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32"/>
  </p:notesMasterIdLst>
  <p:sldIdLst>
    <p:sldId id="310" r:id="rId2"/>
    <p:sldId id="776" r:id="rId3"/>
    <p:sldId id="774" r:id="rId4"/>
    <p:sldId id="283" r:id="rId5"/>
    <p:sldId id="312" r:id="rId6"/>
    <p:sldId id="313" r:id="rId7"/>
    <p:sldId id="282" r:id="rId8"/>
    <p:sldId id="284" r:id="rId9"/>
    <p:sldId id="285" r:id="rId10"/>
    <p:sldId id="286" r:id="rId11"/>
    <p:sldId id="281" r:id="rId12"/>
    <p:sldId id="775" r:id="rId13"/>
    <p:sldId id="777" r:id="rId14"/>
    <p:sldId id="779" r:id="rId15"/>
    <p:sldId id="780" r:id="rId16"/>
    <p:sldId id="781" r:id="rId17"/>
    <p:sldId id="782" r:id="rId18"/>
    <p:sldId id="783" r:id="rId19"/>
    <p:sldId id="784" r:id="rId20"/>
    <p:sldId id="785" r:id="rId21"/>
    <p:sldId id="786" r:id="rId22"/>
    <p:sldId id="787" r:id="rId23"/>
    <p:sldId id="788" r:id="rId24"/>
    <p:sldId id="789" r:id="rId25"/>
    <p:sldId id="790" r:id="rId26"/>
    <p:sldId id="791" r:id="rId27"/>
    <p:sldId id="792" r:id="rId28"/>
    <p:sldId id="793" r:id="rId29"/>
    <p:sldId id="794" r:id="rId30"/>
    <p:sldId id="796" r:id="rId31"/>
    <p:sldId id="798" r:id="rId32"/>
    <p:sldId id="257" r:id="rId33"/>
    <p:sldId id="258" r:id="rId34"/>
    <p:sldId id="259" r:id="rId35"/>
    <p:sldId id="260" r:id="rId36"/>
    <p:sldId id="261" r:id="rId37"/>
    <p:sldId id="262" r:id="rId38"/>
    <p:sldId id="263" r:id="rId39"/>
    <p:sldId id="264" r:id="rId40"/>
    <p:sldId id="265" r:id="rId41"/>
    <p:sldId id="266" r:id="rId42"/>
    <p:sldId id="267" r:id="rId43"/>
    <p:sldId id="314" r:id="rId44"/>
    <p:sldId id="315" r:id="rId45"/>
    <p:sldId id="270" r:id="rId46"/>
    <p:sldId id="271" r:id="rId47"/>
    <p:sldId id="316" r:id="rId48"/>
    <p:sldId id="797" r:id="rId49"/>
    <p:sldId id="317" r:id="rId50"/>
    <p:sldId id="318" r:id="rId51"/>
    <p:sldId id="319" r:id="rId52"/>
    <p:sldId id="320" r:id="rId53"/>
    <p:sldId id="321" r:id="rId54"/>
    <p:sldId id="322" r:id="rId55"/>
    <p:sldId id="323" r:id="rId56"/>
    <p:sldId id="324" r:id="rId57"/>
    <p:sldId id="325" r:id="rId58"/>
    <p:sldId id="326" r:id="rId59"/>
    <p:sldId id="275" r:id="rId60"/>
    <p:sldId id="276" r:id="rId61"/>
    <p:sldId id="799" r:id="rId62"/>
    <p:sldId id="328" r:id="rId63"/>
    <p:sldId id="329" r:id="rId64"/>
    <p:sldId id="330" r:id="rId65"/>
    <p:sldId id="331" r:id="rId66"/>
    <p:sldId id="800" r:id="rId67"/>
    <p:sldId id="332" r:id="rId68"/>
    <p:sldId id="771" r:id="rId69"/>
    <p:sldId id="333" r:id="rId70"/>
    <p:sldId id="334" r:id="rId71"/>
    <p:sldId id="335" r:id="rId72"/>
    <p:sldId id="801" r:id="rId73"/>
    <p:sldId id="802" r:id="rId74"/>
    <p:sldId id="371" r:id="rId75"/>
    <p:sldId id="357" r:id="rId76"/>
    <p:sldId id="372" r:id="rId77"/>
    <p:sldId id="373" r:id="rId78"/>
    <p:sldId id="374" r:id="rId79"/>
    <p:sldId id="375" r:id="rId80"/>
    <p:sldId id="376" r:id="rId81"/>
    <p:sldId id="377" r:id="rId82"/>
    <p:sldId id="378" r:id="rId83"/>
    <p:sldId id="356" r:id="rId84"/>
    <p:sldId id="361" r:id="rId85"/>
    <p:sldId id="364" r:id="rId86"/>
    <p:sldId id="365" r:id="rId87"/>
    <p:sldId id="366" r:id="rId88"/>
    <p:sldId id="368" r:id="rId89"/>
    <p:sldId id="369" r:id="rId90"/>
    <p:sldId id="370" r:id="rId91"/>
    <p:sldId id="803" r:id="rId92"/>
    <p:sldId id="804" r:id="rId93"/>
    <p:sldId id="381" r:id="rId94"/>
    <p:sldId id="382" r:id="rId95"/>
    <p:sldId id="383" r:id="rId96"/>
    <p:sldId id="384" r:id="rId97"/>
    <p:sldId id="385" r:id="rId98"/>
    <p:sldId id="386" r:id="rId99"/>
    <p:sldId id="296" r:id="rId100"/>
    <p:sldId id="387" r:id="rId101"/>
    <p:sldId id="388" r:id="rId102"/>
    <p:sldId id="389" r:id="rId103"/>
    <p:sldId id="390" r:id="rId104"/>
    <p:sldId id="391" r:id="rId105"/>
    <p:sldId id="305" r:id="rId106"/>
    <p:sldId id="392" r:id="rId107"/>
    <p:sldId id="393" r:id="rId108"/>
    <p:sldId id="394" r:id="rId109"/>
    <p:sldId id="311" r:id="rId110"/>
    <p:sldId id="395" r:id="rId111"/>
    <p:sldId id="396" r:id="rId112"/>
    <p:sldId id="397" r:id="rId113"/>
    <p:sldId id="398" r:id="rId114"/>
    <p:sldId id="399" r:id="rId115"/>
    <p:sldId id="805" r:id="rId116"/>
    <p:sldId id="806" r:id="rId117"/>
    <p:sldId id="403" r:id="rId118"/>
    <p:sldId id="404" r:id="rId119"/>
    <p:sldId id="405" r:id="rId120"/>
    <p:sldId id="406" r:id="rId121"/>
    <p:sldId id="407" r:id="rId122"/>
    <p:sldId id="408" r:id="rId123"/>
    <p:sldId id="409" r:id="rId124"/>
    <p:sldId id="410" r:id="rId125"/>
    <p:sldId id="411" r:id="rId126"/>
    <p:sldId id="412" r:id="rId127"/>
    <p:sldId id="413" r:id="rId128"/>
    <p:sldId id="414" r:id="rId129"/>
    <p:sldId id="415" r:id="rId130"/>
    <p:sldId id="416" r:id="rId131"/>
    <p:sldId id="417" r:id="rId132"/>
    <p:sldId id="418" r:id="rId133"/>
    <p:sldId id="807" r:id="rId134"/>
    <p:sldId id="808" r:id="rId135"/>
    <p:sldId id="699" r:id="rId136"/>
    <p:sldId id="706" r:id="rId137"/>
    <p:sldId id="707" r:id="rId138"/>
    <p:sldId id="708" r:id="rId139"/>
    <p:sldId id="710" r:id="rId140"/>
    <p:sldId id="721" r:id="rId141"/>
    <p:sldId id="712" r:id="rId142"/>
    <p:sldId id="681" r:id="rId143"/>
    <p:sldId id="684" r:id="rId144"/>
    <p:sldId id="715" r:id="rId145"/>
    <p:sldId id="716" r:id="rId146"/>
    <p:sldId id="717" r:id="rId147"/>
    <p:sldId id="718" r:id="rId148"/>
    <p:sldId id="719" r:id="rId149"/>
    <p:sldId id="720" r:id="rId150"/>
    <p:sldId id="809" r:id="rId151"/>
    <p:sldId id="810" r:id="rId152"/>
    <p:sldId id="347" r:id="rId153"/>
    <p:sldId id="723" r:id="rId154"/>
    <p:sldId id="287" r:id="rId155"/>
    <p:sldId id="724" r:id="rId156"/>
    <p:sldId id="725" r:id="rId157"/>
    <p:sldId id="726" r:id="rId158"/>
    <p:sldId id="727" r:id="rId159"/>
    <p:sldId id="728" r:id="rId160"/>
    <p:sldId id="729" r:id="rId161"/>
    <p:sldId id="730" r:id="rId162"/>
    <p:sldId id="731" r:id="rId163"/>
    <p:sldId id="732" r:id="rId164"/>
    <p:sldId id="733" r:id="rId165"/>
    <p:sldId id="734" r:id="rId166"/>
    <p:sldId id="735" r:id="rId167"/>
    <p:sldId id="736" r:id="rId168"/>
    <p:sldId id="737" r:id="rId169"/>
    <p:sldId id="738" r:id="rId170"/>
    <p:sldId id="739" r:id="rId171"/>
    <p:sldId id="740" r:id="rId172"/>
    <p:sldId id="741" r:id="rId173"/>
    <p:sldId id="742" r:id="rId174"/>
    <p:sldId id="743" r:id="rId175"/>
    <p:sldId id="744" r:id="rId176"/>
    <p:sldId id="745" r:id="rId177"/>
    <p:sldId id="746" r:id="rId178"/>
    <p:sldId id="747" r:id="rId179"/>
    <p:sldId id="748" r:id="rId180"/>
    <p:sldId id="811" r:id="rId181"/>
    <p:sldId id="812" r:id="rId182"/>
    <p:sldId id="462" r:id="rId183"/>
    <p:sldId id="461" r:id="rId184"/>
    <p:sldId id="750" r:id="rId185"/>
    <p:sldId id="436" r:id="rId186"/>
    <p:sldId id="751" r:id="rId187"/>
    <p:sldId id="752" r:id="rId188"/>
    <p:sldId id="753"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39" r:id="rId210"/>
    <p:sldId id="754" r:id="rId211"/>
    <p:sldId id="755" r:id="rId212"/>
    <p:sldId id="756" r:id="rId213"/>
    <p:sldId id="757" r:id="rId214"/>
    <p:sldId id="758" r:id="rId215"/>
    <p:sldId id="759" r:id="rId216"/>
    <p:sldId id="760" r:id="rId217"/>
    <p:sldId id="761" r:id="rId218"/>
    <p:sldId id="762" r:id="rId219"/>
    <p:sldId id="763" r:id="rId220"/>
    <p:sldId id="348" r:id="rId221"/>
    <p:sldId id="764" r:id="rId222"/>
    <p:sldId id="765" r:id="rId223"/>
    <p:sldId id="766" r:id="rId224"/>
    <p:sldId id="767" r:id="rId225"/>
    <p:sldId id="358" r:id="rId226"/>
    <p:sldId id="768" r:id="rId227"/>
    <p:sldId id="769" r:id="rId228"/>
    <p:sldId id="770" r:id="rId229"/>
    <p:sldId id="354" r:id="rId230"/>
    <p:sldId id="813" r:id="rId2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A5A5"/>
    <a:srgbClr val="768D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2" autoAdjust="0"/>
    <p:restoredTop sz="94660"/>
  </p:normalViewPr>
  <p:slideViewPr>
    <p:cSldViewPr snapToGrid="0">
      <p:cViewPr>
        <p:scale>
          <a:sx n="57" d="100"/>
          <a:sy n="57" d="100"/>
        </p:scale>
        <p:origin x="-660" y="-7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63" Type="http://schemas.openxmlformats.org/officeDocument/2006/relationships/slide" Target="slides/slide62.xml" /><Relationship Id="rId84" Type="http://schemas.openxmlformats.org/officeDocument/2006/relationships/slide" Target="slides/slide83.xml" /><Relationship Id="rId138" Type="http://schemas.openxmlformats.org/officeDocument/2006/relationships/slide" Target="slides/slide137.xml" /><Relationship Id="rId159" Type="http://schemas.openxmlformats.org/officeDocument/2006/relationships/slide" Target="slides/slide158.xml" /><Relationship Id="rId170" Type="http://schemas.openxmlformats.org/officeDocument/2006/relationships/slide" Target="slides/slide169.xml" /><Relationship Id="rId191" Type="http://schemas.openxmlformats.org/officeDocument/2006/relationships/slide" Target="slides/slide190.xml" /><Relationship Id="rId205" Type="http://schemas.openxmlformats.org/officeDocument/2006/relationships/slide" Target="slides/slide204.xml" /><Relationship Id="rId226" Type="http://schemas.openxmlformats.org/officeDocument/2006/relationships/slide" Target="slides/slide22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53" Type="http://schemas.openxmlformats.org/officeDocument/2006/relationships/slide" Target="slides/slide52.xml" /><Relationship Id="rId74" Type="http://schemas.openxmlformats.org/officeDocument/2006/relationships/slide" Target="slides/slide73.xml" /><Relationship Id="rId128" Type="http://schemas.openxmlformats.org/officeDocument/2006/relationships/slide" Target="slides/slide127.xml" /><Relationship Id="rId149" Type="http://schemas.openxmlformats.org/officeDocument/2006/relationships/slide" Target="slides/slide148.xml" /><Relationship Id="rId5" Type="http://schemas.openxmlformats.org/officeDocument/2006/relationships/slide" Target="slides/slide4.xml" /><Relationship Id="rId95" Type="http://schemas.openxmlformats.org/officeDocument/2006/relationships/slide" Target="slides/slide94.xml" /><Relationship Id="rId160" Type="http://schemas.openxmlformats.org/officeDocument/2006/relationships/slide" Target="slides/slide159.xml" /><Relationship Id="rId181" Type="http://schemas.openxmlformats.org/officeDocument/2006/relationships/slide" Target="slides/slide180.xml" /><Relationship Id="rId216" Type="http://schemas.openxmlformats.org/officeDocument/2006/relationships/slide" Target="slides/slide215.xml" /><Relationship Id="rId22" Type="http://schemas.openxmlformats.org/officeDocument/2006/relationships/slide" Target="slides/slide21.xml" /><Relationship Id="rId43" Type="http://schemas.openxmlformats.org/officeDocument/2006/relationships/slide" Target="slides/slide42.xml" /><Relationship Id="rId64" Type="http://schemas.openxmlformats.org/officeDocument/2006/relationships/slide" Target="slides/slide63.xml" /><Relationship Id="rId118" Type="http://schemas.openxmlformats.org/officeDocument/2006/relationships/slide" Target="slides/slide117.xml" /><Relationship Id="rId139" Type="http://schemas.openxmlformats.org/officeDocument/2006/relationships/slide" Target="slides/slide138.xml" /><Relationship Id="rId80" Type="http://schemas.openxmlformats.org/officeDocument/2006/relationships/slide" Target="slides/slide79.xml" /><Relationship Id="rId85" Type="http://schemas.openxmlformats.org/officeDocument/2006/relationships/slide" Target="slides/slide84.xml" /><Relationship Id="rId150" Type="http://schemas.openxmlformats.org/officeDocument/2006/relationships/slide" Target="slides/slide149.xml" /><Relationship Id="rId155" Type="http://schemas.openxmlformats.org/officeDocument/2006/relationships/slide" Target="slides/slide154.xml" /><Relationship Id="rId171" Type="http://schemas.openxmlformats.org/officeDocument/2006/relationships/slide" Target="slides/slide170.xml" /><Relationship Id="rId176" Type="http://schemas.openxmlformats.org/officeDocument/2006/relationships/slide" Target="slides/slide175.xml" /><Relationship Id="rId192" Type="http://schemas.openxmlformats.org/officeDocument/2006/relationships/slide" Target="slides/slide191.xml" /><Relationship Id="rId197" Type="http://schemas.openxmlformats.org/officeDocument/2006/relationships/slide" Target="slides/slide196.xml" /><Relationship Id="rId206" Type="http://schemas.openxmlformats.org/officeDocument/2006/relationships/slide" Target="slides/slide205.xml" /><Relationship Id="rId227" Type="http://schemas.openxmlformats.org/officeDocument/2006/relationships/slide" Target="slides/slide226.xml" /><Relationship Id="rId201" Type="http://schemas.openxmlformats.org/officeDocument/2006/relationships/slide" Target="slides/slide200.xml" /><Relationship Id="rId222" Type="http://schemas.openxmlformats.org/officeDocument/2006/relationships/slide" Target="slides/slide221.xml" /><Relationship Id="rId12" Type="http://schemas.openxmlformats.org/officeDocument/2006/relationships/slide" Target="slides/slide11.xml" /><Relationship Id="rId17" Type="http://schemas.openxmlformats.org/officeDocument/2006/relationships/slide" Target="slides/slide16.xml" /><Relationship Id="rId33" Type="http://schemas.openxmlformats.org/officeDocument/2006/relationships/slide" Target="slides/slide32.xml" /><Relationship Id="rId38" Type="http://schemas.openxmlformats.org/officeDocument/2006/relationships/slide" Target="slides/slide37.xml" /><Relationship Id="rId59" Type="http://schemas.openxmlformats.org/officeDocument/2006/relationships/slide" Target="slides/slide58.xml" /><Relationship Id="rId103" Type="http://schemas.openxmlformats.org/officeDocument/2006/relationships/slide" Target="slides/slide102.xml" /><Relationship Id="rId108" Type="http://schemas.openxmlformats.org/officeDocument/2006/relationships/slide" Target="slides/slide107.xml" /><Relationship Id="rId124" Type="http://schemas.openxmlformats.org/officeDocument/2006/relationships/slide" Target="slides/slide123.xml" /><Relationship Id="rId129" Type="http://schemas.openxmlformats.org/officeDocument/2006/relationships/slide" Target="slides/slide128.xml" /><Relationship Id="rId54" Type="http://schemas.openxmlformats.org/officeDocument/2006/relationships/slide" Target="slides/slide53.xml" /><Relationship Id="rId70" Type="http://schemas.openxmlformats.org/officeDocument/2006/relationships/slide" Target="slides/slide69.xml" /><Relationship Id="rId75" Type="http://schemas.openxmlformats.org/officeDocument/2006/relationships/slide" Target="slides/slide74.xml" /><Relationship Id="rId91" Type="http://schemas.openxmlformats.org/officeDocument/2006/relationships/slide" Target="slides/slide90.xml" /><Relationship Id="rId96" Type="http://schemas.openxmlformats.org/officeDocument/2006/relationships/slide" Target="slides/slide95.xml" /><Relationship Id="rId140" Type="http://schemas.openxmlformats.org/officeDocument/2006/relationships/slide" Target="slides/slide139.xml" /><Relationship Id="rId145" Type="http://schemas.openxmlformats.org/officeDocument/2006/relationships/slide" Target="slides/slide144.xml" /><Relationship Id="rId161" Type="http://schemas.openxmlformats.org/officeDocument/2006/relationships/slide" Target="slides/slide160.xml" /><Relationship Id="rId166" Type="http://schemas.openxmlformats.org/officeDocument/2006/relationships/slide" Target="slides/slide165.xml" /><Relationship Id="rId182" Type="http://schemas.openxmlformats.org/officeDocument/2006/relationships/slide" Target="slides/slide181.xml" /><Relationship Id="rId187" Type="http://schemas.openxmlformats.org/officeDocument/2006/relationships/slide" Target="slides/slide186.xml" /><Relationship Id="rId217" Type="http://schemas.openxmlformats.org/officeDocument/2006/relationships/slide" Target="slides/slide216.xml" /><Relationship Id="rId1" Type="http://schemas.openxmlformats.org/officeDocument/2006/relationships/slideMaster" Target="slideMasters/slideMaster1.xml" /><Relationship Id="rId6" Type="http://schemas.openxmlformats.org/officeDocument/2006/relationships/slide" Target="slides/slide5.xml" /><Relationship Id="rId212" Type="http://schemas.openxmlformats.org/officeDocument/2006/relationships/slide" Target="slides/slide211.xml" /><Relationship Id="rId233" Type="http://schemas.openxmlformats.org/officeDocument/2006/relationships/presProps" Target="presProps.xml" /><Relationship Id="rId23" Type="http://schemas.openxmlformats.org/officeDocument/2006/relationships/slide" Target="slides/slide22.xml" /><Relationship Id="rId28" Type="http://schemas.openxmlformats.org/officeDocument/2006/relationships/slide" Target="slides/slide27.xml" /><Relationship Id="rId49" Type="http://schemas.openxmlformats.org/officeDocument/2006/relationships/slide" Target="slides/slide48.xml" /><Relationship Id="rId114" Type="http://schemas.openxmlformats.org/officeDocument/2006/relationships/slide" Target="slides/slide113.xml" /><Relationship Id="rId119" Type="http://schemas.openxmlformats.org/officeDocument/2006/relationships/slide" Target="slides/slide118.xml" /><Relationship Id="rId44" Type="http://schemas.openxmlformats.org/officeDocument/2006/relationships/slide" Target="slides/slide43.xml" /><Relationship Id="rId60" Type="http://schemas.openxmlformats.org/officeDocument/2006/relationships/slide" Target="slides/slide59.xml" /><Relationship Id="rId65" Type="http://schemas.openxmlformats.org/officeDocument/2006/relationships/slide" Target="slides/slide64.xml" /><Relationship Id="rId81" Type="http://schemas.openxmlformats.org/officeDocument/2006/relationships/slide" Target="slides/slide80.xml" /><Relationship Id="rId86" Type="http://schemas.openxmlformats.org/officeDocument/2006/relationships/slide" Target="slides/slide85.xml" /><Relationship Id="rId130" Type="http://schemas.openxmlformats.org/officeDocument/2006/relationships/slide" Target="slides/slide129.xml" /><Relationship Id="rId135" Type="http://schemas.openxmlformats.org/officeDocument/2006/relationships/slide" Target="slides/slide134.xml" /><Relationship Id="rId151" Type="http://schemas.openxmlformats.org/officeDocument/2006/relationships/slide" Target="slides/slide150.xml" /><Relationship Id="rId156" Type="http://schemas.openxmlformats.org/officeDocument/2006/relationships/slide" Target="slides/slide155.xml" /><Relationship Id="rId177" Type="http://schemas.openxmlformats.org/officeDocument/2006/relationships/slide" Target="slides/slide176.xml" /><Relationship Id="rId198" Type="http://schemas.openxmlformats.org/officeDocument/2006/relationships/slide" Target="slides/slide197.xml" /><Relationship Id="rId172" Type="http://schemas.openxmlformats.org/officeDocument/2006/relationships/slide" Target="slides/slide171.xml" /><Relationship Id="rId193" Type="http://schemas.openxmlformats.org/officeDocument/2006/relationships/slide" Target="slides/slide192.xml" /><Relationship Id="rId202" Type="http://schemas.openxmlformats.org/officeDocument/2006/relationships/slide" Target="slides/slide201.xml" /><Relationship Id="rId207" Type="http://schemas.openxmlformats.org/officeDocument/2006/relationships/slide" Target="slides/slide206.xml" /><Relationship Id="rId223" Type="http://schemas.openxmlformats.org/officeDocument/2006/relationships/slide" Target="slides/slide222.xml" /><Relationship Id="rId228" Type="http://schemas.openxmlformats.org/officeDocument/2006/relationships/slide" Target="slides/slide227.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slide" Target="slides/slide124.xml" /><Relationship Id="rId141" Type="http://schemas.openxmlformats.org/officeDocument/2006/relationships/slide" Target="slides/slide140.xml" /><Relationship Id="rId146" Type="http://schemas.openxmlformats.org/officeDocument/2006/relationships/slide" Target="slides/slide145.xml" /><Relationship Id="rId167" Type="http://schemas.openxmlformats.org/officeDocument/2006/relationships/slide" Target="slides/slide166.xml" /><Relationship Id="rId188" Type="http://schemas.openxmlformats.org/officeDocument/2006/relationships/slide" Target="slides/slide187.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162" Type="http://schemas.openxmlformats.org/officeDocument/2006/relationships/slide" Target="slides/slide161.xml" /><Relationship Id="rId183" Type="http://schemas.openxmlformats.org/officeDocument/2006/relationships/slide" Target="slides/slide182.xml" /><Relationship Id="rId213" Type="http://schemas.openxmlformats.org/officeDocument/2006/relationships/slide" Target="slides/slide212.xml" /><Relationship Id="rId218" Type="http://schemas.openxmlformats.org/officeDocument/2006/relationships/slide" Target="slides/slide217.xml" /><Relationship Id="rId234" Type="http://schemas.openxmlformats.org/officeDocument/2006/relationships/viewProps" Target="viewProps.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 Id="rId131" Type="http://schemas.openxmlformats.org/officeDocument/2006/relationships/slide" Target="slides/slide130.xml" /><Relationship Id="rId136" Type="http://schemas.openxmlformats.org/officeDocument/2006/relationships/slide" Target="slides/slide135.xml" /><Relationship Id="rId157" Type="http://schemas.openxmlformats.org/officeDocument/2006/relationships/slide" Target="slides/slide156.xml" /><Relationship Id="rId178" Type="http://schemas.openxmlformats.org/officeDocument/2006/relationships/slide" Target="slides/slide177.xml" /><Relationship Id="rId61" Type="http://schemas.openxmlformats.org/officeDocument/2006/relationships/slide" Target="slides/slide60.xml" /><Relationship Id="rId82" Type="http://schemas.openxmlformats.org/officeDocument/2006/relationships/slide" Target="slides/slide81.xml" /><Relationship Id="rId152" Type="http://schemas.openxmlformats.org/officeDocument/2006/relationships/slide" Target="slides/slide151.xml" /><Relationship Id="rId173" Type="http://schemas.openxmlformats.org/officeDocument/2006/relationships/slide" Target="slides/slide172.xml" /><Relationship Id="rId194" Type="http://schemas.openxmlformats.org/officeDocument/2006/relationships/slide" Target="slides/slide193.xml" /><Relationship Id="rId199" Type="http://schemas.openxmlformats.org/officeDocument/2006/relationships/slide" Target="slides/slide198.xml" /><Relationship Id="rId203" Type="http://schemas.openxmlformats.org/officeDocument/2006/relationships/slide" Target="slides/slide202.xml" /><Relationship Id="rId208" Type="http://schemas.openxmlformats.org/officeDocument/2006/relationships/slide" Target="slides/slide207.xml" /><Relationship Id="rId229" Type="http://schemas.openxmlformats.org/officeDocument/2006/relationships/slide" Target="slides/slide228.xml" /><Relationship Id="rId19" Type="http://schemas.openxmlformats.org/officeDocument/2006/relationships/slide" Target="slides/slide18.xml" /><Relationship Id="rId224" Type="http://schemas.openxmlformats.org/officeDocument/2006/relationships/slide" Target="slides/slide223.xml" /><Relationship Id="rId14" Type="http://schemas.openxmlformats.org/officeDocument/2006/relationships/slide" Target="slides/slide13.xml" /><Relationship Id="rId30" Type="http://schemas.openxmlformats.org/officeDocument/2006/relationships/slide" Target="slides/slide29.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26" Type="http://schemas.openxmlformats.org/officeDocument/2006/relationships/slide" Target="slides/slide125.xml" /><Relationship Id="rId147" Type="http://schemas.openxmlformats.org/officeDocument/2006/relationships/slide" Target="slides/slide146.xml" /><Relationship Id="rId168" Type="http://schemas.openxmlformats.org/officeDocument/2006/relationships/slide" Target="slides/slide167.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142" Type="http://schemas.openxmlformats.org/officeDocument/2006/relationships/slide" Target="slides/slide141.xml" /><Relationship Id="rId163" Type="http://schemas.openxmlformats.org/officeDocument/2006/relationships/slide" Target="slides/slide162.xml" /><Relationship Id="rId184" Type="http://schemas.openxmlformats.org/officeDocument/2006/relationships/slide" Target="slides/slide183.xml" /><Relationship Id="rId189" Type="http://schemas.openxmlformats.org/officeDocument/2006/relationships/slide" Target="slides/slide188.xml" /><Relationship Id="rId219" Type="http://schemas.openxmlformats.org/officeDocument/2006/relationships/slide" Target="slides/slide218.xml" /><Relationship Id="rId3" Type="http://schemas.openxmlformats.org/officeDocument/2006/relationships/slide" Target="slides/slide2.xml" /><Relationship Id="rId214" Type="http://schemas.openxmlformats.org/officeDocument/2006/relationships/slide" Target="slides/slide213.xml" /><Relationship Id="rId230" Type="http://schemas.openxmlformats.org/officeDocument/2006/relationships/slide" Target="slides/slide229.xml" /><Relationship Id="rId235" Type="http://schemas.openxmlformats.org/officeDocument/2006/relationships/theme" Target="theme/theme1.xml" /><Relationship Id="rId25" Type="http://schemas.openxmlformats.org/officeDocument/2006/relationships/slide" Target="slides/slide24.xml" /><Relationship Id="rId46" Type="http://schemas.openxmlformats.org/officeDocument/2006/relationships/slide" Target="slides/slide45.xml" /><Relationship Id="rId67" Type="http://schemas.openxmlformats.org/officeDocument/2006/relationships/slide" Target="slides/slide66.xml" /><Relationship Id="rId116" Type="http://schemas.openxmlformats.org/officeDocument/2006/relationships/slide" Target="slides/slide115.xml" /><Relationship Id="rId137" Type="http://schemas.openxmlformats.org/officeDocument/2006/relationships/slide" Target="slides/slide136.xml" /><Relationship Id="rId158" Type="http://schemas.openxmlformats.org/officeDocument/2006/relationships/slide" Target="slides/slide157.xml" /><Relationship Id="rId20" Type="http://schemas.openxmlformats.org/officeDocument/2006/relationships/slide" Target="slides/slide19.xml" /><Relationship Id="rId41" Type="http://schemas.openxmlformats.org/officeDocument/2006/relationships/slide" Target="slides/slide40.xml" /><Relationship Id="rId62" Type="http://schemas.openxmlformats.org/officeDocument/2006/relationships/slide" Target="slides/slide61.xml" /><Relationship Id="rId83" Type="http://schemas.openxmlformats.org/officeDocument/2006/relationships/slide" Target="slides/slide82.xml" /><Relationship Id="rId88" Type="http://schemas.openxmlformats.org/officeDocument/2006/relationships/slide" Target="slides/slide87.xml" /><Relationship Id="rId111" Type="http://schemas.openxmlformats.org/officeDocument/2006/relationships/slide" Target="slides/slide110.xml" /><Relationship Id="rId132" Type="http://schemas.openxmlformats.org/officeDocument/2006/relationships/slide" Target="slides/slide131.xml" /><Relationship Id="rId153" Type="http://schemas.openxmlformats.org/officeDocument/2006/relationships/slide" Target="slides/slide152.xml" /><Relationship Id="rId174" Type="http://schemas.openxmlformats.org/officeDocument/2006/relationships/slide" Target="slides/slide173.xml" /><Relationship Id="rId179" Type="http://schemas.openxmlformats.org/officeDocument/2006/relationships/slide" Target="slides/slide178.xml" /><Relationship Id="rId195" Type="http://schemas.openxmlformats.org/officeDocument/2006/relationships/slide" Target="slides/slide194.xml" /><Relationship Id="rId209" Type="http://schemas.openxmlformats.org/officeDocument/2006/relationships/slide" Target="slides/slide208.xml" /><Relationship Id="rId190" Type="http://schemas.openxmlformats.org/officeDocument/2006/relationships/slide" Target="slides/slide189.xml" /><Relationship Id="rId204" Type="http://schemas.openxmlformats.org/officeDocument/2006/relationships/slide" Target="slides/slide203.xml" /><Relationship Id="rId220" Type="http://schemas.openxmlformats.org/officeDocument/2006/relationships/slide" Target="slides/slide219.xml" /><Relationship Id="rId225" Type="http://schemas.openxmlformats.org/officeDocument/2006/relationships/slide" Target="slides/slide224.xml" /><Relationship Id="rId15" Type="http://schemas.openxmlformats.org/officeDocument/2006/relationships/slide" Target="slides/slide14.xml" /><Relationship Id="rId36" Type="http://schemas.openxmlformats.org/officeDocument/2006/relationships/slide" Target="slides/slide35.xml" /><Relationship Id="rId57" Type="http://schemas.openxmlformats.org/officeDocument/2006/relationships/slide" Target="slides/slide56.xml" /><Relationship Id="rId106" Type="http://schemas.openxmlformats.org/officeDocument/2006/relationships/slide" Target="slides/slide105.xml" /><Relationship Id="rId127" Type="http://schemas.openxmlformats.org/officeDocument/2006/relationships/slide" Target="slides/slide126.xml" /><Relationship Id="rId10" Type="http://schemas.openxmlformats.org/officeDocument/2006/relationships/slide" Target="slides/slide9.xml" /><Relationship Id="rId31" Type="http://schemas.openxmlformats.org/officeDocument/2006/relationships/slide" Target="slides/slide30.xml" /><Relationship Id="rId52" Type="http://schemas.openxmlformats.org/officeDocument/2006/relationships/slide" Target="slides/slide51.xml" /><Relationship Id="rId73" Type="http://schemas.openxmlformats.org/officeDocument/2006/relationships/slide" Target="slides/slide72.xml" /><Relationship Id="rId78" Type="http://schemas.openxmlformats.org/officeDocument/2006/relationships/slide" Target="slides/slide77.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43" Type="http://schemas.openxmlformats.org/officeDocument/2006/relationships/slide" Target="slides/slide142.xml" /><Relationship Id="rId148" Type="http://schemas.openxmlformats.org/officeDocument/2006/relationships/slide" Target="slides/slide147.xml" /><Relationship Id="rId164" Type="http://schemas.openxmlformats.org/officeDocument/2006/relationships/slide" Target="slides/slide163.xml" /><Relationship Id="rId169" Type="http://schemas.openxmlformats.org/officeDocument/2006/relationships/slide" Target="slides/slide168.xml" /><Relationship Id="rId185" Type="http://schemas.openxmlformats.org/officeDocument/2006/relationships/slide" Target="slides/slide184.xml" /><Relationship Id="rId4" Type="http://schemas.openxmlformats.org/officeDocument/2006/relationships/slide" Target="slides/slide3.xml" /><Relationship Id="rId9" Type="http://schemas.openxmlformats.org/officeDocument/2006/relationships/slide" Target="slides/slide8.xml" /><Relationship Id="rId180" Type="http://schemas.openxmlformats.org/officeDocument/2006/relationships/slide" Target="slides/slide179.xml" /><Relationship Id="rId210" Type="http://schemas.openxmlformats.org/officeDocument/2006/relationships/slide" Target="slides/slide209.xml" /><Relationship Id="rId215" Type="http://schemas.openxmlformats.org/officeDocument/2006/relationships/slide" Target="slides/slide214.xml" /><Relationship Id="rId236" Type="http://schemas.openxmlformats.org/officeDocument/2006/relationships/tableStyles" Target="tableStyles.xml" /><Relationship Id="rId26" Type="http://schemas.openxmlformats.org/officeDocument/2006/relationships/slide" Target="slides/slide25.xml" /><Relationship Id="rId231" Type="http://schemas.openxmlformats.org/officeDocument/2006/relationships/slide" Target="slides/slide230.xml" /><Relationship Id="rId47" Type="http://schemas.openxmlformats.org/officeDocument/2006/relationships/slide" Target="slides/slide46.xml" /><Relationship Id="rId68" Type="http://schemas.openxmlformats.org/officeDocument/2006/relationships/slide" Target="slides/slide67.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slide" Target="slides/slide132.xml" /><Relationship Id="rId154" Type="http://schemas.openxmlformats.org/officeDocument/2006/relationships/slide" Target="slides/slide153.xml" /><Relationship Id="rId175" Type="http://schemas.openxmlformats.org/officeDocument/2006/relationships/slide" Target="slides/slide174.xml" /><Relationship Id="rId196" Type="http://schemas.openxmlformats.org/officeDocument/2006/relationships/slide" Target="slides/slide195.xml" /><Relationship Id="rId200" Type="http://schemas.openxmlformats.org/officeDocument/2006/relationships/slide" Target="slides/slide199.xml" /><Relationship Id="rId16" Type="http://schemas.openxmlformats.org/officeDocument/2006/relationships/slide" Target="slides/slide15.xml" /><Relationship Id="rId221" Type="http://schemas.openxmlformats.org/officeDocument/2006/relationships/slide" Target="slides/slide220.xml" /><Relationship Id="rId37" Type="http://schemas.openxmlformats.org/officeDocument/2006/relationships/slide" Target="slides/slide36.xml" /><Relationship Id="rId58" Type="http://schemas.openxmlformats.org/officeDocument/2006/relationships/slide" Target="slides/slide57.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44" Type="http://schemas.openxmlformats.org/officeDocument/2006/relationships/slide" Target="slides/slide143.xml" /><Relationship Id="rId90" Type="http://schemas.openxmlformats.org/officeDocument/2006/relationships/slide" Target="slides/slide89.xml" /><Relationship Id="rId165" Type="http://schemas.openxmlformats.org/officeDocument/2006/relationships/slide" Target="slides/slide164.xml" /><Relationship Id="rId186" Type="http://schemas.openxmlformats.org/officeDocument/2006/relationships/slide" Target="slides/slide185.xml" /><Relationship Id="rId211" Type="http://schemas.openxmlformats.org/officeDocument/2006/relationships/slide" Target="slides/slide210.xml" /><Relationship Id="rId232" Type="http://schemas.openxmlformats.org/officeDocument/2006/relationships/notesMaster" Target="notesMasters/notesMaster1.xml" /><Relationship Id="rId27" Type="http://schemas.openxmlformats.org/officeDocument/2006/relationships/slide" Target="slides/slide26.xml" /><Relationship Id="rId48" Type="http://schemas.openxmlformats.org/officeDocument/2006/relationships/slide" Target="slides/slide47.xml" /><Relationship Id="rId69" Type="http://schemas.openxmlformats.org/officeDocument/2006/relationships/slide" Target="slides/slide68.xml" /><Relationship Id="rId113" Type="http://schemas.openxmlformats.org/officeDocument/2006/relationships/slide" Target="slides/slide112.xml" /><Relationship Id="rId134" Type="http://schemas.openxmlformats.org/officeDocument/2006/relationships/slide" Target="slides/slide133.xm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9845C-FFC6-45DD-BF0E-C20CC6EC83B6}"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x-none"/>
        </a:p>
      </dgm:t>
    </dgm:pt>
    <dgm:pt modelId="{1EEB0ABA-9963-43CD-88D9-1B48A6366FC2}">
      <dgm:prSet phldrT="[Texte]" custT="1"/>
      <dgm:spPr/>
      <dgm:t>
        <a:bodyPr/>
        <a:lstStyle/>
        <a:p>
          <a:r>
            <a:rPr lang="fr-FR" sz="2800" b="1" dirty="0">
              <a:latin typeface="Times New Roman" panose="02020603050405020304" pitchFamily="18" charset="0"/>
              <a:cs typeface="Times New Roman" panose="02020603050405020304" pitchFamily="18" charset="0"/>
            </a:rPr>
            <a:t>1</a:t>
          </a:r>
          <a:endParaRPr lang="x-none" sz="2800" b="1" dirty="0">
            <a:latin typeface="Times New Roman" panose="02020603050405020304" pitchFamily="18" charset="0"/>
            <a:cs typeface="Times New Roman" panose="02020603050405020304" pitchFamily="18" charset="0"/>
          </a:endParaRPr>
        </a:p>
      </dgm:t>
    </dgm:pt>
    <dgm:pt modelId="{0D7435DD-EE42-4093-AD3F-205DE5E1D68F}" type="parTrans" cxnId="{68A2851A-E2A2-403F-9C76-AF339FF1521C}">
      <dgm:prSet/>
      <dgm:spPr/>
      <dgm:t>
        <a:bodyPr/>
        <a:lstStyle/>
        <a:p>
          <a:endParaRPr lang="x-none"/>
        </a:p>
      </dgm:t>
    </dgm:pt>
    <dgm:pt modelId="{4D044B46-AA28-49DE-BCEC-1536DB866B83}" type="sibTrans" cxnId="{68A2851A-E2A2-403F-9C76-AF339FF1521C}">
      <dgm:prSet/>
      <dgm:spPr/>
      <dgm:t>
        <a:bodyPr/>
        <a:lstStyle/>
        <a:p>
          <a:endParaRPr lang="x-none"/>
        </a:p>
      </dgm:t>
    </dgm:pt>
    <dgm:pt modelId="{21A78B1B-23F4-4672-A7BA-DA6D53CCC108}">
      <dgm:prSet phldrT="[Texte]" custT="1"/>
      <dgm:spPr/>
      <dgm:t>
        <a:bodyPr/>
        <a:lstStyle/>
        <a:p>
          <a:pPr algn="just"/>
          <a:r>
            <a:rPr lang="fr-FR" altLang="fr-FR" sz="2400" dirty="0">
              <a:latin typeface="Times New Roman" panose="02020603050405020304" pitchFamily="18" charset="0"/>
              <a:cs typeface="Times New Roman" panose="02020603050405020304" pitchFamily="18" charset="0"/>
            </a:rPr>
            <a:t>Dossier à soumettre au MEF : Projet d’arrêté de nomination + note explicative</a:t>
          </a:r>
          <a:endParaRPr lang="x-none" sz="2400" dirty="0">
            <a:latin typeface="Times New Roman" panose="02020603050405020304" pitchFamily="18" charset="0"/>
            <a:cs typeface="Times New Roman" panose="02020603050405020304" pitchFamily="18" charset="0"/>
          </a:endParaRPr>
        </a:p>
      </dgm:t>
    </dgm:pt>
    <dgm:pt modelId="{D4C5A098-17D5-4D78-987A-2F020A594ACE}" type="parTrans" cxnId="{518B1FA6-8E2F-4A07-AEEB-0740B88EB418}">
      <dgm:prSet/>
      <dgm:spPr/>
      <dgm:t>
        <a:bodyPr/>
        <a:lstStyle/>
        <a:p>
          <a:endParaRPr lang="x-none"/>
        </a:p>
      </dgm:t>
    </dgm:pt>
    <dgm:pt modelId="{D34A9030-95B7-4F92-AC76-D99AE9E0A51B}" type="sibTrans" cxnId="{518B1FA6-8E2F-4A07-AEEB-0740B88EB418}">
      <dgm:prSet/>
      <dgm:spPr/>
      <dgm:t>
        <a:bodyPr/>
        <a:lstStyle/>
        <a:p>
          <a:endParaRPr lang="x-none"/>
        </a:p>
      </dgm:t>
    </dgm:pt>
    <dgm:pt modelId="{676DBC6A-FC1E-45C3-AD25-E26C6246A2B4}">
      <dgm:prSet phldrT="[Texte]" custT="1"/>
      <dgm:spPr/>
      <dgm:t>
        <a:bodyPr/>
        <a:lstStyle/>
        <a:p>
          <a:r>
            <a:rPr lang="fr-FR" sz="2800" b="1" dirty="0">
              <a:latin typeface="Times New Roman" panose="02020603050405020304" pitchFamily="18" charset="0"/>
              <a:cs typeface="Times New Roman" panose="02020603050405020304" pitchFamily="18" charset="0"/>
            </a:rPr>
            <a:t>2</a:t>
          </a:r>
          <a:endParaRPr lang="x-none" sz="2800" b="1" dirty="0">
            <a:latin typeface="Times New Roman" panose="02020603050405020304" pitchFamily="18" charset="0"/>
            <a:cs typeface="Times New Roman" panose="02020603050405020304" pitchFamily="18" charset="0"/>
          </a:endParaRPr>
        </a:p>
      </dgm:t>
    </dgm:pt>
    <dgm:pt modelId="{40705178-CBBF-4028-B681-AEF3968D20BA}" type="parTrans" cxnId="{33A1B8A1-8FCD-48FB-AF47-1BFAF689A563}">
      <dgm:prSet/>
      <dgm:spPr/>
      <dgm:t>
        <a:bodyPr/>
        <a:lstStyle/>
        <a:p>
          <a:endParaRPr lang="x-none"/>
        </a:p>
      </dgm:t>
    </dgm:pt>
    <dgm:pt modelId="{2535FB92-46DC-4619-890B-8EE97144E5A4}" type="sibTrans" cxnId="{33A1B8A1-8FCD-48FB-AF47-1BFAF689A563}">
      <dgm:prSet/>
      <dgm:spPr/>
      <dgm:t>
        <a:bodyPr/>
        <a:lstStyle/>
        <a:p>
          <a:endParaRPr lang="x-none"/>
        </a:p>
      </dgm:t>
    </dgm:pt>
    <dgm:pt modelId="{1C97F7F3-BB9D-44F3-80F1-F6820844BD65}">
      <dgm:prSet phldrT="[Texte]" custT="1"/>
      <dgm:spPr/>
      <dgm:t>
        <a:bodyPr/>
        <a:lstStyle/>
        <a:p>
          <a:pPr algn="just"/>
          <a:r>
            <a:rPr lang="fr-FR" altLang="fr-FR" sz="2400" dirty="0">
              <a:latin typeface="Times New Roman" panose="02020603050405020304" pitchFamily="18" charset="0"/>
              <a:cs typeface="Times New Roman" panose="02020603050405020304" pitchFamily="18" charset="0"/>
            </a:rPr>
            <a:t>Nomination acteurs régionaux : Notifier systématiquement CF et SRB/CIRFIN </a:t>
          </a:r>
          <a:endParaRPr lang="x-none" sz="2400" dirty="0">
            <a:latin typeface="Times New Roman" panose="02020603050405020304" pitchFamily="18" charset="0"/>
            <a:cs typeface="Times New Roman" panose="02020603050405020304" pitchFamily="18" charset="0"/>
          </a:endParaRPr>
        </a:p>
      </dgm:t>
    </dgm:pt>
    <dgm:pt modelId="{24BD4A2C-C55F-40D7-9CB2-F799FBC59A86}" type="parTrans" cxnId="{EFA18280-7AA8-4BD6-85B9-5537E6554713}">
      <dgm:prSet/>
      <dgm:spPr/>
      <dgm:t>
        <a:bodyPr/>
        <a:lstStyle/>
        <a:p>
          <a:endParaRPr lang="x-none"/>
        </a:p>
      </dgm:t>
    </dgm:pt>
    <dgm:pt modelId="{A394D716-C4E2-4051-B483-F37E9B71433F}" type="sibTrans" cxnId="{EFA18280-7AA8-4BD6-85B9-5537E6554713}">
      <dgm:prSet/>
      <dgm:spPr/>
      <dgm:t>
        <a:bodyPr/>
        <a:lstStyle/>
        <a:p>
          <a:endParaRPr lang="x-none"/>
        </a:p>
      </dgm:t>
    </dgm:pt>
    <dgm:pt modelId="{066AB692-0D05-4263-84A9-30A8596CE5C9}">
      <dgm:prSet custT="1"/>
      <dgm:spPr/>
      <dgm:t>
        <a:bodyPr/>
        <a:lstStyle/>
        <a:p>
          <a:r>
            <a:rPr lang="fr-FR" sz="2800" b="1" dirty="0">
              <a:latin typeface="Times New Roman" panose="02020603050405020304" pitchFamily="18" charset="0"/>
              <a:cs typeface="Times New Roman" panose="02020603050405020304" pitchFamily="18" charset="0"/>
            </a:rPr>
            <a:t>3</a:t>
          </a:r>
          <a:endParaRPr lang="x-none" sz="2800" b="1" dirty="0">
            <a:latin typeface="Times New Roman" panose="02020603050405020304" pitchFamily="18" charset="0"/>
            <a:cs typeface="Times New Roman" panose="02020603050405020304" pitchFamily="18" charset="0"/>
          </a:endParaRPr>
        </a:p>
      </dgm:t>
    </dgm:pt>
    <dgm:pt modelId="{273588D6-DF95-4B4B-945B-ED5BB187ABE5}" type="parTrans" cxnId="{C7ACE437-C4DA-4F76-8C95-E6326141D4D7}">
      <dgm:prSet/>
      <dgm:spPr/>
      <dgm:t>
        <a:bodyPr/>
        <a:lstStyle/>
        <a:p>
          <a:endParaRPr lang="x-none"/>
        </a:p>
      </dgm:t>
    </dgm:pt>
    <dgm:pt modelId="{BE6A9A68-1A4F-4B9E-933B-CFEB31068EC1}" type="sibTrans" cxnId="{C7ACE437-C4DA-4F76-8C95-E6326141D4D7}">
      <dgm:prSet/>
      <dgm:spPr/>
      <dgm:t>
        <a:bodyPr/>
        <a:lstStyle/>
        <a:p>
          <a:endParaRPr lang="x-none"/>
        </a:p>
      </dgm:t>
    </dgm:pt>
    <dgm:pt modelId="{32CD7414-DD75-4434-A8D1-64BFEDA40E67}">
      <dgm:prSet custT="1"/>
      <dgm:spPr/>
      <dgm:t>
        <a:bodyPr/>
        <a:lstStyle/>
        <a:p>
          <a:pPr algn="just">
            <a:lnSpc>
              <a:spcPct val="100000"/>
            </a:lnSpc>
            <a:spcAft>
              <a:spcPts val="0"/>
            </a:spcAft>
          </a:pPr>
          <a:r>
            <a:rPr lang="fr-FR" sz="2400" dirty="0">
              <a:latin typeface="Times New Roman" panose="02020603050405020304" pitchFamily="18" charset="0"/>
              <a:cs typeface="Times New Roman" panose="02020603050405020304" pitchFamily="18" charset="0"/>
            </a:rPr>
            <a:t>Document de passation de service : co-signé par les acteurs entrant et sortant (requis pour accompagner les BCSE) </a:t>
          </a:r>
          <a:endParaRPr lang="x-none" sz="2000" dirty="0">
            <a:latin typeface="Times New Roman" panose="02020603050405020304" pitchFamily="18" charset="0"/>
            <a:cs typeface="Times New Roman" panose="02020603050405020304" pitchFamily="18" charset="0"/>
          </a:endParaRPr>
        </a:p>
      </dgm:t>
    </dgm:pt>
    <dgm:pt modelId="{56D8D6E6-4489-4750-9510-22A45866C5C1}" type="parTrans" cxnId="{6B10FC87-B5B3-44C4-AC3C-F9BA7849719A}">
      <dgm:prSet/>
      <dgm:spPr/>
      <dgm:t>
        <a:bodyPr/>
        <a:lstStyle/>
        <a:p>
          <a:endParaRPr lang="x-none"/>
        </a:p>
      </dgm:t>
    </dgm:pt>
    <dgm:pt modelId="{37B41768-4EA5-43FF-BCA1-A948630C175B}" type="sibTrans" cxnId="{6B10FC87-B5B3-44C4-AC3C-F9BA7849719A}">
      <dgm:prSet/>
      <dgm:spPr/>
      <dgm:t>
        <a:bodyPr/>
        <a:lstStyle/>
        <a:p>
          <a:endParaRPr lang="x-none"/>
        </a:p>
      </dgm:t>
    </dgm:pt>
    <dgm:pt modelId="{2CA1285F-CB4D-4042-8F67-198D6BB9F2E4}" type="pres">
      <dgm:prSet presAssocID="{99B9845C-FFC6-45DD-BF0E-C20CC6EC83B6}" presName="Name0" presStyleCnt="0">
        <dgm:presLayoutVars>
          <dgm:chPref val="3"/>
          <dgm:dir/>
          <dgm:animLvl val="lvl"/>
          <dgm:resizeHandles/>
        </dgm:presLayoutVars>
      </dgm:prSet>
      <dgm:spPr/>
    </dgm:pt>
    <dgm:pt modelId="{F1EA5CC0-DA67-440D-A8DB-BCD91ADD512F}" type="pres">
      <dgm:prSet presAssocID="{1EEB0ABA-9963-43CD-88D9-1B48A6366FC2}" presName="horFlow" presStyleCnt="0"/>
      <dgm:spPr/>
    </dgm:pt>
    <dgm:pt modelId="{CC774D42-F22B-47BD-ABF3-C4E5874D8A35}" type="pres">
      <dgm:prSet presAssocID="{1EEB0ABA-9963-43CD-88D9-1B48A6366FC2}" presName="bigChev" presStyleLbl="node1" presStyleIdx="0" presStyleCnt="3" custScaleX="58138" custScaleY="82089" custLinFactNeighborX="1379" custLinFactNeighborY="-7379"/>
      <dgm:spPr/>
    </dgm:pt>
    <dgm:pt modelId="{BA105F6C-A948-43CA-B3A8-020E53F032CB}" type="pres">
      <dgm:prSet presAssocID="{D4C5A098-17D5-4D78-987A-2F020A594ACE}" presName="parTrans" presStyleCnt="0"/>
      <dgm:spPr/>
    </dgm:pt>
    <dgm:pt modelId="{ACF96B9B-99BF-4702-A806-FE0E6FBE08D3}" type="pres">
      <dgm:prSet presAssocID="{21A78B1B-23F4-4672-A7BA-DA6D53CCC108}" presName="node" presStyleLbl="alignAccFollowNode1" presStyleIdx="0" presStyleCnt="3" custScaleX="505194" custLinFactNeighborX="1543" custLinFactNeighborY="-8890">
        <dgm:presLayoutVars>
          <dgm:bulletEnabled val="1"/>
        </dgm:presLayoutVars>
      </dgm:prSet>
      <dgm:spPr/>
    </dgm:pt>
    <dgm:pt modelId="{6BD06E46-27A6-4CDD-99D4-86F47A98A16E}" type="pres">
      <dgm:prSet presAssocID="{1EEB0ABA-9963-43CD-88D9-1B48A6366FC2}" presName="vSp" presStyleCnt="0"/>
      <dgm:spPr/>
    </dgm:pt>
    <dgm:pt modelId="{C1F4150A-1721-4251-874F-DF4A7741E059}" type="pres">
      <dgm:prSet presAssocID="{676DBC6A-FC1E-45C3-AD25-E26C6246A2B4}" presName="horFlow" presStyleCnt="0"/>
      <dgm:spPr/>
    </dgm:pt>
    <dgm:pt modelId="{EC1A8B46-AC37-49DD-B1D9-570092BA02FA}" type="pres">
      <dgm:prSet presAssocID="{676DBC6A-FC1E-45C3-AD25-E26C6246A2B4}" presName="bigChev" presStyleLbl="node1" presStyleIdx="1" presStyleCnt="3" custScaleX="58138" custScaleY="82089"/>
      <dgm:spPr/>
    </dgm:pt>
    <dgm:pt modelId="{FC444B6E-F913-4505-991E-D9CF635D2CF5}" type="pres">
      <dgm:prSet presAssocID="{24BD4A2C-C55F-40D7-9CB2-F799FBC59A86}" presName="parTrans" presStyleCnt="0"/>
      <dgm:spPr/>
    </dgm:pt>
    <dgm:pt modelId="{CAFE1767-B706-42B5-B7BE-C905F49D8764}" type="pres">
      <dgm:prSet presAssocID="{1C97F7F3-BB9D-44F3-80F1-F6820844BD65}" presName="node" presStyleLbl="alignAccFollowNode1" presStyleIdx="1" presStyleCnt="3" custScaleX="507553" custScaleY="99587">
        <dgm:presLayoutVars>
          <dgm:bulletEnabled val="1"/>
        </dgm:presLayoutVars>
      </dgm:prSet>
      <dgm:spPr/>
    </dgm:pt>
    <dgm:pt modelId="{BF73A702-AFDF-4B83-8B9D-4E84FDC7A4AA}" type="pres">
      <dgm:prSet presAssocID="{676DBC6A-FC1E-45C3-AD25-E26C6246A2B4}" presName="vSp" presStyleCnt="0"/>
      <dgm:spPr/>
    </dgm:pt>
    <dgm:pt modelId="{985A2ABA-DABA-4133-ADE7-0EFE0A10FB7C}" type="pres">
      <dgm:prSet presAssocID="{066AB692-0D05-4263-84A9-30A8596CE5C9}" presName="horFlow" presStyleCnt="0"/>
      <dgm:spPr/>
    </dgm:pt>
    <dgm:pt modelId="{5E9ED2A9-3BCD-4B12-B256-F49AEA0B40A1}" type="pres">
      <dgm:prSet presAssocID="{066AB692-0D05-4263-84A9-30A8596CE5C9}" presName="bigChev" presStyleLbl="node1" presStyleIdx="2" presStyleCnt="3" custScaleX="58138" custScaleY="82089" custLinFactNeighborX="1379" custLinFactNeighborY="8855"/>
      <dgm:spPr/>
    </dgm:pt>
    <dgm:pt modelId="{7AFB45B9-CD45-45E2-96C5-3355477B2457}" type="pres">
      <dgm:prSet presAssocID="{56D8D6E6-4489-4750-9510-22A45866C5C1}" presName="parTrans" presStyleCnt="0"/>
      <dgm:spPr/>
    </dgm:pt>
    <dgm:pt modelId="{69B9A23F-4EFF-4D37-BB1E-1F0CAD6AC2BC}" type="pres">
      <dgm:prSet presAssocID="{32CD7414-DD75-4434-A8D1-64BFEDA40E67}" presName="node" presStyleLbl="alignAccFollowNode1" presStyleIdx="2" presStyleCnt="3" custScaleX="505412" custLinFactNeighborX="1543" custLinFactNeighborY="10668">
        <dgm:presLayoutVars>
          <dgm:bulletEnabled val="1"/>
        </dgm:presLayoutVars>
      </dgm:prSet>
      <dgm:spPr/>
    </dgm:pt>
  </dgm:ptLst>
  <dgm:cxnLst>
    <dgm:cxn modelId="{DBDAE813-4193-401D-963F-3FE047A6455C}" type="presOf" srcId="{1EEB0ABA-9963-43CD-88D9-1B48A6366FC2}" destId="{CC774D42-F22B-47BD-ABF3-C4E5874D8A35}" srcOrd="0" destOrd="0" presId="urn:microsoft.com/office/officeart/2005/8/layout/lProcess3"/>
    <dgm:cxn modelId="{68A2851A-E2A2-403F-9C76-AF339FF1521C}" srcId="{99B9845C-FFC6-45DD-BF0E-C20CC6EC83B6}" destId="{1EEB0ABA-9963-43CD-88D9-1B48A6366FC2}" srcOrd="0" destOrd="0" parTransId="{0D7435DD-EE42-4093-AD3F-205DE5E1D68F}" sibTransId="{4D044B46-AA28-49DE-BCEC-1536DB866B83}"/>
    <dgm:cxn modelId="{C7ACE437-C4DA-4F76-8C95-E6326141D4D7}" srcId="{99B9845C-FFC6-45DD-BF0E-C20CC6EC83B6}" destId="{066AB692-0D05-4263-84A9-30A8596CE5C9}" srcOrd="2" destOrd="0" parTransId="{273588D6-DF95-4B4B-945B-ED5BB187ABE5}" sibTransId="{BE6A9A68-1A4F-4B9E-933B-CFEB31068EC1}"/>
    <dgm:cxn modelId="{C2E16C68-55F7-4678-808C-73DC42DF1122}" type="presOf" srcId="{676DBC6A-FC1E-45C3-AD25-E26C6246A2B4}" destId="{EC1A8B46-AC37-49DD-B1D9-570092BA02FA}" srcOrd="0" destOrd="0" presId="urn:microsoft.com/office/officeart/2005/8/layout/lProcess3"/>
    <dgm:cxn modelId="{42805D6B-5AEB-4966-970A-94F31B1DD6EF}" type="presOf" srcId="{1C97F7F3-BB9D-44F3-80F1-F6820844BD65}" destId="{CAFE1767-B706-42B5-B7BE-C905F49D8764}" srcOrd="0" destOrd="0" presId="urn:microsoft.com/office/officeart/2005/8/layout/lProcess3"/>
    <dgm:cxn modelId="{EFA18280-7AA8-4BD6-85B9-5537E6554713}" srcId="{676DBC6A-FC1E-45C3-AD25-E26C6246A2B4}" destId="{1C97F7F3-BB9D-44F3-80F1-F6820844BD65}" srcOrd="0" destOrd="0" parTransId="{24BD4A2C-C55F-40D7-9CB2-F799FBC59A86}" sibTransId="{A394D716-C4E2-4051-B483-F37E9B71433F}"/>
    <dgm:cxn modelId="{6B10FC87-B5B3-44C4-AC3C-F9BA7849719A}" srcId="{066AB692-0D05-4263-84A9-30A8596CE5C9}" destId="{32CD7414-DD75-4434-A8D1-64BFEDA40E67}" srcOrd="0" destOrd="0" parTransId="{56D8D6E6-4489-4750-9510-22A45866C5C1}" sibTransId="{37B41768-4EA5-43FF-BCA1-A948630C175B}"/>
    <dgm:cxn modelId="{5ADD4E88-2141-4200-9DE5-0E9CFF114777}" type="presOf" srcId="{066AB692-0D05-4263-84A9-30A8596CE5C9}" destId="{5E9ED2A9-3BCD-4B12-B256-F49AEA0B40A1}" srcOrd="0" destOrd="0" presId="urn:microsoft.com/office/officeart/2005/8/layout/lProcess3"/>
    <dgm:cxn modelId="{D9CA0099-63F9-4C44-992D-89CDBD3CD902}" type="presOf" srcId="{99B9845C-FFC6-45DD-BF0E-C20CC6EC83B6}" destId="{2CA1285F-CB4D-4042-8F67-198D6BB9F2E4}" srcOrd="0" destOrd="0" presId="urn:microsoft.com/office/officeart/2005/8/layout/lProcess3"/>
    <dgm:cxn modelId="{33A1B8A1-8FCD-48FB-AF47-1BFAF689A563}" srcId="{99B9845C-FFC6-45DD-BF0E-C20CC6EC83B6}" destId="{676DBC6A-FC1E-45C3-AD25-E26C6246A2B4}" srcOrd="1" destOrd="0" parTransId="{40705178-CBBF-4028-B681-AEF3968D20BA}" sibTransId="{2535FB92-46DC-4619-890B-8EE97144E5A4}"/>
    <dgm:cxn modelId="{518B1FA6-8E2F-4A07-AEEB-0740B88EB418}" srcId="{1EEB0ABA-9963-43CD-88D9-1B48A6366FC2}" destId="{21A78B1B-23F4-4672-A7BA-DA6D53CCC108}" srcOrd="0" destOrd="0" parTransId="{D4C5A098-17D5-4D78-987A-2F020A594ACE}" sibTransId="{D34A9030-95B7-4F92-AC76-D99AE9E0A51B}"/>
    <dgm:cxn modelId="{DBDEA2B1-5D7C-4D57-9756-AA81B7767D70}" type="presOf" srcId="{21A78B1B-23F4-4672-A7BA-DA6D53CCC108}" destId="{ACF96B9B-99BF-4702-A806-FE0E6FBE08D3}" srcOrd="0" destOrd="0" presId="urn:microsoft.com/office/officeart/2005/8/layout/lProcess3"/>
    <dgm:cxn modelId="{D78A54E7-E30C-44D6-9C13-4B5AE8EF7A19}" type="presOf" srcId="{32CD7414-DD75-4434-A8D1-64BFEDA40E67}" destId="{69B9A23F-4EFF-4D37-BB1E-1F0CAD6AC2BC}" srcOrd="0" destOrd="0" presId="urn:microsoft.com/office/officeart/2005/8/layout/lProcess3"/>
    <dgm:cxn modelId="{C31F8C30-9FB2-4A2D-902D-8DC453FF816A}" type="presParOf" srcId="{2CA1285F-CB4D-4042-8F67-198D6BB9F2E4}" destId="{F1EA5CC0-DA67-440D-A8DB-BCD91ADD512F}" srcOrd="0" destOrd="0" presId="urn:microsoft.com/office/officeart/2005/8/layout/lProcess3"/>
    <dgm:cxn modelId="{3549D9CD-1228-4E4D-9680-3A30F1E78A4D}" type="presParOf" srcId="{F1EA5CC0-DA67-440D-A8DB-BCD91ADD512F}" destId="{CC774D42-F22B-47BD-ABF3-C4E5874D8A35}" srcOrd="0" destOrd="0" presId="urn:microsoft.com/office/officeart/2005/8/layout/lProcess3"/>
    <dgm:cxn modelId="{5E1A697F-C09A-412D-B199-F77FE73385C9}" type="presParOf" srcId="{F1EA5CC0-DA67-440D-A8DB-BCD91ADD512F}" destId="{BA105F6C-A948-43CA-B3A8-020E53F032CB}" srcOrd="1" destOrd="0" presId="urn:microsoft.com/office/officeart/2005/8/layout/lProcess3"/>
    <dgm:cxn modelId="{8964396F-EF55-42B6-BF49-203166622C74}" type="presParOf" srcId="{F1EA5CC0-DA67-440D-A8DB-BCD91ADD512F}" destId="{ACF96B9B-99BF-4702-A806-FE0E6FBE08D3}" srcOrd="2" destOrd="0" presId="urn:microsoft.com/office/officeart/2005/8/layout/lProcess3"/>
    <dgm:cxn modelId="{D54F9A31-09FD-44CB-AB91-ACA9AF20B78A}" type="presParOf" srcId="{2CA1285F-CB4D-4042-8F67-198D6BB9F2E4}" destId="{6BD06E46-27A6-4CDD-99D4-86F47A98A16E}" srcOrd="1" destOrd="0" presId="urn:microsoft.com/office/officeart/2005/8/layout/lProcess3"/>
    <dgm:cxn modelId="{831D5FD2-4066-4D00-8678-ED7846C02E57}" type="presParOf" srcId="{2CA1285F-CB4D-4042-8F67-198D6BB9F2E4}" destId="{C1F4150A-1721-4251-874F-DF4A7741E059}" srcOrd="2" destOrd="0" presId="urn:microsoft.com/office/officeart/2005/8/layout/lProcess3"/>
    <dgm:cxn modelId="{AA2FDB93-AA1A-4CC7-9722-C295E340A15C}" type="presParOf" srcId="{C1F4150A-1721-4251-874F-DF4A7741E059}" destId="{EC1A8B46-AC37-49DD-B1D9-570092BA02FA}" srcOrd="0" destOrd="0" presId="urn:microsoft.com/office/officeart/2005/8/layout/lProcess3"/>
    <dgm:cxn modelId="{C0244256-98A5-4BD8-8989-D1057E6E85D5}" type="presParOf" srcId="{C1F4150A-1721-4251-874F-DF4A7741E059}" destId="{FC444B6E-F913-4505-991E-D9CF635D2CF5}" srcOrd="1" destOrd="0" presId="urn:microsoft.com/office/officeart/2005/8/layout/lProcess3"/>
    <dgm:cxn modelId="{0B7EB875-50E9-445E-9060-7206205BCDFD}" type="presParOf" srcId="{C1F4150A-1721-4251-874F-DF4A7741E059}" destId="{CAFE1767-B706-42B5-B7BE-C905F49D8764}" srcOrd="2" destOrd="0" presId="urn:microsoft.com/office/officeart/2005/8/layout/lProcess3"/>
    <dgm:cxn modelId="{F70F5EC0-EEE2-45E5-9501-0D04DF43E8B6}" type="presParOf" srcId="{2CA1285F-CB4D-4042-8F67-198D6BB9F2E4}" destId="{BF73A702-AFDF-4B83-8B9D-4E84FDC7A4AA}" srcOrd="3" destOrd="0" presId="urn:microsoft.com/office/officeart/2005/8/layout/lProcess3"/>
    <dgm:cxn modelId="{A4661AE0-C85C-4529-836E-99D59FADF006}" type="presParOf" srcId="{2CA1285F-CB4D-4042-8F67-198D6BB9F2E4}" destId="{985A2ABA-DABA-4133-ADE7-0EFE0A10FB7C}" srcOrd="4" destOrd="0" presId="urn:microsoft.com/office/officeart/2005/8/layout/lProcess3"/>
    <dgm:cxn modelId="{3F807F17-8BB8-4A2B-A163-6A23FE7CD0E4}" type="presParOf" srcId="{985A2ABA-DABA-4133-ADE7-0EFE0A10FB7C}" destId="{5E9ED2A9-3BCD-4B12-B256-F49AEA0B40A1}" srcOrd="0" destOrd="0" presId="urn:microsoft.com/office/officeart/2005/8/layout/lProcess3"/>
    <dgm:cxn modelId="{D86DF17C-0425-4789-A4EC-352E569EB35E}" type="presParOf" srcId="{985A2ABA-DABA-4133-ADE7-0EFE0A10FB7C}" destId="{7AFB45B9-CD45-45E2-96C5-3355477B2457}" srcOrd="1" destOrd="0" presId="urn:microsoft.com/office/officeart/2005/8/layout/lProcess3"/>
    <dgm:cxn modelId="{161F472B-A77F-4C27-A31E-FF6069CE18E3}" type="presParOf" srcId="{985A2ABA-DABA-4133-ADE7-0EFE0A10FB7C}" destId="{69B9A23F-4EFF-4D37-BB1E-1F0CAD6AC2BC}"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B9845C-FFC6-45DD-BF0E-C20CC6EC83B6}"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x-none"/>
        </a:p>
      </dgm:t>
    </dgm:pt>
    <dgm:pt modelId="{1EEB0ABA-9963-43CD-88D9-1B48A6366FC2}">
      <dgm:prSet phldrT="[Texte]" custT="1"/>
      <dgm:spPr/>
      <dgm:t>
        <a:bodyPr/>
        <a:lstStyle/>
        <a:p>
          <a:r>
            <a:rPr lang="fr-FR" sz="2800" b="1" dirty="0">
              <a:latin typeface="Times New Roman" panose="02020603050405020304" pitchFamily="18" charset="0"/>
              <a:cs typeface="Times New Roman" panose="02020603050405020304" pitchFamily="18" charset="0"/>
            </a:rPr>
            <a:t>1</a:t>
          </a:r>
          <a:endParaRPr lang="x-none" sz="2800" b="1" dirty="0">
            <a:latin typeface="Times New Roman" panose="02020603050405020304" pitchFamily="18" charset="0"/>
            <a:cs typeface="Times New Roman" panose="02020603050405020304" pitchFamily="18" charset="0"/>
          </a:endParaRPr>
        </a:p>
      </dgm:t>
    </dgm:pt>
    <dgm:pt modelId="{0D7435DD-EE42-4093-AD3F-205DE5E1D68F}" type="parTrans" cxnId="{68A2851A-E2A2-403F-9C76-AF339FF1521C}">
      <dgm:prSet/>
      <dgm:spPr/>
      <dgm:t>
        <a:bodyPr/>
        <a:lstStyle/>
        <a:p>
          <a:endParaRPr lang="x-none"/>
        </a:p>
      </dgm:t>
    </dgm:pt>
    <dgm:pt modelId="{4D044B46-AA28-49DE-BCEC-1536DB866B83}" type="sibTrans" cxnId="{68A2851A-E2A2-403F-9C76-AF339FF1521C}">
      <dgm:prSet/>
      <dgm:spPr/>
      <dgm:t>
        <a:bodyPr/>
        <a:lstStyle/>
        <a:p>
          <a:endParaRPr lang="x-none"/>
        </a:p>
      </dgm:t>
    </dgm:pt>
    <dgm:pt modelId="{21A78B1B-23F4-4672-A7BA-DA6D53CCC108}">
      <dgm:prSet phldrT="[Texte]" custT="1"/>
      <dgm:spPr/>
      <dgm:t>
        <a:bodyPr/>
        <a:lstStyle/>
        <a:p>
          <a:pPr algn="l"/>
          <a:r>
            <a:rPr lang="fr-FR" sz="2400" dirty="0">
              <a:latin typeface="Times New Roman" panose="02020603050405020304" pitchFamily="18" charset="0"/>
              <a:cs typeface="Times New Roman" panose="02020603050405020304" pitchFamily="18" charset="0"/>
            </a:rPr>
            <a:t>Préparation des dossiers à soumettre au Conseil des Ministres</a:t>
          </a:r>
          <a:endParaRPr lang="x-none" sz="2400" dirty="0">
            <a:latin typeface="Times New Roman" panose="02020603050405020304" pitchFamily="18" charset="0"/>
            <a:cs typeface="Times New Roman" panose="02020603050405020304" pitchFamily="18" charset="0"/>
          </a:endParaRPr>
        </a:p>
      </dgm:t>
    </dgm:pt>
    <dgm:pt modelId="{D4C5A098-17D5-4D78-987A-2F020A594ACE}" type="parTrans" cxnId="{518B1FA6-8E2F-4A07-AEEB-0740B88EB418}">
      <dgm:prSet/>
      <dgm:spPr/>
      <dgm:t>
        <a:bodyPr/>
        <a:lstStyle/>
        <a:p>
          <a:endParaRPr lang="x-none"/>
        </a:p>
      </dgm:t>
    </dgm:pt>
    <dgm:pt modelId="{D34A9030-95B7-4F92-AC76-D99AE9E0A51B}" type="sibTrans" cxnId="{518B1FA6-8E2F-4A07-AEEB-0740B88EB418}">
      <dgm:prSet/>
      <dgm:spPr/>
      <dgm:t>
        <a:bodyPr/>
        <a:lstStyle/>
        <a:p>
          <a:endParaRPr lang="x-none"/>
        </a:p>
      </dgm:t>
    </dgm:pt>
    <dgm:pt modelId="{CAD9D1CC-E9B8-4296-9431-BC8920B8BF1C}">
      <dgm:prSet phldrT="[Texte]" custT="1"/>
      <dgm:spPr/>
      <dgm:t>
        <a:bodyPr/>
        <a:lstStyle/>
        <a:p>
          <a:r>
            <a:rPr lang="fr-FR" sz="2000" b="1" dirty="0">
              <a:solidFill>
                <a:schemeClr val="tx2">
                  <a:lumMod val="50000"/>
                </a:schemeClr>
              </a:solidFill>
              <a:latin typeface="Times New Roman" panose="02020603050405020304" pitchFamily="18" charset="0"/>
              <a:cs typeface="Times New Roman" panose="02020603050405020304" pitchFamily="18" charset="0"/>
            </a:rPr>
            <a:t>Ministère</a:t>
          </a:r>
        </a:p>
      </dgm:t>
    </dgm:pt>
    <dgm:pt modelId="{0A9A85FC-5BA5-44FD-98B6-F0EA61A32B23}" type="parTrans" cxnId="{7EE0B9E1-16E4-4D94-A076-D4AA5ED4780E}">
      <dgm:prSet/>
      <dgm:spPr/>
      <dgm:t>
        <a:bodyPr/>
        <a:lstStyle/>
        <a:p>
          <a:endParaRPr lang="x-none"/>
        </a:p>
      </dgm:t>
    </dgm:pt>
    <dgm:pt modelId="{E149B7D4-75F2-4645-9D02-906ED1D84E14}" type="sibTrans" cxnId="{7EE0B9E1-16E4-4D94-A076-D4AA5ED4780E}">
      <dgm:prSet/>
      <dgm:spPr/>
      <dgm:t>
        <a:bodyPr/>
        <a:lstStyle/>
        <a:p>
          <a:endParaRPr lang="x-none"/>
        </a:p>
      </dgm:t>
    </dgm:pt>
    <dgm:pt modelId="{676DBC6A-FC1E-45C3-AD25-E26C6246A2B4}">
      <dgm:prSet phldrT="[Texte]" custT="1"/>
      <dgm:spPr/>
      <dgm:t>
        <a:bodyPr/>
        <a:lstStyle/>
        <a:p>
          <a:r>
            <a:rPr lang="fr-FR" sz="2800" b="1" dirty="0">
              <a:latin typeface="Times New Roman" panose="02020603050405020304" pitchFamily="18" charset="0"/>
              <a:cs typeface="Times New Roman" panose="02020603050405020304" pitchFamily="18" charset="0"/>
            </a:rPr>
            <a:t>2</a:t>
          </a:r>
          <a:endParaRPr lang="x-none" sz="2800" b="1" dirty="0">
            <a:latin typeface="Times New Roman" panose="02020603050405020304" pitchFamily="18" charset="0"/>
            <a:cs typeface="Times New Roman" panose="02020603050405020304" pitchFamily="18" charset="0"/>
          </a:endParaRPr>
        </a:p>
      </dgm:t>
    </dgm:pt>
    <dgm:pt modelId="{40705178-CBBF-4028-B681-AEF3968D20BA}" type="parTrans" cxnId="{33A1B8A1-8FCD-48FB-AF47-1BFAF689A563}">
      <dgm:prSet/>
      <dgm:spPr/>
      <dgm:t>
        <a:bodyPr/>
        <a:lstStyle/>
        <a:p>
          <a:endParaRPr lang="x-none"/>
        </a:p>
      </dgm:t>
    </dgm:pt>
    <dgm:pt modelId="{2535FB92-46DC-4619-890B-8EE97144E5A4}" type="sibTrans" cxnId="{33A1B8A1-8FCD-48FB-AF47-1BFAF689A563}">
      <dgm:prSet/>
      <dgm:spPr/>
      <dgm:t>
        <a:bodyPr/>
        <a:lstStyle/>
        <a:p>
          <a:endParaRPr lang="x-none"/>
        </a:p>
      </dgm:t>
    </dgm:pt>
    <dgm:pt modelId="{1C97F7F3-BB9D-44F3-80F1-F6820844BD65}">
      <dgm:prSet phldrT="[Texte]" custT="1"/>
      <dgm:spPr/>
      <dgm:t>
        <a:bodyPr/>
        <a:lstStyle/>
        <a:p>
          <a:pPr algn="l"/>
          <a:r>
            <a:rPr lang="fr-FR" sz="2400" dirty="0">
              <a:latin typeface="Times New Roman" panose="02020603050405020304" pitchFamily="18" charset="0"/>
              <a:cs typeface="Times New Roman" panose="02020603050405020304" pitchFamily="18" charset="0"/>
            </a:rPr>
            <a:t>Communication en Conseil des Ministres mentionnant : Produits - Districts bénéficiaires - Spécifications techniques (coûts estimatifs ) </a:t>
          </a:r>
          <a:endParaRPr lang="x-none" sz="2400" dirty="0">
            <a:latin typeface="Times New Roman" panose="02020603050405020304" pitchFamily="18" charset="0"/>
            <a:cs typeface="Times New Roman" panose="02020603050405020304" pitchFamily="18" charset="0"/>
          </a:endParaRPr>
        </a:p>
      </dgm:t>
    </dgm:pt>
    <dgm:pt modelId="{24BD4A2C-C55F-40D7-9CB2-F799FBC59A86}" type="parTrans" cxnId="{EFA18280-7AA8-4BD6-85B9-5537E6554713}">
      <dgm:prSet/>
      <dgm:spPr/>
      <dgm:t>
        <a:bodyPr/>
        <a:lstStyle/>
        <a:p>
          <a:endParaRPr lang="x-none"/>
        </a:p>
      </dgm:t>
    </dgm:pt>
    <dgm:pt modelId="{A394D716-C4E2-4051-B483-F37E9B71433F}" type="sibTrans" cxnId="{EFA18280-7AA8-4BD6-85B9-5537E6554713}">
      <dgm:prSet/>
      <dgm:spPr/>
      <dgm:t>
        <a:bodyPr/>
        <a:lstStyle/>
        <a:p>
          <a:endParaRPr lang="x-none"/>
        </a:p>
      </dgm:t>
    </dgm:pt>
    <dgm:pt modelId="{46605BBD-3AD0-4D80-AAE0-299E3B679D1F}">
      <dgm:prSet phldrT="[Texte]" custT="1"/>
      <dgm:spPr/>
      <dgm:t>
        <a:bodyPr/>
        <a:lstStyle/>
        <a:p>
          <a:r>
            <a:rPr lang="fr-FR" sz="2000" b="1" dirty="0">
              <a:solidFill>
                <a:schemeClr val="bg2">
                  <a:lumMod val="10000"/>
                </a:schemeClr>
              </a:solidFill>
              <a:latin typeface="Times New Roman" panose="02020603050405020304" pitchFamily="18" charset="0"/>
              <a:cs typeface="Times New Roman" panose="02020603050405020304" pitchFamily="18" charset="0"/>
            </a:rPr>
            <a:t>Ministère</a:t>
          </a:r>
          <a:endParaRPr lang="x-none" sz="2000" b="1" dirty="0">
            <a:solidFill>
              <a:schemeClr val="bg2">
                <a:lumMod val="10000"/>
              </a:schemeClr>
            </a:solidFill>
            <a:latin typeface="Times New Roman" panose="02020603050405020304" pitchFamily="18" charset="0"/>
            <a:cs typeface="Times New Roman" panose="02020603050405020304" pitchFamily="18" charset="0"/>
          </a:endParaRPr>
        </a:p>
      </dgm:t>
    </dgm:pt>
    <dgm:pt modelId="{A273020B-DF6D-4489-B00C-AE9F008F712B}" type="parTrans" cxnId="{1F56C803-A82B-4CCC-B10E-7FADEE591686}">
      <dgm:prSet/>
      <dgm:spPr/>
      <dgm:t>
        <a:bodyPr/>
        <a:lstStyle/>
        <a:p>
          <a:endParaRPr lang="x-none"/>
        </a:p>
      </dgm:t>
    </dgm:pt>
    <dgm:pt modelId="{DE2BE7E7-267C-4567-95DA-14A470184203}" type="sibTrans" cxnId="{1F56C803-A82B-4CCC-B10E-7FADEE591686}">
      <dgm:prSet/>
      <dgm:spPr/>
      <dgm:t>
        <a:bodyPr/>
        <a:lstStyle/>
        <a:p>
          <a:endParaRPr lang="x-none"/>
        </a:p>
      </dgm:t>
    </dgm:pt>
    <dgm:pt modelId="{5A79C303-E027-4803-9B6A-AA4AEB59BAA7}">
      <dgm:prSet custT="1"/>
      <dgm:spPr/>
      <dgm:t>
        <a:bodyPr/>
        <a:lstStyle/>
        <a:p>
          <a:r>
            <a:rPr lang="fr-FR" sz="2000" b="1" dirty="0">
              <a:solidFill>
                <a:schemeClr val="bg2">
                  <a:lumMod val="10000"/>
                </a:schemeClr>
              </a:solidFill>
              <a:latin typeface="Times New Roman" panose="02020603050405020304" pitchFamily="18" charset="0"/>
              <a:cs typeface="Times New Roman" panose="02020603050405020304" pitchFamily="18" charset="0"/>
            </a:rPr>
            <a:t>Ministère</a:t>
          </a:r>
          <a:endParaRPr lang="x-none" sz="2000" b="1" dirty="0">
            <a:solidFill>
              <a:schemeClr val="bg2">
                <a:lumMod val="10000"/>
              </a:schemeClr>
            </a:solidFill>
            <a:latin typeface="Times New Roman" panose="02020603050405020304" pitchFamily="18" charset="0"/>
            <a:cs typeface="Times New Roman" panose="02020603050405020304" pitchFamily="18" charset="0"/>
          </a:endParaRPr>
        </a:p>
      </dgm:t>
    </dgm:pt>
    <dgm:pt modelId="{FC179832-3F09-43F9-A656-2A07099967A8}" type="parTrans" cxnId="{B5921004-C96C-4C06-BE7A-1C346CC55EF4}">
      <dgm:prSet/>
      <dgm:spPr/>
      <dgm:t>
        <a:bodyPr/>
        <a:lstStyle/>
        <a:p>
          <a:endParaRPr lang="x-none"/>
        </a:p>
      </dgm:t>
    </dgm:pt>
    <dgm:pt modelId="{1E464EC0-ECB8-4114-A996-F5604FF32F81}" type="sibTrans" cxnId="{B5921004-C96C-4C06-BE7A-1C346CC55EF4}">
      <dgm:prSet/>
      <dgm:spPr/>
      <dgm:t>
        <a:bodyPr/>
        <a:lstStyle/>
        <a:p>
          <a:endParaRPr lang="x-none"/>
        </a:p>
      </dgm:t>
    </dgm:pt>
    <dgm:pt modelId="{066AB692-0D05-4263-84A9-30A8596CE5C9}">
      <dgm:prSet custT="1"/>
      <dgm:spPr/>
      <dgm:t>
        <a:bodyPr/>
        <a:lstStyle/>
        <a:p>
          <a:r>
            <a:rPr lang="fr-FR" sz="2800" b="1" dirty="0">
              <a:latin typeface="Times New Roman" panose="02020603050405020304" pitchFamily="18" charset="0"/>
              <a:cs typeface="Times New Roman" panose="02020603050405020304" pitchFamily="18" charset="0"/>
            </a:rPr>
            <a:t>3</a:t>
          </a:r>
          <a:endParaRPr lang="x-none" sz="2800" b="1" dirty="0">
            <a:latin typeface="Times New Roman" panose="02020603050405020304" pitchFamily="18" charset="0"/>
            <a:cs typeface="Times New Roman" panose="02020603050405020304" pitchFamily="18" charset="0"/>
          </a:endParaRPr>
        </a:p>
      </dgm:t>
    </dgm:pt>
    <dgm:pt modelId="{273588D6-DF95-4B4B-945B-ED5BB187ABE5}" type="parTrans" cxnId="{C7ACE437-C4DA-4F76-8C95-E6326141D4D7}">
      <dgm:prSet/>
      <dgm:spPr/>
      <dgm:t>
        <a:bodyPr/>
        <a:lstStyle/>
        <a:p>
          <a:endParaRPr lang="x-none"/>
        </a:p>
      </dgm:t>
    </dgm:pt>
    <dgm:pt modelId="{BE6A9A68-1A4F-4B9E-933B-CFEB31068EC1}" type="sibTrans" cxnId="{C7ACE437-C4DA-4F76-8C95-E6326141D4D7}">
      <dgm:prSet/>
      <dgm:spPr/>
      <dgm:t>
        <a:bodyPr/>
        <a:lstStyle/>
        <a:p>
          <a:endParaRPr lang="x-none"/>
        </a:p>
      </dgm:t>
    </dgm:pt>
    <dgm:pt modelId="{32CD7414-DD75-4434-A8D1-64BFEDA40E67}">
      <dgm:prSet custT="1"/>
      <dgm:spPr/>
      <dgm:t>
        <a:bodyPr/>
        <a:lstStyle/>
        <a:p>
          <a:pPr algn="l">
            <a:lnSpc>
              <a:spcPct val="100000"/>
            </a:lnSpc>
            <a:spcAft>
              <a:spcPts val="0"/>
            </a:spcAft>
          </a:pPr>
          <a:r>
            <a:rPr lang="fr-FR" sz="2400" dirty="0">
              <a:latin typeface="Times New Roman" panose="02020603050405020304" pitchFamily="18" charset="0"/>
              <a:cs typeface="Times New Roman" panose="02020603050405020304" pitchFamily="18" charset="0"/>
            </a:rPr>
            <a:t>Note en Conseil à communiquer à la DGFAG en vue du déblocage des lignes budgétaires</a:t>
          </a:r>
          <a:endParaRPr lang="x-none" sz="2000" dirty="0">
            <a:latin typeface="Times New Roman" panose="02020603050405020304" pitchFamily="18" charset="0"/>
            <a:cs typeface="Times New Roman" panose="02020603050405020304" pitchFamily="18" charset="0"/>
          </a:endParaRPr>
        </a:p>
      </dgm:t>
    </dgm:pt>
    <dgm:pt modelId="{56D8D6E6-4489-4750-9510-22A45866C5C1}" type="parTrans" cxnId="{6B10FC87-B5B3-44C4-AC3C-F9BA7849719A}">
      <dgm:prSet/>
      <dgm:spPr/>
      <dgm:t>
        <a:bodyPr/>
        <a:lstStyle/>
        <a:p>
          <a:endParaRPr lang="x-none"/>
        </a:p>
      </dgm:t>
    </dgm:pt>
    <dgm:pt modelId="{37B41768-4EA5-43FF-BCA1-A948630C175B}" type="sibTrans" cxnId="{6B10FC87-B5B3-44C4-AC3C-F9BA7849719A}">
      <dgm:prSet/>
      <dgm:spPr/>
      <dgm:t>
        <a:bodyPr/>
        <a:lstStyle/>
        <a:p>
          <a:endParaRPr lang="x-none"/>
        </a:p>
      </dgm:t>
    </dgm:pt>
    <dgm:pt modelId="{2CA1285F-CB4D-4042-8F67-198D6BB9F2E4}" type="pres">
      <dgm:prSet presAssocID="{99B9845C-FFC6-45DD-BF0E-C20CC6EC83B6}" presName="Name0" presStyleCnt="0">
        <dgm:presLayoutVars>
          <dgm:chPref val="3"/>
          <dgm:dir/>
          <dgm:animLvl val="lvl"/>
          <dgm:resizeHandles/>
        </dgm:presLayoutVars>
      </dgm:prSet>
      <dgm:spPr/>
    </dgm:pt>
    <dgm:pt modelId="{F1EA5CC0-DA67-440D-A8DB-BCD91ADD512F}" type="pres">
      <dgm:prSet presAssocID="{1EEB0ABA-9963-43CD-88D9-1B48A6366FC2}" presName="horFlow" presStyleCnt="0"/>
      <dgm:spPr/>
    </dgm:pt>
    <dgm:pt modelId="{CC774D42-F22B-47BD-ABF3-C4E5874D8A35}" type="pres">
      <dgm:prSet presAssocID="{1EEB0ABA-9963-43CD-88D9-1B48A6366FC2}" presName="bigChev" presStyleLbl="node1" presStyleIdx="0" presStyleCnt="3" custScaleX="58138" custScaleY="82089" custLinFactNeighborX="1379" custLinFactNeighborY="-7379"/>
      <dgm:spPr/>
    </dgm:pt>
    <dgm:pt modelId="{BA105F6C-A948-43CA-B3A8-020E53F032CB}" type="pres">
      <dgm:prSet presAssocID="{D4C5A098-17D5-4D78-987A-2F020A594ACE}" presName="parTrans" presStyleCnt="0"/>
      <dgm:spPr/>
    </dgm:pt>
    <dgm:pt modelId="{ACF96B9B-99BF-4702-A806-FE0E6FBE08D3}" type="pres">
      <dgm:prSet presAssocID="{21A78B1B-23F4-4672-A7BA-DA6D53CCC108}" presName="node" presStyleLbl="alignAccFollowNode1" presStyleIdx="0" presStyleCnt="6" custScaleX="405690" custScaleY="128340" custLinFactNeighborX="1543" custLinFactNeighborY="-8890">
        <dgm:presLayoutVars>
          <dgm:bulletEnabled val="1"/>
        </dgm:presLayoutVars>
      </dgm:prSet>
      <dgm:spPr/>
    </dgm:pt>
    <dgm:pt modelId="{952A215C-894D-440C-8EFF-7D372B4E2D02}" type="pres">
      <dgm:prSet presAssocID="{D34A9030-95B7-4F92-AC76-D99AE9E0A51B}" presName="sibTrans" presStyleCnt="0"/>
      <dgm:spPr/>
    </dgm:pt>
    <dgm:pt modelId="{B33AC05A-1066-4E6D-8B88-CC65B88B1875}" type="pres">
      <dgm:prSet presAssocID="{CAD9D1CC-E9B8-4296-9431-BC8920B8BF1C}" presName="node" presStyleLbl="alignAccFollowNode1" presStyleIdx="1" presStyleCnt="6" custScaleX="108564" custLinFactNeighborX="1543" custLinFactNeighborY="-8890">
        <dgm:presLayoutVars>
          <dgm:bulletEnabled val="1"/>
        </dgm:presLayoutVars>
      </dgm:prSet>
      <dgm:spPr/>
    </dgm:pt>
    <dgm:pt modelId="{6BD06E46-27A6-4CDD-99D4-86F47A98A16E}" type="pres">
      <dgm:prSet presAssocID="{1EEB0ABA-9963-43CD-88D9-1B48A6366FC2}" presName="vSp" presStyleCnt="0"/>
      <dgm:spPr/>
    </dgm:pt>
    <dgm:pt modelId="{C1F4150A-1721-4251-874F-DF4A7741E059}" type="pres">
      <dgm:prSet presAssocID="{676DBC6A-FC1E-45C3-AD25-E26C6246A2B4}" presName="horFlow" presStyleCnt="0"/>
      <dgm:spPr/>
    </dgm:pt>
    <dgm:pt modelId="{EC1A8B46-AC37-49DD-B1D9-570092BA02FA}" type="pres">
      <dgm:prSet presAssocID="{676DBC6A-FC1E-45C3-AD25-E26C6246A2B4}" presName="bigChev" presStyleLbl="node1" presStyleIdx="1" presStyleCnt="3" custScaleX="58138" custScaleY="82089"/>
      <dgm:spPr/>
    </dgm:pt>
    <dgm:pt modelId="{FC444B6E-F913-4505-991E-D9CF635D2CF5}" type="pres">
      <dgm:prSet presAssocID="{24BD4A2C-C55F-40D7-9CB2-F799FBC59A86}" presName="parTrans" presStyleCnt="0"/>
      <dgm:spPr/>
    </dgm:pt>
    <dgm:pt modelId="{CAFE1767-B706-42B5-B7BE-C905F49D8764}" type="pres">
      <dgm:prSet presAssocID="{1C97F7F3-BB9D-44F3-80F1-F6820844BD65}" presName="node" presStyleLbl="alignAccFollowNode1" presStyleIdx="2" presStyleCnt="6" custScaleX="407256" custScaleY="121630">
        <dgm:presLayoutVars>
          <dgm:bulletEnabled val="1"/>
        </dgm:presLayoutVars>
      </dgm:prSet>
      <dgm:spPr/>
    </dgm:pt>
    <dgm:pt modelId="{C47E314F-4B0F-45F0-BBDC-6374C1F8A8C3}" type="pres">
      <dgm:prSet presAssocID="{A394D716-C4E2-4051-B483-F37E9B71433F}" presName="sibTrans" presStyleCnt="0"/>
      <dgm:spPr/>
    </dgm:pt>
    <dgm:pt modelId="{F75E2FCF-5AA6-4544-8387-2D85D5ACCFFE}" type="pres">
      <dgm:prSet presAssocID="{46605BBD-3AD0-4D80-AAE0-299E3B679D1F}" presName="node" presStyleLbl="alignAccFollowNode1" presStyleIdx="3" presStyleCnt="6" custScaleX="105003">
        <dgm:presLayoutVars>
          <dgm:bulletEnabled val="1"/>
        </dgm:presLayoutVars>
      </dgm:prSet>
      <dgm:spPr/>
    </dgm:pt>
    <dgm:pt modelId="{BF73A702-AFDF-4B83-8B9D-4E84FDC7A4AA}" type="pres">
      <dgm:prSet presAssocID="{676DBC6A-FC1E-45C3-AD25-E26C6246A2B4}" presName="vSp" presStyleCnt="0"/>
      <dgm:spPr/>
    </dgm:pt>
    <dgm:pt modelId="{985A2ABA-DABA-4133-ADE7-0EFE0A10FB7C}" type="pres">
      <dgm:prSet presAssocID="{066AB692-0D05-4263-84A9-30A8596CE5C9}" presName="horFlow" presStyleCnt="0"/>
      <dgm:spPr/>
    </dgm:pt>
    <dgm:pt modelId="{5E9ED2A9-3BCD-4B12-B256-F49AEA0B40A1}" type="pres">
      <dgm:prSet presAssocID="{066AB692-0D05-4263-84A9-30A8596CE5C9}" presName="bigChev" presStyleLbl="node1" presStyleIdx="2" presStyleCnt="3" custScaleX="58138" custScaleY="82089" custLinFactNeighborX="1379" custLinFactNeighborY="8855"/>
      <dgm:spPr/>
    </dgm:pt>
    <dgm:pt modelId="{7AFB45B9-CD45-45E2-96C5-3355477B2457}" type="pres">
      <dgm:prSet presAssocID="{56D8D6E6-4489-4750-9510-22A45866C5C1}" presName="parTrans" presStyleCnt="0"/>
      <dgm:spPr/>
    </dgm:pt>
    <dgm:pt modelId="{69B9A23F-4EFF-4D37-BB1E-1F0CAD6AC2BC}" type="pres">
      <dgm:prSet presAssocID="{32CD7414-DD75-4434-A8D1-64BFEDA40E67}" presName="node" presStyleLbl="alignAccFollowNode1" presStyleIdx="4" presStyleCnt="6" custScaleX="405690" custScaleY="124539" custLinFactNeighborX="1543" custLinFactNeighborY="10668">
        <dgm:presLayoutVars>
          <dgm:bulletEnabled val="1"/>
        </dgm:presLayoutVars>
      </dgm:prSet>
      <dgm:spPr/>
    </dgm:pt>
    <dgm:pt modelId="{5CF7E2FD-B36F-4632-8205-00129B1213DD}" type="pres">
      <dgm:prSet presAssocID="{37B41768-4EA5-43FF-BCA1-A948630C175B}" presName="sibTrans" presStyleCnt="0"/>
      <dgm:spPr/>
    </dgm:pt>
    <dgm:pt modelId="{E8D16068-3A25-47B2-83E8-AC1F974868AD}" type="pres">
      <dgm:prSet presAssocID="{5A79C303-E027-4803-9B6A-AA4AEB59BAA7}" presName="node" presStyleLbl="alignAccFollowNode1" presStyleIdx="5" presStyleCnt="6" custScaleX="107161" custLinFactNeighborX="1543" custLinFactNeighborY="10668">
        <dgm:presLayoutVars>
          <dgm:bulletEnabled val="1"/>
        </dgm:presLayoutVars>
      </dgm:prSet>
      <dgm:spPr/>
    </dgm:pt>
  </dgm:ptLst>
  <dgm:cxnLst>
    <dgm:cxn modelId="{1F56C803-A82B-4CCC-B10E-7FADEE591686}" srcId="{676DBC6A-FC1E-45C3-AD25-E26C6246A2B4}" destId="{46605BBD-3AD0-4D80-AAE0-299E3B679D1F}" srcOrd="1" destOrd="0" parTransId="{A273020B-DF6D-4489-B00C-AE9F008F712B}" sibTransId="{DE2BE7E7-267C-4567-95DA-14A470184203}"/>
    <dgm:cxn modelId="{B5921004-C96C-4C06-BE7A-1C346CC55EF4}" srcId="{066AB692-0D05-4263-84A9-30A8596CE5C9}" destId="{5A79C303-E027-4803-9B6A-AA4AEB59BAA7}" srcOrd="1" destOrd="0" parTransId="{FC179832-3F09-43F9-A656-2A07099967A8}" sibTransId="{1E464EC0-ECB8-4114-A996-F5604FF32F81}"/>
    <dgm:cxn modelId="{68A2851A-E2A2-403F-9C76-AF339FF1521C}" srcId="{99B9845C-FFC6-45DD-BF0E-C20CC6EC83B6}" destId="{1EEB0ABA-9963-43CD-88D9-1B48A6366FC2}" srcOrd="0" destOrd="0" parTransId="{0D7435DD-EE42-4093-AD3F-205DE5E1D68F}" sibTransId="{4D044B46-AA28-49DE-BCEC-1536DB866B83}"/>
    <dgm:cxn modelId="{23EA281F-B509-4B0C-BBCB-0054BCD1699E}" type="presOf" srcId="{1C97F7F3-BB9D-44F3-80F1-F6820844BD65}" destId="{CAFE1767-B706-42B5-B7BE-C905F49D8764}" srcOrd="0" destOrd="0" presId="urn:microsoft.com/office/officeart/2005/8/layout/lProcess3"/>
    <dgm:cxn modelId="{0C891A23-F960-45C5-A87B-97C320D44BDF}" type="presOf" srcId="{21A78B1B-23F4-4672-A7BA-DA6D53CCC108}" destId="{ACF96B9B-99BF-4702-A806-FE0E6FBE08D3}" srcOrd="0" destOrd="0" presId="urn:microsoft.com/office/officeart/2005/8/layout/lProcess3"/>
    <dgm:cxn modelId="{F6C87630-ECA6-4594-BA5F-ABF72D85FC24}" type="presOf" srcId="{1EEB0ABA-9963-43CD-88D9-1B48A6366FC2}" destId="{CC774D42-F22B-47BD-ABF3-C4E5874D8A35}" srcOrd="0" destOrd="0" presId="urn:microsoft.com/office/officeart/2005/8/layout/lProcess3"/>
    <dgm:cxn modelId="{77376031-D388-47DC-8789-A630C84E7F42}" type="presOf" srcId="{32CD7414-DD75-4434-A8D1-64BFEDA40E67}" destId="{69B9A23F-4EFF-4D37-BB1E-1F0CAD6AC2BC}" srcOrd="0" destOrd="0" presId="urn:microsoft.com/office/officeart/2005/8/layout/lProcess3"/>
    <dgm:cxn modelId="{C7ACE437-C4DA-4F76-8C95-E6326141D4D7}" srcId="{99B9845C-FFC6-45DD-BF0E-C20CC6EC83B6}" destId="{066AB692-0D05-4263-84A9-30A8596CE5C9}" srcOrd="2" destOrd="0" parTransId="{273588D6-DF95-4B4B-945B-ED5BB187ABE5}" sibTransId="{BE6A9A68-1A4F-4B9E-933B-CFEB31068EC1}"/>
    <dgm:cxn modelId="{029A2968-377A-4A49-ADDA-7A7FCC43B5CA}" type="presOf" srcId="{5A79C303-E027-4803-9B6A-AA4AEB59BAA7}" destId="{E8D16068-3A25-47B2-83E8-AC1F974868AD}" srcOrd="0" destOrd="0" presId="urn:microsoft.com/office/officeart/2005/8/layout/lProcess3"/>
    <dgm:cxn modelId="{6C51D45A-B521-4A7F-87B0-8600CA7180F3}" type="presOf" srcId="{46605BBD-3AD0-4D80-AAE0-299E3B679D1F}" destId="{F75E2FCF-5AA6-4544-8387-2D85D5ACCFFE}" srcOrd="0" destOrd="0" presId="urn:microsoft.com/office/officeart/2005/8/layout/lProcess3"/>
    <dgm:cxn modelId="{EFA18280-7AA8-4BD6-85B9-5537E6554713}" srcId="{676DBC6A-FC1E-45C3-AD25-E26C6246A2B4}" destId="{1C97F7F3-BB9D-44F3-80F1-F6820844BD65}" srcOrd="0" destOrd="0" parTransId="{24BD4A2C-C55F-40D7-9CB2-F799FBC59A86}" sibTransId="{A394D716-C4E2-4051-B483-F37E9B71433F}"/>
    <dgm:cxn modelId="{C9126787-4364-4C93-AF47-66FD96692A06}" type="presOf" srcId="{99B9845C-FFC6-45DD-BF0E-C20CC6EC83B6}" destId="{2CA1285F-CB4D-4042-8F67-198D6BB9F2E4}" srcOrd="0" destOrd="0" presId="urn:microsoft.com/office/officeart/2005/8/layout/lProcess3"/>
    <dgm:cxn modelId="{6B10FC87-B5B3-44C4-AC3C-F9BA7849719A}" srcId="{066AB692-0D05-4263-84A9-30A8596CE5C9}" destId="{32CD7414-DD75-4434-A8D1-64BFEDA40E67}" srcOrd="0" destOrd="0" parTransId="{56D8D6E6-4489-4750-9510-22A45866C5C1}" sibTransId="{37B41768-4EA5-43FF-BCA1-A948630C175B}"/>
    <dgm:cxn modelId="{A599AF9F-D227-4FEE-9F5D-EF7C17A4FD83}" type="presOf" srcId="{CAD9D1CC-E9B8-4296-9431-BC8920B8BF1C}" destId="{B33AC05A-1066-4E6D-8B88-CC65B88B1875}" srcOrd="0" destOrd="0" presId="urn:microsoft.com/office/officeart/2005/8/layout/lProcess3"/>
    <dgm:cxn modelId="{33A1B8A1-8FCD-48FB-AF47-1BFAF689A563}" srcId="{99B9845C-FFC6-45DD-BF0E-C20CC6EC83B6}" destId="{676DBC6A-FC1E-45C3-AD25-E26C6246A2B4}" srcOrd="1" destOrd="0" parTransId="{40705178-CBBF-4028-B681-AEF3968D20BA}" sibTransId="{2535FB92-46DC-4619-890B-8EE97144E5A4}"/>
    <dgm:cxn modelId="{518B1FA6-8E2F-4A07-AEEB-0740B88EB418}" srcId="{1EEB0ABA-9963-43CD-88D9-1B48A6366FC2}" destId="{21A78B1B-23F4-4672-A7BA-DA6D53CCC108}" srcOrd="0" destOrd="0" parTransId="{D4C5A098-17D5-4D78-987A-2F020A594ACE}" sibTransId="{D34A9030-95B7-4F92-AC76-D99AE9E0A51B}"/>
    <dgm:cxn modelId="{69AF95AE-1B97-4254-8704-221D27A2C676}" type="presOf" srcId="{066AB692-0D05-4263-84A9-30A8596CE5C9}" destId="{5E9ED2A9-3BCD-4B12-B256-F49AEA0B40A1}" srcOrd="0" destOrd="0" presId="urn:microsoft.com/office/officeart/2005/8/layout/lProcess3"/>
    <dgm:cxn modelId="{E12B1ACF-19C7-4C03-A485-36F9AFD1E6C0}" type="presOf" srcId="{676DBC6A-FC1E-45C3-AD25-E26C6246A2B4}" destId="{EC1A8B46-AC37-49DD-B1D9-570092BA02FA}" srcOrd="0" destOrd="0" presId="urn:microsoft.com/office/officeart/2005/8/layout/lProcess3"/>
    <dgm:cxn modelId="{7EE0B9E1-16E4-4D94-A076-D4AA5ED4780E}" srcId="{1EEB0ABA-9963-43CD-88D9-1B48A6366FC2}" destId="{CAD9D1CC-E9B8-4296-9431-BC8920B8BF1C}" srcOrd="1" destOrd="0" parTransId="{0A9A85FC-5BA5-44FD-98B6-F0EA61A32B23}" sibTransId="{E149B7D4-75F2-4645-9D02-906ED1D84E14}"/>
    <dgm:cxn modelId="{4A1EF3E9-4E3F-44D3-9FF7-0B8AC6F66933}" type="presParOf" srcId="{2CA1285F-CB4D-4042-8F67-198D6BB9F2E4}" destId="{F1EA5CC0-DA67-440D-A8DB-BCD91ADD512F}" srcOrd="0" destOrd="0" presId="urn:microsoft.com/office/officeart/2005/8/layout/lProcess3"/>
    <dgm:cxn modelId="{4EC169F7-3F32-4E69-8E5F-01304FE6E6A3}" type="presParOf" srcId="{F1EA5CC0-DA67-440D-A8DB-BCD91ADD512F}" destId="{CC774D42-F22B-47BD-ABF3-C4E5874D8A35}" srcOrd="0" destOrd="0" presId="urn:microsoft.com/office/officeart/2005/8/layout/lProcess3"/>
    <dgm:cxn modelId="{1F796566-A864-4436-847C-1BB9C714E522}" type="presParOf" srcId="{F1EA5CC0-DA67-440D-A8DB-BCD91ADD512F}" destId="{BA105F6C-A948-43CA-B3A8-020E53F032CB}" srcOrd="1" destOrd="0" presId="urn:microsoft.com/office/officeart/2005/8/layout/lProcess3"/>
    <dgm:cxn modelId="{661AD795-08D9-4C0A-BBBE-773CF4AE23AE}" type="presParOf" srcId="{F1EA5CC0-DA67-440D-A8DB-BCD91ADD512F}" destId="{ACF96B9B-99BF-4702-A806-FE0E6FBE08D3}" srcOrd="2" destOrd="0" presId="urn:microsoft.com/office/officeart/2005/8/layout/lProcess3"/>
    <dgm:cxn modelId="{432B61D2-5207-40BC-B624-6B226AE942D3}" type="presParOf" srcId="{F1EA5CC0-DA67-440D-A8DB-BCD91ADD512F}" destId="{952A215C-894D-440C-8EFF-7D372B4E2D02}" srcOrd="3" destOrd="0" presId="urn:microsoft.com/office/officeart/2005/8/layout/lProcess3"/>
    <dgm:cxn modelId="{4EFD1076-C61A-4F0C-A4F1-D8124A2C54BC}" type="presParOf" srcId="{F1EA5CC0-DA67-440D-A8DB-BCD91ADD512F}" destId="{B33AC05A-1066-4E6D-8B88-CC65B88B1875}" srcOrd="4" destOrd="0" presId="urn:microsoft.com/office/officeart/2005/8/layout/lProcess3"/>
    <dgm:cxn modelId="{5ED640D8-1330-45C4-ABA5-86EED732A386}" type="presParOf" srcId="{2CA1285F-CB4D-4042-8F67-198D6BB9F2E4}" destId="{6BD06E46-27A6-4CDD-99D4-86F47A98A16E}" srcOrd="1" destOrd="0" presId="urn:microsoft.com/office/officeart/2005/8/layout/lProcess3"/>
    <dgm:cxn modelId="{D6A119E8-2907-457A-936A-9D8C33107318}" type="presParOf" srcId="{2CA1285F-CB4D-4042-8F67-198D6BB9F2E4}" destId="{C1F4150A-1721-4251-874F-DF4A7741E059}" srcOrd="2" destOrd="0" presId="urn:microsoft.com/office/officeart/2005/8/layout/lProcess3"/>
    <dgm:cxn modelId="{3967683B-A6C2-49A3-85CB-E96D43034064}" type="presParOf" srcId="{C1F4150A-1721-4251-874F-DF4A7741E059}" destId="{EC1A8B46-AC37-49DD-B1D9-570092BA02FA}" srcOrd="0" destOrd="0" presId="urn:microsoft.com/office/officeart/2005/8/layout/lProcess3"/>
    <dgm:cxn modelId="{C42F0B01-CD0F-4575-A944-E3E6DE90322B}" type="presParOf" srcId="{C1F4150A-1721-4251-874F-DF4A7741E059}" destId="{FC444B6E-F913-4505-991E-D9CF635D2CF5}" srcOrd="1" destOrd="0" presId="urn:microsoft.com/office/officeart/2005/8/layout/lProcess3"/>
    <dgm:cxn modelId="{3D62045C-2B73-4F62-9B97-96D2EA862F57}" type="presParOf" srcId="{C1F4150A-1721-4251-874F-DF4A7741E059}" destId="{CAFE1767-B706-42B5-B7BE-C905F49D8764}" srcOrd="2" destOrd="0" presId="urn:microsoft.com/office/officeart/2005/8/layout/lProcess3"/>
    <dgm:cxn modelId="{F076D184-89C9-4E47-8A2A-D8B462B9616B}" type="presParOf" srcId="{C1F4150A-1721-4251-874F-DF4A7741E059}" destId="{C47E314F-4B0F-45F0-BBDC-6374C1F8A8C3}" srcOrd="3" destOrd="0" presId="urn:microsoft.com/office/officeart/2005/8/layout/lProcess3"/>
    <dgm:cxn modelId="{BC9D9F56-8C0F-42D3-A477-F17FB3DE4B3A}" type="presParOf" srcId="{C1F4150A-1721-4251-874F-DF4A7741E059}" destId="{F75E2FCF-5AA6-4544-8387-2D85D5ACCFFE}" srcOrd="4" destOrd="0" presId="urn:microsoft.com/office/officeart/2005/8/layout/lProcess3"/>
    <dgm:cxn modelId="{6F61D2B2-37BB-4CAB-80B0-32C30FEDD839}" type="presParOf" srcId="{2CA1285F-CB4D-4042-8F67-198D6BB9F2E4}" destId="{BF73A702-AFDF-4B83-8B9D-4E84FDC7A4AA}" srcOrd="3" destOrd="0" presId="urn:microsoft.com/office/officeart/2005/8/layout/lProcess3"/>
    <dgm:cxn modelId="{EA9A96D6-501A-4BD6-AC62-7527D80F6AA8}" type="presParOf" srcId="{2CA1285F-CB4D-4042-8F67-198D6BB9F2E4}" destId="{985A2ABA-DABA-4133-ADE7-0EFE0A10FB7C}" srcOrd="4" destOrd="0" presId="urn:microsoft.com/office/officeart/2005/8/layout/lProcess3"/>
    <dgm:cxn modelId="{74E16C1D-E9AF-4996-814C-D0B21166A5E8}" type="presParOf" srcId="{985A2ABA-DABA-4133-ADE7-0EFE0A10FB7C}" destId="{5E9ED2A9-3BCD-4B12-B256-F49AEA0B40A1}" srcOrd="0" destOrd="0" presId="urn:microsoft.com/office/officeart/2005/8/layout/lProcess3"/>
    <dgm:cxn modelId="{E1EA256A-F2F3-49F7-B22C-BCEC88699385}" type="presParOf" srcId="{985A2ABA-DABA-4133-ADE7-0EFE0A10FB7C}" destId="{7AFB45B9-CD45-45E2-96C5-3355477B2457}" srcOrd="1" destOrd="0" presId="urn:microsoft.com/office/officeart/2005/8/layout/lProcess3"/>
    <dgm:cxn modelId="{C2AF78FB-0F9C-4043-9390-F7FD66980F86}" type="presParOf" srcId="{985A2ABA-DABA-4133-ADE7-0EFE0A10FB7C}" destId="{69B9A23F-4EFF-4D37-BB1E-1F0CAD6AC2BC}" srcOrd="2" destOrd="0" presId="urn:microsoft.com/office/officeart/2005/8/layout/lProcess3"/>
    <dgm:cxn modelId="{5698BE4F-8562-47EC-ACF3-BB94F3A9D0F1}" type="presParOf" srcId="{985A2ABA-DABA-4133-ADE7-0EFE0A10FB7C}" destId="{5CF7E2FD-B36F-4632-8205-00129B1213DD}" srcOrd="3" destOrd="0" presId="urn:microsoft.com/office/officeart/2005/8/layout/lProcess3"/>
    <dgm:cxn modelId="{566FA5E1-8373-4569-BBC3-E248DD81CAE4}" type="presParOf" srcId="{985A2ABA-DABA-4133-ADE7-0EFE0A10FB7C}" destId="{E8D16068-3A25-47B2-83E8-AC1F974868A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7E15BE-EC4A-4204-98C2-681A41497B20}" type="doc">
      <dgm:prSet loTypeId="urn:microsoft.com/office/officeart/2005/8/layout/process1" loCatId="process" qsTypeId="urn:microsoft.com/office/officeart/2005/8/quickstyle/simple1" qsCatId="simple" csTypeId="urn:microsoft.com/office/officeart/2005/8/colors/accent1_2" csCatId="accent1" phldr="1"/>
      <dgm:spPr/>
    </dgm:pt>
    <dgm:pt modelId="{26982D0B-E3C9-438E-9AEF-BCE36C7AC3F5}">
      <dgm:prSet phldrT="[Texte]"/>
      <dgm:spPr>
        <a:solidFill>
          <a:srgbClr val="0070C0"/>
        </a:solidFill>
      </dgm:spPr>
      <dgm:t>
        <a:bodyPr/>
        <a:lstStyle/>
        <a:p>
          <a:r>
            <a:rPr lang="fr-FR" altLang="fr-FR" dirty="0">
              <a:latin typeface="Times New Roman" panose="02020603050405020304" pitchFamily="18" charset="0"/>
              <a:cs typeface="Times New Roman" panose="02020603050405020304" pitchFamily="18" charset="0"/>
            </a:rPr>
            <a:t>Si la modification touche la nature et/ou la quantité des produits et/ou districts bénéficiaires </a:t>
          </a:r>
          <a:endParaRPr lang="fr-FR" dirty="0"/>
        </a:p>
      </dgm:t>
    </dgm:pt>
    <dgm:pt modelId="{89181858-3DDA-4B30-9EB0-9B2BA39DD4F8}" type="parTrans" cxnId="{77F5A7D2-1282-48C6-AAA5-C2985547FDA3}">
      <dgm:prSet/>
      <dgm:spPr/>
      <dgm:t>
        <a:bodyPr/>
        <a:lstStyle/>
        <a:p>
          <a:endParaRPr lang="fr-FR"/>
        </a:p>
      </dgm:t>
    </dgm:pt>
    <dgm:pt modelId="{D0EAA9FE-4401-43A8-AAA1-B927DBB40179}" type="sibTrans" cxnId="{77F5A7D2-1282-48C6-AAA5-C2985547FDA3}">
      <dgm:prSet/>
      <dgm:spPr>
        <a:solidFill>
          <a:schemeClr val="bg2">
            <a:lumMod val="90000"/>
          </a:schemeClr>
        </a:solidFill>
      </dgm:spPr>
      <dgm:t>
        <a:bodyPr/>
        <a:lstStyle/>
        <a:p>
          <a:endParaRPr lang="fr-FR"/>
        </a:p>
      </dgm:t>
    </dgm:pt>
    <dgm:pt modelId="{61FD7764-B48D-4C92-B56A-3A00F14F7EF0}">
      <dgm:prSet phldrT="[Texte]"/>
      <dgm:spPr>
        <a:solidFill>
          <a:schemeClr val="accent5">
            <a:lumMod val="20000"/>
            <a:lumOff val="80000"/>
          </a:schemeClr>
        </a:solidFill>
        <a:ln>
          <a:solidFill>
            <a:schemeClr val="accent1">
              <a:lumMod val="75000"/>
            </a:schemeClr>
          </a:solidFill>
        </a:ln>
      </dgm:spPr>
      <dgm:t>
        <a:bodyPr/>
        <a:lstStyle/>
        <a:p>
          <a:r>
            <a:rPr lang="fr-FR" altLang="fr-FR" dirty="0">
              <a:solidFill>
                <a:schemeClr val="tx1"/>
              </a:solidFill>
              <a:latin typeface="Times New Roman" panose="02020603050405020304" pitchFamily="18" charset="0"/>
              <a:cs typeface="Times New Roman" panose="02020603050405020304" pitchFamily="18" charset="0"/>
            </a:rPr>
            <a:t>Accord du Premier Ministre</a:t>
          </a:r>
          <a:endParaRPr lang="fr-FR" dirty="0">
            <a:solidFill>
              <a:schemeClr val="tx1"/>
            </a:solidFill>
          </a:endParaRPr>
        </a:p>
      </dgm:t>
    </dgm:pt>
    <dgm:pt modelId="{F970C938-66AD-490C-B76C-176E9DA5A59B}" type="parTrans" cxnId="{7F57A130-09B5-449C-B68D-3EA59EAA4D9B}">
      <dgm:prSet/>
      <dgm:spPr/>
      <dgm:t>
        <a:bodyPr/>
        <a:lstStyle/>
        <a:p>
          <a:endParaRPr lang="fr-FR"/>
        </a:p>
      </dgm:t>
    </dgm:pt>
    <dgm:pt modelId="{04FEC39A-B2BC-475F-90C2-79F932A0D34B}" type="sibTrans" cxnId="{7F57A130-09B5-449C-B68D-3EA59EAA4D9B}">
      <dgm:prSet/>
      <dgm:spPr/>
      <dgm:t>
        <a:bodyPr/>
        <a:lstStyle/>
        <a:p>
          <a:endParaRPr lang="fr-FR"/>
        </a:p>
      </dgm:t>
    </dgm:pt>
    <dgm:pt modelId="{2271A155-D484-49BC-A498-A8CC5505E451}" type="pres">
      <dgm:prSet presAssocID="{357E15BE-EC4A-4204-98C2-681A41497B20}" presName="Name0" presStyleCnt="0">
        <dgm:presLayoutVars>
          <dgm:dir/>
          <dgm:resizeHandles val="exact"/>
        </dgm:presLayoutVars>
      </dgm:prSet>
      <dgm:spPr/>
    </dgm:pt>
    <dgm:pt modelId="{D42D5549-4028-477D-AC55-EB25FAA8C8EB}" type="pres">
      <dgm:prSet presAssocID="{26982D0B-E3C9-438E-9AEF-BCE36C7AC3F5}" presName="node" presStyleLbl="node1" presStyleIdx="0" presStyleCnt="2" custLinFactNeighborX="3216">
        <dgm:presLayoutVars>
          <dgm:bulletEnabled val="1"/>
        </dgm:presLayoutVars>
      </dgm:prSet>
      <dgm:spPr/>
    </dgm:pt>
    <dgm:pt modelId="{D8A58375-8548-43ED-955A-9DA44793D651}" type="pres">
      <dgm:prSet presAssocID="{D0EAA9FE-4401-43A8-AAA1-B927DBB40179}" presName="sibTrans" presStyleLbl="sibTrans2D1" presStyleIdx="0" presStyleCnt="1"/>
      <dgm:spPr/>
    </dgm:pt>
    <dgm:pt modelId="{06CA0775-6EC4-4689-9957-A487B777E94F}" type="pres">
      <dgm:prSet presAssocID="{D0EAA9FE-4401-43A8-AAA1-B927DBB40179}" presName="connectorText" presStyleLbl="sibTrans2D1" presStyleIdx="0" presStyleCnt="1"/>
      <dgm:spPr/>
    </dgm:pt>
    <dgm:pt modelId="{143884C8-968A-4D41-8CD3-D9790D914D18}" type="pres">
      <dgm:prSet presAssocID="{61FD7764-B48D-4C92-B56A-3A00F14F7EF0}" presName="node" presStyleLbl="node1" presStyleIdx="1" presStyleCnt="2">
        <dgm:presLayoutVars>
          <dgm:bulletEnabled val="1"/>
        </dgm:presLayoutVars>
      </dgm:prSet>
      <dgm:spPr/>
    </dgm:pt>
  </dgm:ptLst>
  <dgm:cxnLst>
    <dgm:cxn modelId="{7F57A130-09B5-449C-B68D-3EA59EAA4D9B}" srcId="{357E15BE-EC4A-4204-98C2-681A41497B20}" destId="{61FD7764-B48D-4C92-B56A-3A00F14F7EF0}" srcOrd="1" destOrd="0" parTransId="{F970C938-66AD-490C-B76C-176E9DA5A59B}" sibTransId="{04FEC39A-B2BC-475F-90C2-79F932A0D34B}"/>
    <dgm:cxn modelId="{F83C4269-A538-4D97-822C-C0AD69E6E09A}" type="presOf" srcId="{61FD7764-B48D-4C92-B56A-3A00F14F7EF0}" destId="{143884C8-968A-4D41-8CD3-D9790D914D18}" srcOrd="0" destOrd="0" presId="urn:microsoft.com/office/officeart/2005/8/layout/process1"/>
    <dgm:cxn modelId="{07661A6B-06C8-448B-85B0-07773466B443}" type="presOf" srcId="{26982D0B-E3C9-438E-9AEF-BCE36C7AC3F5}" destId="{D42D5549-4028-477D-AC55-EB25FAA8C8EB}" srcOrd="0" destOrd="0" presId="urn:microsoft.com/office/officeart/2005/8/layout/process1"/>
    <dgm:cxn modelId="{BB92F79D-1BA7-4A13-BFE3-7C1FA65557E1}" type="presOf" srcId="{D0EAA9FE-4401-43A8-AAA1-B927DBB40179}" destId="{06CA0775-6EC4-4689-9957-A487B777E94F}" srcOrd="1" destOrd="0" presId="urn:microsoft.com/office/officeart/2005/8/layout/process1"/>
    <dgm:cxn modelId="{2B9228C0-6E1B-41D6-AFA5-9BAD270C85E8}" type="presOf" srcId="{357E15BE-EC4A-4204-98C2-681A41497B20}" destId="{2271A155-D484-49BC-A498-A8CC5505E451}" srcOrd="0" destOrd="0" presId="urn:microsoft.com/office/officeart/2005/8/layout/process1"/>
    <dgm:cxn modelId="{77F5A7D2-1282-48C6-AAA5-C2985547FDA3}" srcId="{357E15BE-EC4A-4204-98C2-681A41497B20}" destId="{26982D0B-E3C9-438E-9AEF-BCE36C7AC3F5}" srcOrd="0" destOrd="0" parTransId="{89181858-3DDA-4B30-9EB0-9B2BA39DD4F8}" sibTransId="{D0EAA9FE-4401-43A8-AAA1-B927DBB40179}"/>
    <dgm:cxn modelId="{EBE981F3-3715-413D-8BAE-3EE8D03C98CB}" type="presOf" srcId="{D0EAA9FE-4401-43A8-AAA1-B927DBB40179}" destId="{D8A58375-8548-43ED-955A-9DA44793D651}" srcOrd="0" destOrd="0" presId="urn:microsoft.com/office/officeart/2005/8/layout/process1"/>
    <dgm:cxn modelId="{76F6FDD0-9BF4-4AA3-A47D-186B8156D87C}" type="presParOf" srcId="{2271A155-D484-49BC-A498-A8CC5505E451}" destId="{D42D5549-4028-477D-AC55-EB25FAA8C8EB}" srcOrd="0" destOrd="0" presId="urn:microsoft.com/office/officeart/2005/8/layout/process1"/>
    <dgm:cxn modelId="{8302038A-BF1C-446A-9E44-078BCB967AFB}" type="presParOf" srcId="{2271A155-D484-49BC-A498-A8CC5505E451}" destId="{D8A58375-8548-43ED-955A-9DA44793D651}" srcOrd="1" destOrd="0" presId="urn:microsoft.com/office/officeart/2005/8/layout/process1"/>
    <dgm:cxn modelId="{32FA6AD4-91B8-4A1C-8932-D9FA37293C7D}" type="presParOf" srcId="{D8A58375-8548-43ED-955A-9DA44793D651}" destId="{06CA0775-6EC4-4689-9957-A487B777E94F}" srcOrd="0" destOrd="0" presId="urn:microsoft.com/office/officeart/2005/8/layout/process1"/>
    <dgm:cxn modelId="{1E17851F-E75F-493D-A891-257A7FEDC274}" type="presParOf" srcId="{2271A155-D484-49BC-A498-A8CC5505E451}" destId="{143884C8-968A-4D41-8CD3-D9790D914D1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7E15BE-EC4A-4204-98C2-681A41497B20}" type="doc">
      <dgm:prSet loTypeId="urn:microsoft.com/office/officeart/2005/8/layout/process1" loCatId="process" qsTypeId="urn:microsoft.com/office/officeart/2005/8/quickstyle/simple1" qsCatId="simple" csTypeId="urn:microsoft.com/office/officeart/2005/8/colors/accent1_2" csCatId="accent1" phldr="1"/>
      <dgm:spPr/>
    </dgm:pt>
    <dgm:pt modelId="{26982D0B-E3C9-438E-9AEF-BCE36C7AC3F5}">
      <dgm:prSet phldrT="[Texte]"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altLang="fr-FR" sz="1900" dirty="0">
              <a:latin typeface="Times New Roman" panose="02020603050405020304" pitchFamily="18" charset="0"/>
              <a:cs typeface="Times New Roman" panose="02020603050405020304" pitchFamily="18" charset="0"/>
            </a:rPr>
            <a:t>Sinon</a:t>
          </a:r>
          <a:endParaRPr lang="fr-FR" sz="1900" dirty="0"/>
        </a:p>
      </dgm:t>
    </dgm:pt>
    <dgm:pt modelId="{89181858-3DDA-4B30-9EB0-9B2BA39DD4F8}" type="parTrans" cxnId="{77F5A7D2-1282-48C6-AAA5-C2985547FDA3}">
      <dgm:prSet/>
      <dgm:spPr/>
      <dgm:t>
        <a:bodyPr/>
        <a:lstStyle/>
        <a:p>
          <a:endParaRPr lang="fr-FR"/>
        </a:p>
      </dgm:t>
    </dgm:pt>
    <dgm:pt modelId="{D0EAA9FE-4401-43A8-AAA1-B927DBB40179}" type="sibTrans" cxnId="{77F5A7D2-1282-48C6-AAA5-C2985547FDA3}">
      <dgm:prSet/>
      <dgm:spPr>
        <a:solidFill>
          <a:schemeClr val="bg2">
            <a:lumMod val="90000"/>
          </a:schemeClr>
        </a:solidFill>
      </dgm:spPr>
      <dgm:t>
        <a:bodyPr/>
        <a:lstStyle/>
        <a:p>
          <a:endParaRPr lang="fr-FR"/>
        </a:p>
      </dgm:t>
    </dgm:pt>
    <dgm:pt modelId="{61FD7764-B48D-4C92-B56A-3A00F14F7EF0}">
      <dgm:prSet phldrT="[Texte]" custT="1"/>
      <dgm:spPr>
        <a:solidFill>
          <a:schemeClr val="accent6">
            <a:lumMod val="20000"/>
            <a:lumOff val="80000"/>
          </a:schemeClr>
        </a:solidFill>
        <a:ln>
          <a:solidFill>
            <a:schemeClr val="accent6">
              <a:lumMod val="75000"/>
            </a:schemeClr>
          </a:solidFill>
        </a:ln>
      </dgm:spPr>
      <dgm:t>
        <a:bodyPr/>
        <a:lstStyle/>
        <a:p>
          <a:r>
            <a:rPr lang="fr-FR" altLang="fr-FR" sz="1900" dirty="0">
              <a:solidFill>
                <a:schemeClr val="tx1"/>
              </a:solidFill>
              <a:latin typeface="Times New Roman" panose="02020603050405020304" pitchFamily="18" charset="0"/>
              <a:cs typeface="Times New Roman" panose="02020603050405020304" pitchFamily="18" charset="0"/>
            </a:rPr>
            <a:t>Lettre d’engagement signée par le Ministre</a:t>
          </a:r>
          <a:endParaRPr lang="fr-FR" sz="1900" dirty="0">
            <a:solidFill>
              <a:schemeClr val="tx1"/>
            </a:solidFill>
          </a:endParaRPr>
        </a:p>
      </dgm:t>
    </dgm:pt>
    <dgm:pt modelId="{F970C938-66AD-490C-B76C-176E9DA5A59B}" type="parTrans" cxnId="{7F57A130-09B5-449C-B68D-3EA59EAA4D9B}">
      <dgm:prSet/>
      <dgm:spPr/>
      <dgm:t>
        <a:bodyPr/>
        <a:lstStyle/>
        <a:p>
          <a:endParaRPr lang="fr-FR"/>
        </a:p>
      </dgm:t>
    </dgm:pt>
    <dgm:pt modelId="{04FEC39A-B2BC-475F-90C2-79F932A0D34B}" type="sibTrans" cxnId="{7F57A130-09B5-449C-B68D-3EA59EAA4D9B}">
      <dgm:prSet/>
      <dgm:spPr/>
      <dgm:t>
        <a:bodyPr/>
        <a:lstStyle/>
        <a:p>
          <a:endParaRPr lang="fr-FR"/>
        </a:p>
      </dgm:t>
    </dgm:pt>
    <dgm:pt modelId="{2271A155-D484-49BC-A498-A8CC5505E451}" type="pres">
      <dgm:prSet presAssocID="{357E15BE-EC4A-4204-98C2-681A41497B20}" presName="Name0" presStyleCnt="0">
        <dgm:presLayoutVars>
          <dgm:dir/>
          <dgm:resizeHandles val="exact"/>
        </dgm:presLayoutVars>
      </dgm:prSet>
      <dgm:spPr/>
    </dgm:pt>
    <dgm:pt modelId="{D42D5549-4028-477D-AC55-EB25FAA8C8EB}" type="pres">
      <dgm:prSet presAssocID="{26982D0B-E3C9-438E-9AEF-BCE36C7AC3F5}" presName="node" presStyleLbl="node1" presStyleIdx="0" presStyleCnt="2" custLinFactY="-39041" custLinFactNeighborX="4260" custLinFactNeighborY="-100000">
        <dgm:presLayoutVars>
          <dgm:bulletEnabled val="1"/>
        </dgm:presLayoutVars>
      </dgm:prSet>
      <dgm:spPr/>
    </dgm:pt>
    <dgm:pt modelId="{D8A58375-8548-43ED-955A-9DA44793D651}" type="pres">
      <dgm:prSet presAssocID="{D0EAA9FE-4401-43A8-AAA1-B927DBB40179}" presName="sibTrans" presStyleLbl="sibTrans2D1" presStyleIdx="0" presStyleCnt="1"/>
      <dgm:spPr/>
    </dgm:pt>
    <dgm:pt modelId="{06CA0775-6EC4-4689-9957-A487B777E94F}" type="pres">
      <dgm:prSet presAssocID="{D0EAA9FE-4401-43A8-AAA1-B927DBB40179}" presName="connectorText" presStyleLbl="sibTrans2D1" presStyleIdx="0" presStyleCnt="1"/>
      <dgm:spPr/>
    </dgm:pt>
    <dgm:pt modelId="{143884C8-968A-4D41-8CD3-D9790D914D18}" type="pres">
      <dgm:prSet presAssocID="{61FD7764-B48D-4C92-B56A-3A00F14F7EF0}" presName="node" presStyleLbl="node1" presStyleIdx="1" presStyleCnt="2">
        <dgm:presLayoutVars>
          <dgm:bulletEnabled val="1"/>
        </dgm:presLayoutVars>
      </dgm:prSet>
      <dgm:spPr/>
    </dgm:pt>
  </dgm:ptLst>
  <dgm:cxnLst>
    <dgm:cxn modelId="{7F57A130-09B5-449C-B68D-3EA59EAA4D9B}" srcId="{357E15BE-EC4A-4204-98C2-681A41497B20}" destId="{61FD7764-B48D-4C92-B56A-3A00F14F7EF0}" srcOrd="1" destOrd="0" parTransId="{F970C938-66AD-490C-B76C-176E9DA5A59B}" sibTransId="{04FEC39A-B2BC-475F-90C2-79F932A0D34B}"/>
    <dgm:cxn modelId="{7024FA51-02D1-4F5B-BDB0-AFF04D3E0835}" type="presOf" srcId="{D0EAA9FE-4401-43A8-AAA1-B927DBB40179}" destId="{06CA0775-6EC4-4689-9957-A487B777E94F}" srcOrd="1" destOrd="0" presId="urn:microsoft.com/office/officeart/2005/8/layout/process1"/>
    <dgm:cxn modelId="{516DA058-22C0-4F0E-9670-E2F9889F3B71}" type="presOf" srcId="{357E15BE-EC4A-4204-98C2-681A41497B20}" destId="{2271A155-D484-49BC-A498-A8CC5505E451}" srcOrd="0" destOrd="0" presId="urn:microsoft.com/office/officeart/2005/8/layout/process1"/>
    <dgm:cxn modelId="{1996848A-C58F-47B7-B071-3D52B1174DDF}" type="presOf" srcId="{26982D0B-E3C9-438E-9AEF-BCE36C7AC3F5}" destId="{D42D5549-4028-477D-AC55-EB25FAA8C8EB}" srcOrd="0" destOrd="0" presId="urn:microsoft.com/office/officeart/2005/8/layout/process1"/>
    <dgm:cxn modelId="{77F5A7D2-1282-48C6-AAA5-C2985547FDA3}" srcId="{357E15BE-EC4A-4204-98C2-681A41497B20}" destId="{26982D0B-E3C9-438E-9AEF-BCE36C7AC3F5}" srcOrd="0" destOrd="0" parTransId="{89181858-3DDA-4B30-9EB0-9B2BA39DD4F8}" sibTransId="{D0EAA9FE-4401-43A8-AAA1-B927DBB40179}"/>
    <dgm:cxn modelId="{6B73CDDC-B51B-43D8-B949-25BEA3BAF3C5}" type="presOf" srcId="{D0EAA9FE-4401-43A8-AAA1-B927DBB40179}" destId="{D8A58375-8548-43ED-955A-9DA44793D651}" srcOrd="0" destOrd="0" presId="urn:microsoft.com/office/officeart/2005/8/layout/process1"/>
    <dgm:cxn modelId="{0061A4F9-3E07-4C54-8104-0F8D516FB5B4}" type="presOf" srcId="{61FD7764-B48D-4C92-B56A-3A00F14F7EF0}" destId="{143884C8-968A-4D41-8CD3-D9790D914D18}" srcOrd="0" destOrd="0" presId="urn:microsoft.com/office/officeart/2005/8/layout/process1"/>
    <dgm:cxn modelId="{DD0D1559-C92A-449F-B60B-BAB56711BC3D}" type="presParOf" srcId="{2271A155-D484-49BC-A498-A8CC5505E451}" destId="{D42D5549-4028-477D-AC55-EB25FAA8C8EB}" srcOrd="0" destOrd="0" presId="urn:microsoft.com/office/officeart/2005/8/layout/process1"/>
    <dgm:cxn modelId="{6222AE30-85DC-48BD-A710-A4E5D9C68FFC}" type="presParOf" srcId="{2271A155-D484-49BC-A498-A8CC5505E451}" destId="{D8A58375-8548-43ED-955A-9DA44793D651}" srcOrd="1" destOrd="0" presId="urn:microsoft.com/office/officeart/2005/8/layout/process1"/>
    <dgm:cxn modelId="{24C17CB4-34DD-4F57-95EC-AE9A7F5F1A20}" type="presParOf" srcId="{D8A58375-8548-43ED-955A-9DA44793D651}" destId="{06CA0775-6EC4-4689-9957-A487B777E94F}" srcOrd="0" destOrd="0" presId="urn:microsoft.com/office/officeart/2005/8/layout/process1"/>
    <dgm:cxn modelId="{0553225B-01D2-446E-9342-115DE08F2698}" type="presParOf" srcId="{2271A155-D484-49BC-A498-A8CC5505E451}" destId="{143884C8-968A-4D41-8CD3-D9790D914D18}"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036F07-8DCA-4C7E-8D0C-34AC0FE9891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20EF1278-6166-4892-AEC6-81D20BCC195B}">
      <dgm:prSet phldrT="[Text]"/>
      <dgm:spPr/>
      <dgm:t>
        <a:bodyPr/>
        <a:lstStyle/>
        <a:p>
          <a:r>
            <a:rPr lang="fr-FR" dirty="0"/>
            <a:t>Organismes publics</a:t>
          </a:r>
        </a:p>
      </dgm:t>
    </dgm:pt>
    <dgm:pt modelId="{641C6C8B-2648-4A13-AD62-218687BBAD83}" type="parTrans" cxnId="{F062CF76-3E89-4DB5-8DE7-CE59C4070AE9}">
      <dgm:prSet/>
      <dgm:spPr/>
      <dgm:t>
        <a:bodyPr/>
        <a:lstStyle/>
        <a:p>
          <a:endParaRPr lang="fr-FR"/>
        </a:p>
      </dgm:t>
    </dgm:pt>
    <dgm:pt modelId="{8C959B29-6C64-4DDF-8CC9-0ACB41C894D4}" type="sibTrans" cxnId="{F062CF76-3E89-4DB5-8DE7-CE59C4070AE9}">
      <dgm:prSet/>
      <dgm:spPr/>
      <dgm:t>
        <a:bodyPr/>
        <a:lstStyle/>
        <a:p>
          <a:endParaRPr lang="fr-FR"/>
        </a:p>
      </dgm:t>
    </dgm:pt>
    <dgm:pt modelId="{DDC17BED-86BF-4E59-819C-C7B9E00B71C1}">
      <dgm:prSet phldrT="[Text]" custT="1"/>
      <dgm:spPr/>
      <dgm:t>
        <a:bodyPr/>
        <a:lstStyle/>
        <a:p>
          <a:r>
            <a:rPr lang="fr-FR" sz="1100" dirty="0"/>
            <a:t>Etat de versement</a:t>
          </a:r>
        </a:p>
        <a:p>
          <a:endParaRPr lang="fr-FR" sz="1100" dirty="0"/>
        </a:p>
        <a:p>
          <a:r>
            <a:rPr lang="fr-FR" sz="1100" b="1" dirty="0">
              <a:solidFill>
                <a:schemeClr val="accent4">
                  <a:lumMod val="50000"/>
                </a:schemeClr>
              </a:solidFill>
            </a:rPr>
            <a:t>Logiciel AUGURE/cotisation</a:t>
          </a:r>
        </a:p>
      </dgm:t>
    </dgm:pt>
    <dgm:pt modelId="{F879401E-946A-46DE-9A39-DE2A11C78CC9}" type="parTrans" cxnId="{D258181B-949D-463E-90EC-3F6251CE94F7}">
      <dgm:prSet/>
      <dgm:spPr/>
      <dgm:t>
        <a:bodyPr/>
        <a:lstStyle/>
        <a:p>
          <a:endParaRPr lang="fr-FR"/>
        </a:p>
      </dgm:t>
    </dgm:pt>
    <dgm:pt modelId="{C53203E8-006C-4518-8E69-B7DBCEB93CF6}" type="sibTrans" cxnId="{D258181B-949D-463E-90EC-3F6251CE94F7}">
      <dgm:prSet/>
      <dgm:spPr/>
      <dgm:t>
        <a:bodyPr/>
        <a:lstStyle/>
        <a:p>
          <a:endParaRPr lang="fr-FR"/>
        </a:p>
      </dgm:t>
    </dgm:pt>
    <dgm:pt modelId="{28FFB61C-BC46-487C-BA9A-89B4A5605700}">
      <dgm:prSet phldrT="[Text]"/>
      <dgm:spPr/>
      <dgm:t>
        <a:bodyPr/>
        <a:lstStyle/>
        <a:p>
          <a:r>
            <a:rPr lang="fr-FR" dirty="0"/>
            <a:t>SPPAE</a:t>
          </a:r>
        </a:p>
      </dgm:t>
    </dgm:pt>
    <dgm:pt modelId="{58A357B0-8F36-4BFB-A1D4-E2D9E24F83AB}" type="parTrans" cxnId="{1DCFF4D5-6135-4617-88B2-15A21421235F}">
      <dgm:prSet/>
      <dgm:spPr/>
      <dgm:t>
        <a:bodyPr/>
        <a:lstStyle/>
        <a:p>
          <a:endParaRPr lang="fr-FR"/>
        </a:p>
      </dgm:t>
    </dgm:pt>
    <dgm:pt modelId="{281ECE5E-F718-4DAE-BC7E-A3BE145DA966}" type="sibTrans" cxnId="{1DCFF4D5-6135-4617-88B2-15A21421235F}">
      <dgm:prSet/>
      <dgm:spPr/>
      <dgm:t>
        <a:bodyPr/>
        <a:lstStyle/>
        <a:p>
          <a:endParaRPr lang="fr-FR"/>
        </a:p>
      </dgm:t>
    </dgm:pt>
    <dgm:pt modelId="{AB8DAA2F-DAD5-4E54-A10F-5D592D363228}">
      <dgm:prSet phldrT="[Text]"/>
      <dgm:spPr/>
      <dgm:t>
        <a:bodyPr/>
        <a:lstStyle/>
        <a:p>
          <a:r>
            <a:rPr lang="fr-FR" dirty="0"/>
            <a:t>Ordre de Recette (OR)</a:t>
          </a:r>
        </a:p>
      </dgm:t>
    </dgm:pt>
    <dgm:pt modelId="{1EC71AD0-AA87-4F66-AB11-5CCCACE0A4E9}" type="parTrans" cxnId="{4E56F9FC-8E83-4C2C-A165-B8246323BB33}">
      <dgm:prSet/>
      <dgm:spPr/>
      <dgm:t>
        <a:bodyPr/>
        <a:lstStyle/>
        <a:p>
          <a:endParaRPr lang="fr-FR"/>
        </a:p>
      </dgm:t>
    </dgm:pt>
    <dgm:pt modelId="{B0625672-BF37-4D61-83F5-D9D89E74BE6C}" type="sibTrans" cxnId="{4E56F9FC-8E83-4C2C-A165-B8246323BB33}">
      <dgm:prSet/>
      <dgm:spPr/>
      <dgm:t>
        <a:bodyPr/>
        <a:lstStyle/>
        <a:p>
          <a:endParaRPr lang="fr-FR"/>
        </a:p>
      </dgm:t>
    </dgm:pt>
    <dgm:pt modelId="{4C61EC12-0C53-4738-829C-8C0A92C53F50}">
      <dgm:prSet phldrT="[Text]"/>
      <dgm:spPr/>
      <dgm:t>
        <a:bodyPr/>
        <a:lstStyle/>
        <a:p>
          <a:r>
            <a:rPr lang="fr-FR" dirty="0"/>
            <a:t>Avis d’Emission d’OR</a:t>
          </a:r>
        </a:p>
      </dgm:t>
    </dgm:pt>
    <dgm:pt modelId="{C5A090B9-5956-48D5-AB79-A95D87B18DB1}" type="parTrans" cxnId="{9FF333B0-7CAB-4A63-8872-D48EF13ADB6F}">
      <dgm:prSet/>
      <dgm:spPr/>
      <dgm:t>
        <a:bodyPr/>
        <a:lstStyle/>
        <a:p>
          <a:endParaRPr lang="fr-FR"/>
        </a:p>
      </dgm:t>
    </dgm:pt>
    <dgm:pt modelId="{89746520-C739-471A-91D7-912A12F7DB79}" type="sibTrans" cxnId="{9FF333B0-7CAB-4A63-8872-D48EF13ADB6F}">
      <dgm:prSet/>
      <dgm:spPr/>
      <dgm:t>
        <a:bodyPr/>
        <a:lstStyle/>
        <a:p>
          <a:endParaRPr lang="fr-FR"/>
        </a:p>
      </dgm:t>
    </dgm:pt>
    <dgm:pt modelId="{99E9C892-B39F-4226-BEBC-59E987FEA9AD}">
      <dgm:prSet phldrT="[Text]"/>
      <dgm:spPr/>
      <dgm:t>
        <a:bodyPr/>
        <a:lstStyle/>
        <a:p>
          <a:r>
            <a:rPr lang="fr-FR" dirty="0"/>
            <a:t>Postes comptables</a:t>
          </a:r>
        </a:p>
      </dgm:t>
    </dgm:pt>
    <dgm:pt modelId="{3BFE60F2-94F9-4C1D-B045-4A13311834E4}" type="parTrans" cxnId="{3F34D92C-1C13-43A7-AC41-619F1776A231}">
      <dgm:prSet/>
      <dgm:spPr/>
      <dgm:t>
        <a:bodyPr/>
        <a:lstStyle/>
        <a:p>
          <a:endParaRPr lang="fr-FR"/>
        </a:p>
      </dgm:t>
    </dgm:pt>
    <dgm:pt modelId="{8B7D8F66-63D1-4876-A45F-AFEEB3A48DF1}" type="sibTrans" cxnId="{3F34D92C-1C13-43A7-AC41-619F1776A231}">
      <dgm:prSet/>
      <dgm:spPr/>
      <dgm:t>
        <a:bodyPr/>
        <a:lstStyle/>
        <a:p>
          <a:endParaRPr lang="fr-FR"/>
        </a:p>
      </dgm:t>
    </dgm:pt>
    <dgm:pt modelId="{50476AB2-5D4E-497B-A43B-E046EEEDE8B5}">
      <dgm:prSet phldrT="[Text]"/>
      <dgm:spPr/>
      <dgm:t>
        <a:bodyPr/>
        <a:lstStyle/>
        <a:p>
          <a:r>
            <a:rPr lang="fr-FR" dirty="0"/>
            <a:t>Versement des cotisations </a:t>
          </a:r>
        </a:p>
        <a:p>
          <a:endParaRPr lang="fr-FR" dirty="0"/>
        </a:p>
        <a:p>
          <a:r>
            <a:rPr lang="fr-FR" b="1" dirty="0">
              <a:solidFill>
                <a:schemeClr val="accent4">
                  <a:lumMod val="50000"/>
                </a:schemeClr>
              </a:solidFill>
            </a:rPr>
            <a:t>Par les organismes publics</a:t>
          </a:r>
        </a:p>
      </dgm:t>
    </dgm:pt>
    <dgm:pt modelId="{00CAB1AC-7695-46B5-97A4-5395A06CB58F}" type="parTrans" cxnId="{682865B0-4453-4762-B3C4-C4538FC4CD97}">
      <dgm:prSet/>
      <dgm:spPr/>
      <dgm:t>
        <a:bodyPr/>
        <a:lstStyle/>
        <a:p>
          <a:endParaRPr lang="fr-FR"/>
        </a:p>
      </dgm:t>
    </dgm:pt>
    <dgm:pt modelId="{9699BEAD-AC3A-40C8-83E9-D6D3895A98C7}" type="sibTrans" cxnId="{682865B0-4453-4762-B3C4-C4538FC4CD97}">
      <dgm:prSet/>
      <dgm:spPr/>
      <dgm:t>
        <a:bodyPr/>
        <a:lstStyle/>
        <a:p>
          <a:endParaRPr lang="fr-FR"/>
        </a:p>
      </dgm:t>
    </dgm:pt>
    <dgm:pt modelId="{7AF48336-908D-4E78-8800-74473B5897E1}" type="pres">
      <dgm:prSet presAssocID="{E0036F07-8DCA-4C7E-8D0C-34AC0FE98911}" presName="theList" presStyleCnt="0">
        <dgm:presLayoutVars>
          <dgm:dir/>
          <dgm:animLvl val="lvl"/>
          <dgm:resizeHandles val="exact"/>
        </dgm:presLayoutVars>
      </dgm:prSet>
      <dgm:spPr/>
    </dgm:pt>
    <dgm:pt modelId="{EBFD4314-F816-4107-8ED9-E68DE81290C1}" type="pres">
      <dgm:prSet presAssocID="{20EF1278-6166-4892-AEC6-81D20BCC195B}" presName="compNode" presStyleCnt="0"/>
      <dgm:spPr/>
    </dgm:pt>
    <dgm:pt modelId="{955A6483-748D-4853-AB09-9A907FC47411}" type="pres">
      <dgm:prSet presAssocID="{20EF1278-6166-4892-AEC6-81D20BCC195B}" presName="noGeometry" presStyleCnt="0"/>
      <dgm:spPr/>
    </dgm:pt>
    <dgm:pt modelId="{799B3BB2-0354-4BFA-9A65-4E043D402E1B}" type="pres">
      <dgm:prSet presAssocID="{20EF1278-6166-4892-AEC6-81D20BCC195B}" presName="childTextVisible" presStyleLbl="bgAccFollowNode1" presStyleIdx="0" presStyleCnt="3" custScaleX="120953">
        <dgm:presLayoutVars>
          <dgm:bulletEnabled val="1"/>
        </dgm:presLayoutVars>
      </dgm:prSet>
      <dgm:spPr/>
    </dgm:pt>
    <dgm:pt modelId="{18B40409-F1BB-46E2-98D7-EDB38B129549}" type="pres">
      <dgm:prSet presAssocID="{20EF1278-6166-4892-AEC6-81D20BCC195B}" presName="childTextHidden" presStyleLbl="bgAccFollowNode1" presStyleIdx="0" presStyleCnt="3"/>
      <dgm:spPr/>
    </dgm:pt>
    <dgm:pt modelId="{B3D4AC70-409E-48AB-8364-D39691FEE365}" type="pres">
      <dgm:prSet presAssocID="{20EF1278-6166-4892-AEC6-81D20BCC195B}" presName="parentText" presStyleLbl="node1" presStyleIdx="0" presStyleCnt="3">
        <dgm:presLayoutVars>
          <dgm:chMax val="1"/>
          <dgm:bulletEnabled val="1"/>
        </dgm:presLayoutVars>
      </dgm:prSet>
      <dgm:spPr/>
    </dgm:pt>
    <dgm:pt modelId="{B1012088-85B1-4DA9-AEA0-D96E329ADD98}" type="pres">
      <dgm:prSet presAssocID="{20EF1278-6166-4892-AEC6-81D20BCC195B}" presName="aSpace" presStyleCnt="0"/>
      <dgm:spPr/>
    </dgm:pt>
    <dgm:pt modelId="{C4DA4A2D-9ED3-441E-84E4-5854330FB3BD}" type="pres">
      <dgm:prSet presAssocID="{28FFB61C-BC46-487C-BA9A-89B4A5605700}" presName="compNode" presStyleCnt="0"/>
      <dgm:spPr/>
    </dgm:pt>
    <dgm:pt modelId="{23EA5E71-7FFC-4BE7-837F-1444900DEE4D}" type="pres">
      <dgm:prSet presAssocID="{28FFB61C-BC46-487C-BA9A-89B4A5605700}" presName="noGeometry" presStyleCnt="0"/>
      <dgm:spPr/>
    </dgm:pt>
    <dgm:pt modelId="{95C377AF-ACD1-46E4-BE78-CD13E7487DD9}" type="pres">
      <dgm:prSet presAssocID="{28FFB61C-BC46-487C-BA9A-89B4A5605700}" presName="childTextVisible" presStyleLbl="bgAccFollowNode1" presStyleIdx="1" presStyleCnt="3">
        <dgm:presLayoutVars>
          <dgm:bulletEnabled val="1"/>
        </dgm:presLayoutVars>
      </dgm:prSet>
      <dgm:spPr/>
    </dgm:pt>
    <dgm:pt modelId="{DCF7A33C-6C0E-4ADE-859E-A84D567041A2}" type="pres">
      <dgm:prSet presAssocID="{28FFB61C-BC46-487C-BA9A-89B4A5605700}" presName="childTextHidden" presStyleLbl="bgAccFollowNode1" presStyleIdx="1" presStyleCnt="3"/>
      <dgm:spPr/>
    </dgm:pt>
    <dgm:pt modelId="{0065422C-BBAE-4791-8754-4B800D702285}" type="pres">
      <dgm:prSet presAssocID="{28FFB61C-BC46-487C-BA9A-89B4A5605700}" presName="parentText" presStyleLbl="node1" presStyleIdx="1" presStyleCnt="3">
        <dgm:presLayoutVars>
          <dgm:chMax val="1"/>
          <dgm:bulletEnabled val="1"/>
        </dgm:presLayoutVars>
      </dgm:prSet>
      <dgm:spPr/>
    </dgm:pt>
    <dgm:pt modelId="{725B1C0C-C68B-4F70-BFD3-10DB61CA6047}" type="pres">
      <dgm:prSet presAssocID="{28FFB61C-BC46-487C-BA9A-89B4A5605700}" presName="aSpace" presStyleCnt="0"/>
      <dgm:spPr/>
    </dgm:pt>
    <dgm:pt modelId="{2CEA7BF0-D480-42BE-888F-DD7E5036819B}" type="pres">
      <dgm:prSet presAssocID="{99E9C892-B39F-4226-BEBC-59E987FEA9AD}" presName="compNode" presStyleCnt="0"/>
      <dgm:spPr/>
    </dgm:pt>
    <dgm:pt modelId="{BF88228D-4D93-4F8A-8DC7-70C4C02950E1}" type="pres">
      <dgm:prSet presAssocID="{99E9C892-B39F-4226-BEBC-59E987FEA9AD}" presName="noGeometry" presStyleCnt="0"/>
      <dgm:spPr/>
    </dgm:pt>
    <dgm:pt modelId="{EE990DB6-25F4-4548-84D7-103D64CF3473}" type="pres">
      <dgm:prSet presAssocID="{99E9C892-B39F-4226-BEBC-59E987FEA9AD}" presName="childTextVisible" presStyleLbl="bgAccFollowNode1" presStyleIdx="2" presStyleCnt="3">
        <dgm:presLayoutVars>
          <dgm:bulletEnabled val="1"/>
        </dgm:presLayoutVars>
      </dgm:prSet>
      <dgm:spPr/>
    </dgm:pt>
    <dgm:pt modelId="{37758FDD-600F-4EDA-8B2D-E95F9456BB9D}" type="pres">
      <dgm:prSet presAssocID="{99E9C892-B39F-4226-BEBC-59E987FEA9AD}" presName="childTextHidden" presStyleLbl="bgAccFollowNode1" presStyleIdx="2" presStyleCnt="3"/>
      <dgm:spPr/>
    </dgm:pt>
    <dgm:pt modelId="{F4DDFE09-CFDC-4EF6-BC28-053D2E18F83E}" type="pres">
      <dgm:prSet presAssocID="{99E9C892-B39F-4226-BEBC-59E987FEA9AD}" presName="parentText" presStyleLbl="node1" presStyleIdx="2" presStyleCnt="3">
        <dgm:presLayoutVars>
          <dgm:chMax val="1"/>
          <dgm:bulletEnabled val="1"/>
        </dgm:presLayoutVars>
      </dgm:prSet>
      <dgm:spPr/>
    </dgm:pt>
  </dgm:ptLst>
  <dgm:cxnLst>
    <dgm:cxn modelId="{D258181B-949D-463E-90EC-3F6251CE94F7}" srcId="{20EF1278-6166-4892-AEC6-81D20BCC195B}" destId="{DDC17BED-86BF-4E59-819C-C7B9E00B71C1}" srcOrd="0" destOrd="0" parTransId="{F879401E-946A-46DE-9A39-DE2A11C78CC9}" sibTransId="{C53203E8-006C-4518-8E69-B7DBCEB93CF6}"/>
    <dgm:cxn modelId="{532B4720-CEE0-4539-BB97-07A3A0775D83}" type="presOf" srcId="{50476AB2-5D4E-497B-A43B-E046EEEDE8B5}" destId="{EE990DB6-25F4-4548-84D7-103D64CF3473}" srcOrd="0" destOrd="0" presId="urn:microsoft.com/office/officeart/2005/8/layout/hProcess6"/>
    <dgm:cxn modelId="{3F34D92C-1C13-43A7-AC41-619F1776A231}" srcId="{E0036F07-8DCA-4C7E-8D0C-34AC0FE98911}" destId="{99E9C892-B39F-4226-BEBC-59E987FEA9AD}" srcOrd="2" destOrd="0" parTransId="{3BFE60F2-94F9-4C1D-B045-4A13311834E4}" sibTransId="{8B7D8F66-63D1-4876-A45F-AFEEB3A48DF1}"/>
    <dgm:cxn modelId="{7E2D835C-8D69-4C60-81D0-EA47D217E32D}" type="presOf" srcId="{99E9C892-B39F-4226-BEBC-59E987FEA9AD}" destId="{F4DDFE09-CFDC-4EF6-BC28-053D2E18F83E}" srcOrd="0" destOrd="0" presId="urn:microsoft.com/office/officeart/2005/8/layout/hProcess6"/>
    <dgm:cxn modelId="{C435C748-4A15-48C3-BE1E-B85238BB4135}" type="presOf" srcId="{DDC17BED-86BF-4E59-819C-C7B9E00B71C1}" destId="{799B3BB2-0354-4BFA-9A65-4E043D402E1B}" srcOrd="0" destOrd="0" presId="urn:microsoft.com/office/officeart/2005/8/layout/hProcess6"/>
    <dgm:cxn modelId="{17382B52-F4C5-4792-AD47-C8B7376A2110}" type="presOf" srcId="{4C61EC12-0C53-4738-829C-8C0A92C53F50}" destId="{DCF7A33C-6C0E-4ADE-859E-A84D567041A2}" srcOrd="1" destOrd="1" presId="urn:microsoft.com/office/officeart/2005/8/layout/hProcess6"/>
    <dgm:cxn modelId="{B4E1E852-62AB-424A-9B36-3CD73917C754}" type="presOf" srcId="{DDC17BED-86BF-4E59-819C-C7B9E00B71C1}" destId="{18B40409-F1BB-46E2-98D7-EDB38B129549}" srcOrd="1" destOrd="0" presId="urn:microsoft.com/office/officeart/2005/8/layout/hProcess6"/>
    <dgm:cxn modelId="{F062CF76-3E89-4DB5-8DE7-CE59C4070AE9}" srcId="{E0036F07-8DCA-4C7E-8D0C-34AC0FE98911}" destId="{20EF1278-6166-4892-AEC6-81D20BCC195B}" srcOrd="0" destOrd="0" parTransId="{641C6C8B-2648-4A13-AD62-218687BBAD83}" sibTransId="{8C959B29-6C64-4DDF-8CC9-0ACB41C894D4}"/>
    <dgm:cxn modelId="{8FCC1C79-B15B-4E10-BC34-56EA673429D8}" type="presOf" srcId="{E0036F07-8DCA-4C7E-8D0C-34AC0FE98911}" destId="{7AF48336-908D-4E78-8800-74473B5897E1}" srcOrd="0" destOrd="0" presId="urn:microsoft.com/office/officeart/2005/8/layout/hProcess6"/>
    <dgm:cxn modelId="{E452EE9B-BF22-48AE-ADFB-27130414A311}" type="presOf" srcId="{AB8DAA2F-DAD5-4E54-A10F-5D592D363228}" destId="{95C377AF-ACD1-46E4-BE78-CD13E7487DD9}" srcOrd="0" destOrd="0" presId="urn:microsoft.com/office/officeart/2005/8/layout/hProcess6"/>
    <dgm:cxn modelId="{9FF333B0-7CAB-4A63-8872-D48EF13ADB6F}" srcId="{28FFB61C-BC46-487C-BA9A-89B4A5605700}" destId="{4C61EC12-0C53-4738-829C-8C0A92C53F50}" srcOrd="1" destOrd="0" parTransId="{C5A090B9-5956-48D5-AB79-A95D87B18DB1}" sibTransId="{89746520-C739-471A-91D7-912A12F7DB79}"/>
    <dgm:cxn modelId="{682865B0-4453-4762-B3C4-C4538FC4CD97}" srcId="{99E9C892-B39F-4226-BEBC-59E987FEA9AD}" destId="{50476AB2-5D4E-497B-A43B-E046EEEDE8B5}" srcOrd="0" destOrd="0" parTransId="{00CAB1AC-7695-46B5-97A4-5395A06CB58F}" sibTransId="{9699BEAD-AC3A-40C8-83E9-D6D3895A98C7}"/>
    <dgm:cxn modelId="{4DA3C2C0-7832-4FAC-B9C9-9C35B0969F3E}" type="presOf" srcId="{28FFB61C-BC46-487C-BA9A-89B4A5605700}" destId="{0065422C-BBAE-4791-8754-4B800D702285}" srcOrd="0" destOrd="0" presId="urn:microsoft.com/office/officeart/2005/8/layout/hProcess6"/>
    <dgm:cxn modelId="{1865ABD0-F067-4F49-8E22-E45F08F6A508}" type="presOf" srcId="{AB8DAA2F-DAD5-4E54-A10F-5D592D363228}" destId="{DCF7A33C-6C0E-4ADE-859E-A84D567041A2}" srcOrd="1" destOrd="0" presId="urn:microsoft.com/office/officeart/2005/8/layout/hProcess6"/>
    <dgm:cxn modelId="{1DCFF4D5-6135-4617-88B2-15A21421235F}" srcId="{E0036F07-8DCA-4C7E-8D0C-34AC0FE98911}" destId="{28FFB61C-BC46-487C-BA9A-89B4A5605700}" srcOrd="1" destOrd="0" parTransId="{58A357B0-8F36-4BFB-A1D4-E2D9E24F83AB}" sibTransId="{281ECE5E-F718-4DAE-BC7E-A3BE145DA966}"/>
    <dgm:cxn modelId="{22EE85EC-6B86-44EB-8BE4-DB91B4B035D7}" type="presOf" srcId="{20EF1278-6166-4892-AEC6-81D20BCC195B}" destId="{B3D4AC70-409E-48AB-8364-D39691FEE365}" srcOrd="0" destOrd="0" presId="urn:microsoft.com/office/officeart/2005/8/layout/hProcess6"/>
    <dgm:cxn modelId="{518661EE-5A67-48FC-A7C7-580DD0265C5D}" type="presOf" srcId="{50476AB2-5D4E-497B-A43B-E046EEEDE8B5}" destId="{37758FDD-600F-4EDA-8B2D-E95F9456BB9D}" srcOrd="1" destOrd="0" presId="urn:microsoft.com/office/officeart/2005/8/layout/hProcess6"/>
    <dgm:cxn modelId="{CC3F2AF2-3F81-4EAC-87AF-3677A80DBE90}" type="presOf" srcId="{4C61EC12-0C53-4738-829C-8C0A92C53F50}" destId="{95C377AF-ACD1-46E4-BE78-CD13E7487DD9}" srcOrd="0" destOrd="1" presId="urn:microsoft.com/office/officeart/2005/8/layout/hProcess6"/>
    <dgm:cxn modelId="{4E56F9FC-8E83-4C2C-A165-B8246323BB33}" srcId="{28FFB61C-BC46-487C-BA9A-89B4A5605700}" destId="{AB8DAA2F-DAD5-4E54-A10F-5D592D363228}" srcOrd="0" destOrd="0" parTransId="{1EC71AD0-AA87-4F66-AB11-5CCCACE0A4E9}" sibTransId="{B0625672-BF37-4D61-83F5-D9D89E74BE6C}"/>
    <dgm:cxn modelId="{B5135B3E-DA07-42D4-BE8E-346E400E1EFC}" type="presParOf" srcId="{7AF48336-908D-4E78-8800-74473B5897E1}" destId="{EBFD4314-F816-4107-8ED9-E68DE81290C1}" srcOrd="0" destOrd="0" presId="urn:microsoft.com/office/officeart/2005/8/layout/hProcess6"/>
    <dgm:cxn modelId="{A9E44B46-2068-4222-A77D-6C918104E4B5}" type="presParOf" srcId="{EBFD4314-F816-4107-8ED9-E68DE81290C1}" destId="{955A6483-748D-4853-AB09-9A907FC47411}" srcOrd="0" destOrd="0" presId="urn:microsoft.com/office/officeart/2005/8/layout/hProcess6"/>
    <dgm:cxn modelId="{588B5F91-1DAD-4972-B9FF-BFF4A393BDB8}" type="presParOf" srcId="{EBFD4314-F816-4107-8ED9-E68DE81290C1}" destId="{799B3BB2-0354-4BFA-9A65-4E043D402E1B}" srcOrd="1" destOrd="0" presId="urn:microsoft.com/office/officeart/2005/8/layout/hProcess6"/>
    <dgm:cxn modelId="{A9E63D86-5BAC-48E2-AC5E-0D48E701D63F}" type="presParOf" srcId="{EBFD4314-F816-4107-8ED9-E68DE81290C1}" destId="{18B40409-F1BB-46E2-98D7-EDB38B129549}" srcOrd="2" destOrd="0" presId="urn:microsoft.com/office/officeart/2005/8/layout/hProcess6"/>
    <dgm:cxn modelId="{1D1147CB-2EE1-43C9-86CF-B1A4BDE5A8A0}" type="presParOf" srcId="{EBFD4314-F816-4107-8ED9-E68DE81290C1}" destId="{B3D4AC70-409E-48AB-8364-D39691FEE365}" srcOrd="3" destOrd="0" presId="urn:microsoft.com/office/officeart/2005/8/layout/hProcess6"/>
    <dgm:cxn modelId="{A7192002-12FB-47C4-9CF4-B073C755E83C}" type="presParOf" srcId="{7AF48336-908D-4E78-8800-74473B5897E1}" destId="{B1012088-85B1-4DA9-AEA0-D96E329ADD98}" srcOrd="1" destOrd="0" presId="urn:microsoft.com/office/officeart/2005/8/layout/hProcess6"/>
    <dgm:cxn modelId="{A9BC923D-A1FD-4A51-8B40-FA48AE08F536}" type="presParOf" srcId="{7AF48336-908D-4E78-8800-74473B5897E1}" destId="{C4DA4A2D-9ED3-441E-84E4-5854330FB3BD}" srcOrd="2" destOrd="0" presId="urn:microsoft.com/office/officeart/2005/8/layout/hProcess6"/>
    <dgm:cxn modelId="{FD00AF3C-345A-4F69-8DB6-5ED50C81FA1F}" type="presParOf" srcId="{C4DA4A2D-9ED3-441E-84E4-5854330FB3BD}" destId="{23EA5E71-7FFC-4BE7-837F-1444900DEE4D}" srcOrd="0" destOrd="0" presId="urn:microsoft.com/office/officeart/2005/8/layout/hProcess6"/>
    <dgm:cxn modelId="{83A2C483-1DA3-45EF-BED8-82267A45966F}" type="presParOf" srcId="{C4DA4A2D-9ED3-441E-84E4-5854330FB3BD}" destId="{95C377AF-ACD1-46E4-BE78-CD13E7487DD9}" srcOrd="1" destOrd="0" presId="urn:microsoft.com/office/officeart/2005/8/layout/hProcess6"/>
    <dgm:cxn modelId="{C14EBFB2-4B24-4BF6-92DB-7758D4E38263}" type="presParOf" srcId="{C4DA4A2D-9ED3-441E-84E4-5854330FB3BD}" destId="{DCF7A33C-6C0E-4ADE-859E-A84D567041A2}" srcOrd="2" destOrd="0" presId="urn:microsoft.com/office/officeart/2005/8/layout/hProcess6"/>
    <dgm:cxn modelId="{BB13FED7-B0C5-4F56-8B58-69F273D7835F}" type="presParOf" srcId="{C4DA4A2D-9ED3-441E-84E4-5854330FB3BD}" destId="{0065422C-BBAE-4791-8754-4B800D702285}" srcOrd="3" destOrd="0" presId="urn:microsoft.com/office/officeart/2005/8/layout/hProcess6"/>
    <dgm:cxn modelId="{5FF1A5EA-8203-421E-8154-103D6CEE7594}" type="presParOf" srcId="{7AF48336-908D-4E78-8800-74473B5897E1}" destId="{725B1C0C-C68B-4F70-BFD3-10DB61CA6047}" srcOrd="3" destOrd="0" presId="urn:microsoft.com/office/officeart/2005/8/layout/hProcess6"/>
    <dgm:cxn modelId="{F77415F2-2704-4C55-A843-1003E8F46829}" type="presParOf" srcId="{7AF48336-908D-4E78-8800-74473B5897E1}" destId="{2CEA7BF0-D480-42BE-888F-DD7E5036819B}" srcOrd="4" destOrd="0" presId="urn:microsoft.com/office/officeart/2005/8/layout/hProcess6"/>
    <dgm:cxn modelId="{B53F33D3-B531-4712-8CD6-588C5C0A05A9}" type="presParOf" srcId="{2CEA7BF0-D480-42BE-888F-DD7E5036819B}" destId="{BF88228D-4D93-4F8A-8DC7-70C4C02950E1}" srcOrd="0" destOrd="0" presId="urn:microsoft.com/office/officeart/2005/8/layout/hProcess6"/>
    <dgm:cxn modelId="{E4EEF533-30C8-4AD4-9A3F-85C6794CB473}" type="presParOf" srcId="{2CEA7BF0-D480-42BE-888F-DD7E5036819B}" destId="{EE990DB6-25F4-4548-84D7-103D64CF3473}" srcOrd="1" destOrd="0" presId="urn:microsoft.com/office/officeart/2005/8/layout/hProcess6"/>
    <dgm:cxn modelId="{1592A760-20C6-4E80-8D19-EB224AE017F9}" type="presParOf" srcId="{2CEA7BF0-D480-42BE-888F-DD7E5036819B}" destId="{37758FDD-600F-4EDA-8B2D-E95F9456BB9D}" srcOrd="2" destOrd="0" presId="urn:microsoft.com/office/officeart/2005/8/layout/hProcess6"/>
    <dgm:cxn modelId="{80DDF3A1-E9F3-45A0-B6C5-B919DA62DA77}" type="presParOf" srcId="{2CEA7BF0-D480-42BE-888F-DD7E5036819B}" destId="{F4DDFE09-CFDC-4EF6-BC28-053D2E18F83E}"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FA816C-9245-40FE-9EA4-40AFD45EB57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fr-FR"/>
        </a:p>
      </dgm:t>
    </dgm:pt>
    <dgm:pt modelId="{686452B6-1606-44B6-BF69-3444195E384A}">
      <dgm:prSet phldrT="[Texte]" custT="1"/>
      <dgm:spPr/>
      <dgm:t>
        <a:bodyPr/>
        <a:lstStyle/>
        <a:p>
          <a:endParaRPr lang="fr-FR" sz="1400" b="1" u="sng" dirty="0"/>
        </a:p>
        <a:p>
          <a:r>
            <a:rPr lang="fr-FR" sz="1400" b="1" u="sng" dirty="0"/>
            <a:t>MINISTERE/TRANSITAIRE</a:t>
          </a:r>
        </a:p>
        <a:p>
          <a:r>
            <a:rPr lang="fr-FR" sz="1400" dirty="0"/>
            <a:t>Inscription du financement 20</a:t>
          </a:r>
        </a:p>
        <a:p>
          <a:r>
            <a:rPr lang="fr-FR" sz="1400" dirty="0"/>
            <a:t>Constitution des dossiers</a:t>
          </a:r>
        </a:p>
        <a:p>
          <a:r>
            <a:rPr lang="fr-FR" sz="1400" dirty="0"/>
            <a:t>Demande d’autorisation de soumissions AD/TEF</a:t>
          </a:r>
        </a:p>
        <a:p>
          <a:r>
            <a:rPr lang="fr-FR" sz="1400" dirty="0"/>
            <a:t>Dépôt de DAU/Enlèvement des marchandises</a:t>
          </a:r>
        </a:p>
        <a:p>
          <a:r>
            <a:rPr lang="fr-FR" sz="1400" dirty="0"/>
            <a:t>Réception de l’EB( 04 exemplaires)/ Régularisation des soumissions</a:t>
          </a:r>
        </a:p>
        <a:p>
          <a:r>
            <a:rPr lang="fr-FR" sz="1400" dirty="0"/>
            <a:t>Etablissement de l’AD /TEF</a:t>
          </a:r>
        </a:p>
        <a:p>
          <a:r>
            <a:rPr lang="fr-FR" sz="1400" dirty="0"/>
            <a:t>Mandatement</a:t>
          </a:r>
        </a:p>
        <a:p>
          <a:endParaRPr lang="fr-FR" sz="1400" dirty="0"/>
        </a:p>
        <a:p>
          <a:endParaRPr lang="fr-FR" sz="1400" dirty="0"/>
        </a:p>
      </dgm:t>
    </dgm:pt>
    <dgm:pt modelId="{5195C298-24CF-4D08-AA38-D6B76495CD35}" type="parTrans" cxnId="{A91C2803-CC0A-4386-B116-9435786888AB}">
      <dgm:prSet/>
      <dgm:spPr/>
      <dgm:t>
        <a:bodyPr/>
        <a:lstStyle/>
        <a:p>
          <a:endParaRPr lang="fr-FR"/>
        </a:p>
      </dgm:t>
    </dgm:pt>
    <dgm:pt modelId="{0158B7E8-329B-4FC3-B81D-FEA8306CA610}" type="sibTrans" cxnId="{A91C2803-CC0A-4386-B116-9435786888AB}">
      <dgm:prSet/>
      <dgm:spPr/>
      <dgm:t>
        <a:bodyPr/>
        <a:lstStyle/>
        <a:p>
          <a:endParaRPr lang="fr-FR"/>
        </a:p>
      </dgm:t>
    </dgm:pt>
    <dgm:pt modelId="{ACAC610E-C1C6-4363-BA19-50EF7461CB43}">
      <dgm:prSet phldrT="[Texte]" custT="1"/>
      <dgm:spPr/>
      <dgm:t>
        <a:bodyPr/>
        <a:lstStyle/>
        <a:p>
          <a:r>
            <a:rPr lang="fr-FR" sz="1800" b="1" u="sng" dirty="0"/>
            <a:t>DGCF</a:t>
          </a:r>
        </a:p>
        <a:p>
          <a:r>
            <a:rPr lang="fr-FR" sz="1800" dirty="0"/>
            <a:t>Visa DEF/TEF</a:t>
          </a:r>
        </a:p>
        <a:p>
          <a:endParaRPr lang="fr-FR" sz="1800" dirty="0"/>
        </a:p>
      </dgm:t>
    </dgm:pt>
    <dgm:pt modelId="{504DAD7C-37AA-462C-8FF2-FC13413D4B57}" type="parTrans" cxnId="{1DC467D5-FA7F-46E9-9A7E-C8257376B8C5}">
      <dgm:prSet/>
      <dgm:spPr/>
      <dgm:t>
        <a:bodyPr/>
        <a:lstStyle/>
        <a:p>
          <a:endParaRPr lang="fr-FR"/>
        </a:p>
      </dgm:t>
    </dgm:pt>
    <dgm:pt modelId="{5584E251-5993-4C41-AE92-50D4D81FF57A}" type="sibTrans" cxnId="{1DC467D5-FA7F-46E9-9A7E-C8257376B8C5}">
      <dgm:prSet/>
      <dgm:spPr/>
      <dgm:t>
        <a:bodyPr/>
        <a:lstStyle/>
        <a:p>
          <a:endParaRPr lang="fr-FR"/>
        </a:p>
      </dgm:t>
    </dgm:pt>
    <dgm:pt modelId="{C92C9042-2F3F-4BDE-9F3C-42D9C93EFABC}">
      <dgm:prSet phldrT="[Texte]" custT="1"/>
      <dgm:spPr/>
      <dgm:t>
        <a:bodyPr/>
        <a:lstStyle/>
        <a:p>
          <a:r>
            <a:rPr lang="fr-FR" sz="2000" b="1" u="sng" dirty="0"/>
            <a:t>DGD</a:t>
          </a:r>
        </a:p>
        <a:p>
          <a:r>
            <a:rPr lang="fr-FR" sz="1600" dirty="0"/>
            <a:t>SCD visa de la demande de soumission AD/TEF</a:t>
          </a:r>
        </a:p>
        <a:p>
          <a:r>
            <a:rPr lang="fr-FR" sz="1600" dirty="0"/>
            <a:t>SLR: Autorisation soumission</a:t>
          </a:r>
        </a:p>
        <a:p>
          <a:r>
            <a:rPr lang="fr-FR" sz="1600" dirty="0"/>
            <a:t>BD: enregistrement du DAU et des soumissions/ vérifications et liquidation/sortie des marchandises/EB/transmission EB et PRIMATA au SCD/</a:t>
          </a:r>
        </a:p>
        <a:p>
          <a:r>
            <a:rPr lang="fr-FR" sz="1600" dirty="0"/>
            <a:t>SCD: délivrance de l’EB –DAU au RDTI</a:t>
          </a:r>
        </a:p>
        <a:p>
          <a:r>
            <a:rPr lang="fr-FR" sz="1600" dirty="0"/>
            <a:t>SLR: Visa  AD (en quatre exemplaire)</a:t>
          </a:r>
        </a:p>
        <a:p>
          <a:r>
            <a:rPr lang="fr-FR" sz="1600" dirty="0"/>
            <a:t>BD: comptabilisation DTI suivant BAR du trésor/Quittance</a:t>
          </a:r>
        </a:p>
      </dgm:t>
    </dgm:pt>
    <dgm:pt modelId="{877C7232-DA9D-4E08-9AE1-9E425AC02210}" type="parTrans" cxnId="{2F470672-42AF-42C7-BEA4-EE12BEC8B184}">
      <dgm:prSet/>
      <dgm:spPr/>
      <dgm:t>
        <a:bodyPr/>
        <a:lstStyle/>
        <a:p>
          <a:endParaRPr lang="fr-FR"/>
        </a:p>
      </dgm:t>
    </dgm:pt>
    <dgm:pt modelId="{D5291025-4E5C-4386-B765-FC9086012DA4}" type="sibTrans" cxnId="{2F470672-42AF-42C7-BEA4-EE12BEC8B184}">
      <dgm:prSet/>
      <dgm:spPr/>
      <dgm:t>
        <a:bodyPr/>
        <a:lstStyle/>
        <a:p>
          <a:endParaRPr lang="fr-FR"/>
        </a:p>
      </dgm:t>
    </dgm:pt>
    <dgm:pt modelId="{24DB7C5F-932C-4D3D-B83C-FD570A5A36FF}">
      <dgm:prSet phldrT="[Texte]" custT="1"/>
      <dgm:spPr/>
      <dgm:t>
        <a:bodyPr/>
        <a:lstStyle/>
        <a:p>
          <a:r>
            <a:rPr lang="fr-FR" sz="2000" b="1" u="sng" dirty="0"/>
            <a:t>DGT</a:t>
          </a:r>
        </a:p>
        <a:p>
          <a:r>
            <a:rPr lang="fr-FR" sz="1800" dirty="0"/>
            <a:t>Vérification et visa des dossiers de mandatement</a:t>
          </a:r>
        </a:p>
        <a:p>
          <a:r>
            <a:rPr lang="fr-FR" sz="1800" dirty="0"/>
            <a:t> paiement DTI/ émission DR)</a:t>
          </a:r>
        </a:p>
        <a:p>
          <a:r>
            <a:rPr lang="fr-FR" sz="1800" dirty="0"/>
            <a:t>Transmission DR à la Trésorerie Titulaire</a:t>
          </a:r>
        </a:p>
        <a:p>
          <a:r>
            <a:rPr lang="fr-FR" sz="1800" dirty="0"/>
            <a:t>Emission AR et transmission au Receveur</a:t>
          </a:r>
        </a:p>
        <a:p>
          <a:endParaRPr lang="fr-FR" sz="1800" dirty="0"/>
        </a:p>
        <a:p>
          <a:endParaRPr lang="fr-FR" sz="2000" dirty="0"/>
        </a:p>
      </dgm:t>
    </dgm:pt>
    <dgm:pt modelId="{3FFDA1B1-9799-44CB-8AEA-10A875176323}" type="parTrans" cxnId="{34F81A7B-8D69-4AA6-AEEA-499637E68B79}">
      <dgm:prSet/>
      <dgm:spPr/>
      <dgm:t>
        <a:bodyPr/>
        <a:lstStyle/>
        <a:p>
          <a:endParaRPr lang="fr-FR"/>
        </a:p>
      </dgm:t>
    </dgm:pt>
    <dgm:pt modelId="{DA7C2E74-47CF-4CB6-A8A1-3F6C77D61168}" type="sibTrans" cxnId="{34F81A7B-8D69-4AA6-AEEA-499637E68B79}">
      <dgm:prSet/>
      <dgm:spPr/>
      <dgm:t>
        <a:bodyPr/>
        <a:lstStyle/>
        <a:p>
          <a:endParaRPr lang="fr-FR"/>
        </a:p>
      </dgm:t>
    </dgm:pt>
    <dgm:pt modelId="{52361F52-AB9A-410D-A023-98A3FFAD4C23}" type="pres">
      <dgm:prSet presAssocID="{7AFA816C-9245-40FE-9EA4-40AFD45EB57F}" presName="diagram" presStyleCnt="0">
        <dgm:presLayoutVars>
          <dgm:dir/>
          <dgm:resizeHandles val="exact"/>
        </dgm:presLayoutVars>
      </dgm:prSet>
      <dgm:spPr/>
    </dgm:pt>
    <dgm:pt modelId="{CDB20D38-1E94-45D5-8637-9888E29FA9BF}" type="pres">
      <dgm:prSet presAssocID="{686452B6-1606-44B6-BF69-3444195E384A}" presName="node" presStyleLbl="node1" presStyleIdx="0" presStyleCnt="4" custScaleX="146423" custScaleY="184683" custLinFactNeighborX="-934" custLinFactNeighborY="-72">
        <dgm:presLayoutVars>
          <dgm:bulletEnabled val="1"/>
        </dgm:presLayoutVars>
      </dgm:prSet>
      <dgm:spPr/>
    </dgm:pt>
    <dgm:pt modelId="{4DE1C532-86A2-4433-9915-C7B25E354533}" type="pres">
      <dgm:prSet presAssocID="{0158B7E8-329B-4FC3-B81D-FEA8306CA610}" presName="sibTrans" presStyleCnt="0"/>
      <dgm:spPr/>
    </dgm:pt>
    <dgm:pt modelId="{E8D80D71-D9DF-4727-8929-DC423B10E8CB}" type="pres">
      <dgm:prSet presAssocID="{ACAC610E-C1C6-4363-BA19-50EF7461CB43}" presName="node" presStyleLbl="node1" presStyleIdx="1" presStyleCnt="4" custScaleX="65314" custScaleY="138111" custLinFactNeighborX="16558" custLinFactNeighborY="-2654">
        <dgm:presLayoutVars>
          <dgm:bulletEnabled val="1"/>
        </dgm:presLayoutVars>
      </dgm:prSet>
      <dgm:spPr/>
    </dgm:pt>
    <dgm:pt modelId="{1CCD7EE0-3044-4855-ADCC-079F185464CA}" type="pres">
      <dgm:prSet presAssocID="{5584E251-5993-4C41-AE92-50D4D81FF57A}" presName="sibTrans" presStyleCnt="0"/>
      <dgm:spPr/>
    </dgm:pt>
    <dgm:pt modelId="{48A53702-88BF-450C-8F6C-D4A2046B7E45}" type="pres">
      <dgm:prSet presAssocID="{C92C9042-2F3F-4BDE-9F3C-42D9C93EFABC}" presName="node" presStyleLbl="node1" presStyleIdx="2" presStyleCnt="4" custScaleX="137582" custScaleY="179067" custLinFactNeighborX="-1409" custLinFactNeighborY="29">
        <dgm:presLayoutVars>
          <dgm:bulletEnabled val="1"/>
        </dgm:presLayoutVars>
      </dgm:prSet>
      <dgm:spPr/>
    </dgm:pt>
    <dgm:pt modelId="{F57B2F25-1A68-450F-8F16-CA8C5DA132C3}" type="pres">
      <dgm:prSet presAssocID="{D5291025-4E5C-4386-B765-FC9086012DA4}" presName="sibTrans" presStyleCnt="0"/>
      <dgm:spPr/>
    </dgm:pt>
    <dgm:pt modelId="{32B72B0F-1053-4989-8161-341C421B4A1C}" type="pres">
      <dgm:prSet presAssocID="{24DB7C5F-932C-4D3D-B83C-FD570A5A36FF}" presName="node" presStyleLbl="node1" presStyleIdx="3" presStyleCnt="4" custScaleY="179460">
        <dgm:presLayoutVars>
          <dgm:bulletEnabled val="1"/>
        </dgm:presLayoutVars>
      </dgm:prSet>
      <dgm:spPr/>
    </dgm:pt>
  </dgm:ptLst>
  <dgm:cxnLst>
    <dgm:cxn modelId="{A91C2803-CC0A-4386-B116-9435786888AB}" srcId="{7AFA816C-9245-40FE-9EA4-40AFD45EB57F}" destId="{686452B6-1606-44B6-BF69-3444195E384A}" srcOrd="0" destOrd="0" parTransId="{5195C298-24CF-4D08-AA38-D6B76495CD35}" sibTransId="{0158B7E8-329B-4FC3-B81D-FEA8306CA610}"/>
    <dgm:cxn modelId="{C590D613-5A4F-45B8-83CF-7142FF188157}" type="presOf" srcId="{C92C9042-2F3F-4BDE-9F3C-42D9C93EFABC}" destId="{48A53702-88BF-450C-8F6C-D4A2046B7E45}" srcOrd="0" destOrd="0" presId="urn:microsoft.com/office/officeart/2005/8/layout/default#1"/>
    <dgm:cxn modelId="{C763144E-CDC5-44E2-ACDA-15775D72AE56}" type="presOf" srcId="{ACAC610E-C1C6-4363-BA19-50EF7461CB43}" destId="{E8D80D71-D9DF-4727-8929-DC423B10E8CB}" srcOrd="0" destOrd="0" presId="urn:microsoft.com/office/officeart/2005/8/layout/default#1"/>
    <dgm:cxn modelId="{2F470672-42AF-42C7-BEA4-EE12BEC8B184}" srcId="{7AFA816C-9245-40FE-9EA4-40AFD45EB57F}" destId="{C92C9042-2F3F-4BDE-9F3C-42D9C93EFABC}" srcOrd="2" destOrd="0" parTransId="{877C7232-DA9D-4E08-9AE1-9E425AC02210}" sibTransId="{D5291025-4E5C-4386-B765-FC9086012DA4}"/>
    <dgm:cxn modelId="{34F81A7B-8D69-4AA6-AEEA-499637E68B79}" srcId="{7AFA816C-9245-40FE-9EA4-40AFD45EB57F}" destId="{24DB7C5F-932C-4D3D-B83C-FD570A5A36FF}" srcOrd="3" destOrd="0" parTransId="{3FFDA1B1-9799-44CB-8AEA-10A875176323}" sibTransId="{DA7C2E74-47CF-4CB6-A8A1-3F6C77D61168}"/>
    <dgm:cxn modelId="{71353394-BF4E-4AA8-BEE6-DF0EAFE943F8}" type="presOf" srcId="{7AFA816C-9245-40FE-9EA4-40AFD45EB57F}" destId="{52361F52-AB9A-410D-A023-98A3FFAD4C23}" srcOrd="0" destOrd="0" presId="urn:microsoft.com/office/officeart/2005/8/layout/default#1"/>
    <dgm:cxn modelId="{0207EFA6-B436-4E1D-9D7E-99C9F3BCD4D2}" type="presOf" srcId="{686452B6-1606-44B6-BF69-3444195E384A}" destId="{CDB20D38-1E94-45D5-8637-9888E29FA9BF}" srcOrd="0" destOrd="0" presId="urn:microsoft.com/office/officeart/2005/8/layout/default#1"/>
    <dgm:cxn modelId="{58F213C1-EC81-492B-B78A-87D29A099BCB}" type="presOf" srcId="{24DB7C5F-932C-4D3D-B83C-FD570A5A36FF}" destId="{32B72B0F-1053-4989-8161-341C421B4A1C}" srcOrd="0" destOrd="0" presId="urn:microsoft.com/office/officeart/2005/8/layout/default#1"/>
    <dgm:cxn modelId="{1DC467D5-FA7F-46E9-9A7E-C8257376B8C5}" srcId="{7AFA816C-9245-40FE-9EA4-40AFD45EB57F}" destId="{ACAC610E-C1C6-4363-BA19-50EF7461CB43}" srcOrd="1" destOrd="0" parTransId="{504DAD7C-37AA-462C-8FF2-FC13413D4B57}" sibTransId="{5584E251-5993-4C41-AE92-50D4D81FF57A}"/>
    <dgm:cxn modelId="{A4CE3E7A-3BF0-4F1A-B8DE-8AEFDF7AAFAF}" type="presParOf" srcId="{52361F52-AB9A-410D-A023-98A3FFAD4C23}" destId="{CDB20D38-1E94-45D5-8637-9888E29FA9BF}" srcOrd="0" destOrd="0" presId="urn:microsoft.com/office/officeart/2005/8/layout/default#1"/>
    <dgm:cxn modelId="{84FCA242-4451-4AD3-A086-A64BF787C346}" type="presParOf" srcId="{52361F52-AB9A-410D-A023-98A3FFAD4C23}" destId="{4DE1C532-86A2-4433-9915-C7B25E354533}" srcOrd="1" destOrd="0" presId="urn:microsoft.com/office/officeart/2005/8/layout/default#1"/>
    <dgm:cxn modelId="{65C2DBF4-ABCC-4072-BE8A-5D2DB842E31C}" type="presParOf" srcId="{52361F52-AB9A-410D-A023-98A3FFAD4C23}" destId="{E8D80D71-D9DF-4727-8929-DC423B10E8CB}" srcOrd="2" destOrd="0" presId="urn:microsoft.com/office/officeart/2005/8/layout/default#1"/>
    <dgm:cxn modelId="{3DC92878-2856-44E8-B0A4-0F0059E36110}" type="presParOf" srcId="{52361F52-AB9A-410D-A023-98A3FFAD4C23}" destId="{1CCD7EE0-3044-4855-ADCC-079F185464CA}" srcOrd="3" destOrd="0" presId="urn:microsoft.com/office/officeart/2005/8/layout/default#1"/>
    <dgm:cxn modelId="{4B870455-42C8-4EC4-BCB6-A4AEF42237BD}" type="presParOf" srcId="{52361F52-AB9A-410D-A023-98A3FFAD4C23}" destId="{48A53702-88BF-450C-8F6C-D4A2046B7E45}" srcOrd="4" destOrd="0" presId="urn:microsoft.com/office/officeart/2005/8/layout/default#1"/>
    <dgm:cxn modelId="{7FD501BB-6FED-4923-99FE-26F4F1D364CF}" type="presParOf" srcId="{52361F52-AB9A-410D-A023-98A3FFAD4C23}" destId="{F57B2F25-1A68-450F-8F16-CA8C5DA132C3}" srcOrd="5" destOrd="0" presId="urn:microsoft.com/office/officeart/2005/8/layout/default#1"/>
    <dgm:cxn modelId="{95DCA7CE-2DA9-4CF8-89F5-816940840F14}" type="presParOf" srcId="{52361F52-AB9A-410D-A023-98A3FFAD4C23}" destId="{32B72B0F-1053-4989-8161-341C421B4A1C}"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74D42-F22B-47BD-ABF3-C4E5874D8A35}">
      <dsp:nvSpPr>
        <dsp:cNvPr id="0" name=""/>
        <dsp:cNvSpPr/>
      </dsp:nvSpPr>
      <dsp:spPr>
        <a:xfrm>
          <a:off x="4986" y="304905"/>
          <a:ext cx="1243249" cy="702171"/>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1</a:t>
          </a:r>
          <a:endParaRPr lang="x-none" sz="2800" b="1" kern="1200" dirty="0">
            <a:latin typeface="Times New Roman" panose="02020603050405020304" pitchFamily="18" charset="0"/>
            <a:cs typeface="Times New Roman" panose="02020603050405020304" pitchFamily="18" charset="0"/>
          </a:endParaRPr>
        </a:p>
      </dsp:txBody>
      <dsp:txXfrm>
        <a:off x="4986" y="304905"/>
        <a:ext cx="1243249" cy="702171"/>
      </dsp:txXfrm>
    </dsp:sp>
    <dsp:sp modelId="{ACF96B9B-99BF-4702-A806-FE0E6FBE08D3}">
      <dsp:nvSpPr>
        <dsp:cNvPr id="0" name=""/>
        <dsp:cNvSpPr/>
      </dsp:nvSpPr>
      <dsp:spPr>
        <a:xfrm>
          <a:off x="970693" y="301011"/>
          <a:ext cx="8966738" cy="709963"/>
        </a:xfrm>
        <a:prstGeom prst="chevron">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just" defTabSz="1066800">
            <a:lnSpc>
              <a:spcPct val="90000"/>
            </a:lnSpc>
            <a:spcBef>
              <a:spcPct val="0"/>
            </a:spcBef>
            <a:spcAft>
              <a:spcPct val="35000"/>
            </a:spcAft>
            <a:buNone/>
          </a:pPr>
          <a:r>
            <a:rPr lang="fr-FR" altLang="fr-FR" sz="2400" kern="1200" dirty="0">
              <a:latin typeface="Times New Roman" panose="02020603050405020304" pitchFamily="18" charset="0"/>
              <a:cs typeface="Times New Roman" panose="02020603050405020304" pitchFamily="18" charset="0"/>
            </a:rPr>
            <a:t>Dossier à soumettre au MEF : Projet d’arrêté de nomination + note explicative</a:t>
          </a:r>
          <a:endParaRPr lang="x-none" sz="2400" kern="1200" dirty="0">
            <a:latin typeface="Times New Roman" panose="02020603050405020304" pitchFamily="18" charset="0"/>
            <a:cs typeface="Times New Roman" panose="02020603050405020304" pitchFamily="18" charset="0"/>
          </a:endParaRPr>
        </a:p>
      </dsp:txBody>
      <dsp:txXfrm>
        <a:off x="970693" y="301011"/>
        <a:ext cx="8966738" cy="709963"/>
      </dsp:txXfrm>
    </dsp:sp>
    <dsp:sp modelId="{EC1A8B46-AC37-49DD-B1D9-570092BA02FA}">
      <dsp:nvSpPr>
        <dsp:cNvPr id="0" name=""/>
        <dsp:cNvSpPr/>
      </dsp:nvSpPr>
      <dsp:spPr>
        <a:xfrm>
          <a:off x="1152" y="1196274"/>
          <a:ext cx="1243249" cy="702171"/>
        </a:xfrm>
        <a:prstGeom prst="chevron">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2</a:t>
          </a:r>
          <a:endParaRPr lang="x-none" sz="2800" b="1" kern="1200" dirty="0">
            <a:latin typeface="Times New Roman" panose="02020603050405020304" pitchFamily="18" charset="0"/>
            <a:cs typeface="Times New Roman" panose="02020603050405020304" pitchFamily="18" charset="0"/>
          </a:endParaRPr>
        </a:p>
      </dsp:txBody>
      <dsp:txXfrm>
        <a:off x="1152" y="1196274"/>
        <a:ext cx="1243249" cy="702171"/>
      </dsp:txXfrm>
    </dsp:sp>
    <dsp:sp modelId="{CAFE1767-B706-42B5-B7BE-C905F49D8764}">
      <dsp:nvSpPr>
        <dsp:cNvPr id="0" name=""/>
        <dsp:cNvSpPr/>
      </dsp:nvSpPr>
      <dsp:spPr>
        <a:xfrm>
          <a:off x="966404" y="1193844"/>
          <a:ext cx="9008608" cy="707031"/>
        </a:xfrm>
        <a:prstGeom prst="chevron">
          <a:avLst/>
        </a:prstGeom>
        <a:solidFill>
          <a:schemeClr val="accent5">
            <a:tint val="40000"/>
            <a:alpha val="90000"/>
            <a:hueOff val="4390296"/>
            <a:satOff val="14733"/>
            <a:lumOff val="1507"/>
            <a:alphaOff val="0"/>
          </a:schemeClr>
        </a:solidFill>
        <a:ln w="34925" cap="flat" cmpd="sng" algn="in">
          <a:solidFill>
            <a:schemeClr val="accent5">
              <a:tint val="40000"/>
              <a:alpha val="90000"/>
              <a:hueOff val="4390296"/>
              <a:satOff val="14733"/>
              <a:lumOff val="15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just" defTabSz="1066800">
            <a:lnSpc>
              <a:spcPct val="90000"/>
            </a:lnSpc>
            <a:spcBef>
              <a:spcPct val="0"/>
            </a:spcBef>
            <a:spcAft>
              <a:spcPct val="35000"/>
            </a:spcAft>
            <a:buNone/>
          </a:pPr>
          <a:r>
            <a:rPr lang="fr-FR" altLang="fr-FR" sz="2400" kern="1200" dirty="0">
              <a:latin typeface="Times New Roman" panose="02020603050405020304" pitchFamily="18" charset="0"/>
              <a:cs typeface="Times New Roman" panose="02020603050405020304" pitchFamily="18" charset="0"/>
            </a:rPr>
            <a:t>Nomination acteurs régionaux : Notifier systématiquement CF et SRB/CIRFIN </a:t>
          </a:r>
          <a:endParaRPr lang="x-none" sz="2400" kern="1200" dirty="0">
            <a:latin typeface="Times New Roman" panose="02020603050405020304" pitchFamily="18" charset="0"/>
            <a:cs typeface="Times New Roman" panose="02020603050405020304" pitchFamily="18" charset="0"/>
          </a:endParaRPr>
        </a:p>
      </dsp:txBody>
      <dsp:txXfrm>
        <a:off x="966404" y="1193844"/>
        <a:ext cx="9008608" cy="707031"/>
      </dsp:txXfrm>
    </dsp:sp>
    <dsp:sp modelId="{5E9ED2A9-3BCD-4B12-B256-F49AEA0B40A1}">
      <dsp:nvSpPr>
        <dsp:cNvPr id="0" name=""/>
        <dsp:cNvSpPr/>
      </dsp:nvSpPr>
      <dsp:spPr>
        <a:xfrm>
          <a:off x="4986" y="2100269"/>
          <a:ext cx="1243249" cy="702171"/>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3</a:t>
          </a:r>
          <a:endParaRPr lang="x-none" sz="2800" b="1" kern="1200" dirty="0">
            <a:latin typeface="Times New Roman" panose="02020603050405020304" pitchFamily="18" charset="0"/>
            <a:cs typeface="Times New Roman" panose="02020603050405020304" pitchFamily="18" charset="0"/>
          </a:endParaRPr>
        </a:p>
      </dsp:txBody>
      <dsp:txXfrm>
        <a:off x="4986" y="2100269"/>
        <a:ext cx="1243249" cy="702171"/>
      </dsp:txXfrm>
    </dsp:sp>
    <dsp:sp modelId="{69B9A23F-4EFF-4D37-BB1E-1F0CAD6AC2BC}">
      <dsp:nvSpPr>
        <dsp:cNvPr id="0" name=""/>
        <dsp:cNvSpPr/>
      </dsp:nvSpPr>
      <dsp:spPr>
        <a:xfrm>
          <a:off x="970693" y="2096368"/>
          <a:ext cx="8970607" cy="709963"/>
        </a:xfrm>
        <a:prstGeom prst="chevron">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just" defTabSz="1066800">
            <a:lnSpc>
              <a:spcPct val="100000"/>
            </a:lnSpc>
            <a:spcBef>
              <a:spcPct val="0"/>
            </a:spcBef>
            <a:spcAft>
              <a:spcPts val="0"/>
            </a:spcAft>
            <a:buNone/>
          </a:pPr>
          <a:r>
            <a:rPr lang="fr-FR" sz="2400" kern="1200" dirty="0">
              <a:latin typeface="Times New Roman" panose="02020603050405020304" pitchFamily="18" charset="0"/>
              <a:cs typeface="Times New Roman" panose="02020603050405020304" pitchFamily="18" charset="0"/>
            </a:rPr>
            <a:t>Document de passation de service : co-signé par les acteurs entrant et sortant (requis pour accompagner les BCSE) </a:t>
          </a:r>
          <a:endParaRPr lang="x-none" sz="2000" kern="1200" dirty="0">
            <a:latin typeface="Times New Roman" panose="02020603050405020304" pitchFamily="18" charset="0"/>
            <a:cs typeface="Times New Roman" panose="02020603050405020304" pitchFamily="18" charset="0"/>
          </a:endParaRPr>
        </a:p>
      </dsp:txBody>
      <dsp:txXfrm>
        <a:off x="970693" y="2096368"/>
        <a:ext cx="8970607" cy="709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74D42-F22B-47BD-ABF3-C4E5874D8A35}">
      <dsp:nvSpPr>
        <dsp:cNvPr id="0" name=""/>
        <dsp:cNvSpPr/>
      </dsp:nvSpPr>
      <dsp:spPr>
        <a:xfrm>
          <a:off x="7903" y="295550"/>
          <a:ext cx="1221917" cy="690123"/>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1</a:t>
          </a:r>
          <a:endParaRPr lang="x-none" sz="2800" b="1" kern="1200" dirty="0">
            <a:latin typeface="Times New Roman" panose="02020603050405020304" pitchFamily="18" charset="0"/>
            <a:cs typeface="Times New Roman" panose="02020603050405020304" pitchFamily="18" charset="0"/>
          </a:endParaRPr>
        </a:p>
      </dsp:txBody>
      <dsp:txXfrm>
        <a:off x="7903" y="295550"/>
        <a:ext cx="1221917" cy="690123"/>
      </dsp:txXfrm>
    </dsp:sp>
    <dsp:sp modelId="{ACF96B9B-99BF-4702-A806-FE0E6FBE08D3}">
      <dsp:nvSpPr>
        <dsp:cNvPr id="0" name=""/>
        <dsp:cNvSpPr/>
      </dsp:nvSpPr>
      <dsp:spPr>
        <a:xfrm>
          <a:off x="956594" y="192847"/>
          <a:ext cx="7077081" cy="895533"/>
        </a:xfrm>
        <a:prstGeom prst="chevron">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l"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Préparation des dossiers à soumettre au Conseil des Ministres</a:t>
          </a:r>
          <a:endParaRPr lang="x-none" sz="2400" kern="1200" dirty="0">
            <a:latin typeface="Times New Roman" panose="02020603050405020304" pitchFamily="18" charset="0"/>
            <a:cs typeface="Times New Roman" panose="02020603050405020304" pitchFamily="18" charset="0"/>
          </a:endParaRPr>
        </a:p>
      </dsp:txBody>
      <dsp:txXfrm>
        <a:off x="956594" y="192847"/>
        <a:ext cx="7077081" cy="895533"/>
      </dsp:txXfrm>
    </dsp:sp>
    <dsp:sp modelId="{B33AC05A-1066-4E6D-8B88-CC65B88B1875}">
      <dsp:nvSpPr>
        <dsp:cNvPr id="0" name=""/>
        <dsp:cNvSpPr/>
      </dsp:nvSpPr>
      <dsp:spPr>
        <a:xfrm>
          <a:off x="7789451" y="291723"/>
          <a:ext cx="1893850" cy="697782"/>
        </a:xfrm>
        <a:prstGeom prst="chevron">
          <a:avLst/>
        </a:prstGeom>
        <a:solidFill>
          <a:schemeClr val="accent5">
            <a:tint val="40000"/>
            <a:alpha val="90000"/>
            <a:hueOff val="1756119"/>
            <a:satOff val="5893"/>
            <a:lumOff val="603"/>
            <a:alphaOff val="0"/>
          </a:schemeClr>
        </a:solidFill>
        <a:ln w="34925" cap="flat" cmpd="sng" algn="in">
          <a:solidFill>
            <a:schemeClr val="accent5">
              <a:tint val="40000"/>
              <a:alpha val="90000"/>
              <a:hueOff val="1756119"/>
              <a:satOff val="5893"/>
              <a:lumOff val="6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2">
                  <a:lumMod val="50000"/>
                </a:schemeClr>
              </a:solidFill>
              <a:latin typeface="Times New Roman" panose="02020603050405020304" pitchFamily="18" charset="0"/>
              <a:cs typeface="Times New Roman" panose="02020603050405020304" pitchFamily="18" charset="0"/>
            </a:rPr>
            <a:t>Ministère</a:t>
          </a:r>
        </a:p>
      </dsp:txBody>
      <dsp:txXfrm>
        <a:off x="7789451" y="291723"/>
        <a:ext cx="1893850" cy="697782"/>
      </dsp:txXfrm>
    </dsp:sp>
    <dsp:sp modelId="{EC1A8B46-AC37-49DD-B1D9-570092BA02FA}">
      <dsp:nvSpPr>
        <dsp:cNvPr id="0" name=""/>
        <dsp:cNvSpPr/>
      </dsp:nvSpPr>
      <dsp:spPr>
        <a:xfrm>
          <a:off x="4136" y="1347406"/>
          <a:ext cx="1221917" cy="690123"/>
        </a:xfrm>
        <a:prstGeom prst="chevron">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2</a:t>
          </a:r>
          <a:endParaRPr lang="x-none" sz="2800" b="1" kern="1200" dirty="0">
            <a:latin typeface="Times New Roman" panose="02020603050405020304" pitchFamily="18" charset="0"/>
            <a:cs typeface="Times New Roman" panose="02020603050405020304" pitchFamily="18" charset="0"/>
          </a:endParaRPr>
        </a:p>
      </dsp:txBody>
      <dsp:txXfrm>
        <a:off x="4136" y="1347406"/>
        <a:ext cx="1221917" cy="690123"/>
      </dsp:txXfrm>
    </dsp:sp>
    <dsp:sp modelId="{CAFE1767-B706-42B5-B7BE-C905F49D8764}">
      <dsp:nvSpPr>
        <dsp:cNvPr id="0" name=""/>
        <dsp:cNvSpPr/>
      </dsp:nvSpPr>
      <dsp:spPr>
        <a:xfrm>
          <a:off x="952825" y="1268112"/>
          <a:ext cx="7104399" cy="848712"/>
        </a:xfrm>
        <a:prstGeom prst="chevron">
          <a:avLst/>
        </a:prstGeom>
        <a:solidFill>
          <a:schemeClr val="accent5">
            <a:tint val="40000"/>
            <a:alpha val="90000"/>
            <a:hueOff val="3512237"/>
            <a:satOff val="11787"/>
            <a:lumOff val="1206"/>
            <a:alphaOff val="0"/>
          </a:schemeClr>
        </a:solidFill>
        <a:ln w="34925" cap="flat" cmpd="sng" algn="in">
          <a:solidFill>
            <a:schemeClr val="accent5">
              <a:tint val="40000"/>
              <a:alpha val="90000"/>
              <a:hueOff val="3512237"/>
              <a:satOff val="11787"/>
              <a:lumOff val="12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l" defTabSz="10668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Communication en Conseil des Ministres mentionnant : Produits - Districts bénéficiaires - Spécifications techniques (coûts estimatifs ) </a:t>
          </a:r>
          <a:endParaRPr lang="x-none" sz="2400" kern="1200" dirty="0">
            <a:latin typeface="Times New Roman" panose="02020603050405020304" pitchFamily="18" charset="0"/>
            <a:cs typeface="Times New Roman" panose="02020603050405020304" pitchFamily="18" charset="0"/>
          </a:endParaRPr>
        </a:p>
      </dsp:txBody>
      <dsp:txXfrm>
        <a:off x="952825" y="1268112"/>
        <a:ext cx="7104399" cy="848712"/>
      </dsp:txXfrm>
    </dsp:sp>
    <dsp:sp modelId="{F75E2FCF-5AA6-4544-8387-2D85D5ACCFFE}">
      <dsp:nvSpPr>
        <dsp:cNvPr id="0" name=""/>
        <dsp:cNvSpPr/>
      </dsp:nvSpPr>
      <dsp:spPr>
        <a:xfrm>
          <a:off x="7813001" y="1343577"/>
          <a:ext cx="1831730" cy="697782"/>
        </a:xfrm>
        <a:prstGeom prst="chevron">
          <a:avLst/>
        </a:prstGeom>
        <a:solidFill>
          <a:schemeClr val="accent5">
            <a:tint val="40000"/>
            <a:alpha val="90000"/>
            <a:hueOff val="5268356"/>
            <a:satOff val="17680"/>
            <a:lumOff val="1808"/>
            <a:alphaOff val="0"/>
          </a:schemeClr>
        </a:solidFill>
        <a:ln w="34925" cap="flat" cmpd="sng" algn="in">
          <a:solidFill>
            <a:schemeClr val="accent5">
              <a:tint val="40000"/>
              <a:alpha val="90000"/>
              <a:hueOff val="5268356"/>
              <a:satOff val="17680"/>
              <a:lumOff val="18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2">
                  <a:lumMod val="10000"/>
                </a:schemeClr>
              </a:solidFill>
              <a:latin typeface="Times New Roman" panose="02020603050405020304" pitchFamily="18" charset="0"/>
              <a:cs typeface="Times New Roman" panose="02020603050405020304" pitchFamily="18" charset="0"/>
            </a:rPr>
            <a:t>Ministère</a:t>
          </a:r>
          <a:endParaRPr lang="x-none" sz="20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7813001" y="1343577"/>
        <a:ext cx="1831730" cy="697782"/>
      </dsp:txXfrm>
    </dsp:sp>
    <dsp:sp modelId="{5E9ED2A9-3BCD-4B12-B256-F49AEA0B40A1}">
      <dsp:nvSpPr>
        <dsp:cNvPr id="0" name=""/>
        <dsp:cNvSpPr/>
      </dsp:nvSpPr>
      <dsp:spPr>
        <a:xfrm>
          <a:off x="7903" y="2398410"/>
          <a:ext cx="1221917" cy="690123"/>
        </a:xfrm>
        <a:prstGeom prst="chevron">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3</a:t>
          </a:r>
          <a:endParaRPr lang="x-none" sz="2800" b="1" kern="1200" dirty="0">
            <a:latin typeface="Times New Roman" panose="02020603050405020304" pitchFamily="18" charset="0"/>
            <a:cs typeface="Times New Roman" panose="02020603050405020304" pitchFamily="18" charset="0"/>
          </a:endParaRPr>
        </a:p>
      </dsp:txBody>
      <dsp:txXfrm>
        <a:off x="7903" y="2398410"/>
        <a:ext cx="1221917" cy="690123"/>
      </dsp:txXfrm>
    </dsp:sp>
    <dsp:sp modelId="{69B9A23F-4EFF-4D37-BB1E-1F0CAD6AC2BC}">
      <dsp:nvSpPr>
        <dsp:cNvPr id="0" name=""/>
        <dsp:cNvSpPr/>
      </dsp:nvSpPr>
      <dsp:spPr>
        <a:xfrm>
          <a:off x="956594" y="2308962"/>
          <a:ext cx="7077081" cy="869010"/>
        </a:xfrm>
        <a:prstGeom prst="chevron">
          <a:avLst/>
        </a:prstGeom>
        <a:solidFill>
          <a:schemeClr val="accent5">
            <a:tint val="40000"/>
            <a:alpha val="90000"/>
            <a:hueOff val="7024475"/>
            <a:satOff val="23574"/>
            <a:lumOff val="2411"/>
            <a:alphaOff val="0"/>
          </a:schemeClr>
        </a:solidFill>
        <a:ln w="34925" cap="flat" cmpd="sng" algn="in">
          <a:solidFill>
            <a:schemeClr val="accent5">
              <a:tint val="40000"/>
              <a:alpha val="90000"/>
              <a:hueOff val="7024475"/>
              <a:satOff val="23574"/>
              <a:lumOff val="24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l" defTabSz="1066800">
            <a:lnSpc>
              <a:spcPct val="100000"/>
            </a:lnSpc>
            <a:spcBef>
              <a:spcPct val="0"/>
            </a:spcBef>
            <a:spcAft>
              <a:spcPts val="0"/>
            </a:spcAft>
            <a:buNone/>
          </a:pPr>
          <a:r>
            <a:rPr lang="fr-FR" sz="2400" kern="1200" dirty="0">
              <a:latin typeface="Times New Roman" panose="02020603050405020304" pitchFamily="18" charset="0"/>
              <a:cs typeface="Times New Roman" panose="02020603050405020304" pitchFamily="18" charset="0"/>
            </a:rPr>
            <a:t>Note en Conseil à communiquer à la DGFAG en vue du déblocage des lignes budgétaires</a:t>
          </a:r>
          <a:endParaRPr lang="x-none" sz="2000" kern="1200" dirty="0">
            <a:latin typeface="Times New Roman" panose="02020603050405020304" pitchFamily="18" charset="0"/>
            <a:cs typeface="Times New Roman" panose="02020603050405020304" pitchFamily="18" charset="0"/>
          </a:endParaRPr>
        </a:p>
      </dsp:txBody>
      <dsp:txXfrm>
        <a:off x="956594" y="2308962"/>
        <a:ext cx="7077081" cy="869010"/>
      </dsp:txXfrm>
    </dsp:sp>
    <dsp:sp modelId="{E8D16068-3A25-47B2-83E8-AC1F974868AD}">
      <dsp:nvSpPr>
        <dsp:cNvPr id="0" name=""/>
        <dsp:cNvSpPr/>
      </dsp:nvSpPr>
      <dsp:spPr>
        <a:xfrm>
          <a:off x="7789451" y="2394576"/>
          <a:ext cx="1869375" cy="697782"/>
        </a:xfrm>
        <a:prstGeom prst="chevron">
          <a:avLst/>
        </a:prstGeom>
        <a:solidFill>
          <a:schemeClr val="accent5">
            <a:tint val="40000"/>
            <a:alpha val="90000"/>
            <a:hueOff val="8780593"/>
            <a:satOff val="29467"/>
            <a:lumOff val="3014"/>
            <a:alphaOff val="0"/>
          </a:schemeClr>
        </a:solidFill>
        <a:ln w="34925" cap="flat" cmpd="sng" algn="in">
          <a:solidFill>
            <a:schemeClr val="accent5">
              <a:tint val="40000"/>
              <a:alpha val="90000"/>
              <a:hueOff val="8780593"/>
              <a:satOff val="29467"/>
              <a:lumOff val="3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2">
                  <a:lumMod val="10000"/>
                </a:schemeClr>
              </a:solidFill>
              <a:latin typeface="Times New Roman" panose="02020603050405020304" pitchFamily="18" charset="0"/>
              <a:cs typeface="Times New Roman" panose="02020603050405020304" pitchFamily="18" charset="0"/>
            </a:rPr>
            <a:t>Ministère</a:t>
          </a:r>
          <a:endParaRPr lang="x-none" sz="20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7789451" y="2394576"/>
        <a:ext cx="1869375" cy="697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D5549-4028-477D-AC55-EB25FAA8C8EB}">
      <dsp:nvSpPr>
        <dsp:cNvPr id="0" name=""/>
        <dsp:cNvSpPr/>
      </dsp:nvSpPr>
      <dsp:spPr>
        <a:xfrm>
          <a:off x="45136" y="0"/>
          <a:ext cx="3385343" cy="1236134"/>
        </a:xfrm>
        <a:prstGeom prst="roundRect">
          <a:avLst>
            <a:gd name="adj" fmla="val 10000"/>
          </a:avLst>
        </a:prstGeom>
        <a:solidFill>
          <a:srgbClr val="0070C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altLang="fr-FR" sz="1900" kern="1200" dirty="0">
              <a:latin typeface="Times New Roman" panose="02020603050405020304" pitchFamily="18" charset="0"/>
              <a:cs typeface="Times New Roman" panose="02020603050405020304" pitchFamily="18" charset="0"/>
            </a:rPr>
            <a:t>Si la modification touche la nature et/ou la quantité des produits et/ou districts bénéficiaires </a:t>
          </a:r>
          <a:endParaRPr lang="fr-FR" sz="1900" kern="1200" dirty="0"/>
        </a:p>
      </dsp:txBody>
      <dsp:txXfrm>
        <a:off x="45136" y="0"/>
        <a:ext cx="3385343" cy="1236134"/>
      </dsp:txXfrm>
    </dsp:sp>
    <dsp:sp modelId="{D8A58375-8548-43ED-955A-9DA44793D651}">
      <dsp:nvSpPr>
        <dsp:cNvPr id="0" name=""/>
        <dsp:cNvSpPr/>
      </dsp:nvSpPr>
      <dsp:spPr>
        <a:xfrm>
          <a:off x="3758127" y="198284"/>
          <a:ext cx="694611" cy="839565"/>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3758127" y="198284"/>
        <a:ext cx="694611" cy="839565"/>
      </dsp:txXfrm>
    </dsp:sp>
    <dsp:sp modelId="{143884C8-968A-4D41-8CD3-D9790D914D18}">
      <dsp:nvSpPr>
        <dsp:cNvPr id="0" name=""/>
        <dsp:cNvSpPr/>
      </dsp:nvSpPr>
      <dsp:spPr>
        <a:xfrm>
          <a:off x="4741068" y="0"/>
          <a:ext cx="3385343" cy="1236134"/>
        </a:xfrm>
        <a:prstGeom prst="roundRect">
          <a:avLst>
            <a:gd name="adj" fmla="val 10000"/>
          </a:avLst>
        </a:prstGeom>
        <a:solidFill>
          <a:schemeClr val="accent5">
            <a:lumMod val="20000"/>
            <a:lumOff val="80000"/>
          </a:schemeClr>
        </a:solidFill>
        <a:ln w="34925" cap="flat" cmpd="sng" algn="in">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altLang="fr-FR" sz="1900" kern="1200" dirty="0">
              <a:solidFill>
                <a:schemeClr val="tx1"/>
              </a:solidFill>
              <a:latin typeface="Times New Roman" panose="02020603050405020304" pitchFamily="18" charset="0"/>
              <a:cs typeface="Times New Roman" panose="02020603050405020304" pitchFamily="18" charset="0"/>
            </a:rPr>
            <a:t>Accord du Premier Ministre</a:t>
          </a:r>
          <a:endParaRPr lang="fr-FR" sz="1900" kern="1200" dirty="0">
            <a:solidFill>
              <a:schemeClr val="tx1"/>
            </a:solidFill>
          </a:endParaRPr>
        </a:p>
      </dsp:txBody>
      <dsp:txXfrm>
        <a:off x="4741068" y="0"/>
        <a:ext cx="3385343" cy="1236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D5549-4028-477D-AC55-EB25FAA8C8EB}">
      <dsp:nvSpPr>
        <dsp:cNvPr id="0" name=""/>
        <dsp:cNvSpPr/>
      </dsp:nvSpPr>
      <dsp:spPr>
        <a:xfrm>
          <a:off x="59273" y="0"/>
          <a:ext cx="3385343" cy="1236134"/>
        </a:xfrm>
        <a:prstGeom prst="roundRect">
          <a:avLst>
            <a:gd name="adj" fmla="val 10000"/>
          </a:avLst>
        </a:prstGeom>
        <a:solidFill>
          <a:schemeClr val="accent6"/>
        </a:solidFill>
        <a:ln w="34925" cap="flat" cmpd="sng" algn="in">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altLang="fr-FR" sz="1900" kern="1200" dirty="0">
              <a:latin typeface="Times New Roman" panose="02020603050405020304" pitchFamily="18" charset="0"/>
              <a:cs typeface="Times New Roman" panose="02020603050405020304" pitchFamily="18" charset="0"/>
            </a:rPr>
            <a:t>Sinon</a:t>
          </a:r>
          <a:endParaRPr lang="fr-FR" sz="1900" kern="1200" dirty="0"/>
        </a:p>
      </dsp:txBody>
      <dsp:txXfrm>
        <a:off x="59273" y="0"/>
        <a:ext cx="3385343" cy="1236134"/>
      </dsp:txXfrm>
    </dsp:sp>
    <dsp:sp modelId="{D8A58375-8548-43ED-955A-9DA44793D651}">
      <dsp:nvSpPr>
        <dsp:cNvPr id="0" name=""/>
        <dsp:cNvSpPr/>
      </dsp:nvSpPr>
      <dsp:spPr>
        <a:xfrm>
          <a:off x="3768730" y="198284"/>
          <a:ext cx="687119" cy="839565"/>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fr-FR" sz="3800" kern="1200"/>
        </a:p>
      </dsp:txBody>
      <dsp:txXfrm>
        <a:off x="3768730" y="198284"/>
        <a:ext cx="687119" cy="839565"/>
      </dsp:txXfrm>
    </dsp:sp>
    <dsp:sp modelId="{143884C8-968A-4D41-8CD3-D9790D914D18}">
      <dsp:nvSpPr>
        <dsp:cNvPr id="0" name=""/>
        <dsp:cNvSpPr/>
      </dsp:nvSpPr>
      <dsp:spPr>
        <a:xfrm>
          <a:off x="4741068" y="0"/>
          <a:ext cx="3385343" cy="1236134"/>
        </a:xfrm>
        <a:prstGeom prst="roundRect">
          <a:avLst>
            <a:gd name="adj" fmla="val 10000"/>
          </a:avLst>
        </a:prstGeom>
        <a:solidFill>
          <a:schemeClr val="accent6">
            <a:lumMod val="20000"/>
            <a:lumOff val="80000"/>
          </a:schemeClr>
        </a:solidFill>
        <a:ln w="34925" cap="flat" cmpd="sng" algn="in">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altLang="fr-FR" sz="1900" kern="1200" dirty="0">
              <a:solidFill>
                <a:schemeClr val="tx1"/>
              </a:solidFill>
              <a:latin typeface="Times New Roman" panose="02020603050405020304" pitchFamily="18" charset="0"/>
              <a:cs typeface="Times New Roman" panose="02020603050405020304" pitchFamily="18" charset="0"/>
            </a:rPr>
            <a:t>Lettre d’engagement signée par le Ministre</a:t>
          </a:r>
          <a:endParaRPr lang="fr-FR" sz="1900" kern="1200" dirty="0">
            <a:solidFill>
              <a:schemeClr val="tx1"/>
            </a:solidFill>
          </a:endParaRPr>
        </a:p>
      </dsp:txBody>
      <dsp:txXfrm>
        <a:off x="4741068" y="0"/>
        <a:ext cx="3385343" cy="12361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B3BB2-0354-4BFA-9A65-4E043D402E1B}">
      <dsp:nvSpPr>
        <dsp:cNvPr id="0" name=""/>
        <dsp:cNvSpPr/>
      </dsp:nvSpPr>
      <dsp:spPr>
        <a:xfrm>
          <a:off x="320862" y="677611"/>
          <a:ext cx="2657782" cy="1920776"/>
        </a:xfrm>
        <a:prstGeom prst="rightArrow">
          <a:avLst>
            <a:gd name="adj1" fmla="val 70000"/>
            <a:gd name="adj2" fmla="val 5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r-FR" sz="1100" kern="1200" dirty="0"/>
            <a:t>Etat de versement</a:t>
          </a:r>
        </a:p>
        <a:p>
          <a:pPr marL="0" lvl="0" indent="0" algn="ctr" defTabSz="488950">
            <a:lnSpc>
              <a:spcPct val="90000"/>
            </a:lnSpc>
            <a:spcBef>
              <a:spcPct val="0"/>
            </a:spcBef>
            <a:spcAft>
              <a:spcPct val="35000"/>
            </a:spcAft>
            <a:buNone/>
          </a:pPr>
          <a:endParaRPr lang="fr-FR" sz="1100" kern="1200" dirty="0"/>
        </a:p>
        <a:p>
          <a:pPr marL="0" lvl="0" indent="0" algn="ctr" defTabSz="488950">
            <a:lnSpc>
              <a:spcPct val="90000"/>
            </a:lnSpc>
            <a:spcBef>
              <a:spcPct val="0"/>
            </a:spcBef>
            <a:spcAft>
              <a:spcPct val="35000"/>
            </a:spcAft>
            <a:buNone/>
          </a:pPr>
          <a:r>
            <a:rPr lang="fr-FR" sz="1100" b="1" kern="1200" dirty="0">
              <a:solidFill>
                <a:schemeClr val="accent4">
                  <a:lumMod val="50000"/>
                </a:schemeClr>
              </a:solidFill>
            </a:rPr>
            <a:t>Logiciel AUGURE/cotisation</a:t>
          </a:r>
        </a:p>
      </dsp:txBody>
      <dsp:txXfrm>
        <a:off x="985308" y="677611"/>
        <a:ext cx="1993336" cy="1920776"/>
      </dsp:txXfrm>
    </dsp:sp>
    <dsp:sp modelId="{B3D4AC70-409E-48AB-8364-D39691FEE365}">
      <dsp:nvSpPr>
        <dsp:cNvPr id="0" name=""/>
        <dsp:cNvSpPr/>
      </dsp:nvSpPr>
      <dsp:spPr>
        <a:xfrm>
          <a:off x="1727" y="1088657"/>
          <a:ext cx="1098684" cy="1098684"/>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Organismes publics</a:t>
          </a:r>
        </a:p>
      </dsp:txBody>
      <dsp:txXfrm>
        <a:off x="1727" y="1088657"/>
        <a:ext cx="1098684" cy="1098684"/>
      </dsp:txXfrm>
    </dsp:sp>
    <dsp:sp modelId="{95C377AF-ACD1-46E4-BE78-CD13E7487DD9}">
      <dsp:nvSpPr>
        <dsp:cNvPr id="0" name=""/>
        <dsp:cNvSpPr/>
      </dsp:nvSpPr>
      <dsp:spPr>
        <a:xfrm>
          <a:off x="3665322" y="677611"/>
          <a:ext cx="2197368" cy="1920776"/>
        </a:xfrm>
        <a:prstGeom prst="rightArrow">
          <a:avLst>
            <a:gd name="adj1" fmla="val 70000"/>
            <a:gd name="adj2" fmla="val 5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Ordre de Recette (OR)</a:t>
          </a:r>
        </a:p>
        <a:p>
          <a:pPr marL="114300" lvl="1" indent="-114300" algn="l" defTabSz="577850">
            <a:lnSpc>
              <a:spcPct val="90000"/>
            </a:lnSpc>
            <a:spcBef>
              <a:spcPct val="0"/>
            </a:spcBef>
            <a:spcAft>
              <a:spcPct val="15000"/>
            </a:spcAft>
            <a:buChar char="•"/>
          </a:pPr>
          <a:r>
            <a:rPr lang="fr-FR" sz="1300" kern="1200" dirty="0"/>
            <a:t>Avis d’Emission d’OR</a:t>
          </a:r>
        </a:p>
      </dsp:txBody>
      <dsp:txXfrm>
        <a:off x="4214664" y="677611"/>
        <a:ext cx="1648026" cy="1920776"/>
      </dsp:txXfrm>
    </dsp:sp>
    <dsp:sp modelId="{0065422C-BBAE-4791-8754-4B800D702285}">
      <dsp:nvSpPr>
        <dsp:cNvPr id="0" name=""/>
        <dsp:cNvSpPr/>
      </dsp:nvSpPr>
      <dsp:spPr>
        <a:xfrm>
          <a:off x="3115980" y="1088657"/>
          <a:ext cx="1098684" cy="1098684"/>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SPPAE</a:t>
          </a:r>
        </a:p>
      </dsp:txBody>
      <dsp:txXfrm>
        <a:off x="3115980" y="1088657"/>
        <a:ext cx="1098684" cy="1098684"/>
      </dsp:txXfrm>
    </dsp:sp>
    <dsp:sp modelId="{EE990DB6-25F4-4548-84D7-103D64CF3473}">
      <dsp:nvSpPr>
        <dsp:cNvPr id="0" name=""/>
        <dsp:cNvSpPr/>
      </dsp:nvSpPr>
      <dsp:spPr>
        <a:xfrm>
          <a:off x="6549368" y="677611"/>
          <a:ext cx="2197368" cy="1920776"/>
        </a:xfrm>
        <a:prstGeom prst="rightArrow">
          <a:avLst>
            <a:gd name="adj1" fmla="val 70000"/>
            <a:gd name="adj2" fmla="val 5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77850">
            <a:lnSpc>
              <a:spcPct val="90000"/>
            </a:lnSpc>
            <a:spcBef>
              <a:spcPct val="0"/>
            </a:spcBef>
            <a:spcAft>
              <a:spcPct val="35000"/>
            </a:spcAft>
            <a:buNone/>
          </a:pPr>
          <a:r>
            <a:rPr lang="fr-FR" sz="1300" kern="1200" dirty="0"/>
            <a:t>Versement des cotisations </a:t>
          </a:r>
        </a:p>
        <a:p>
          <a:pPr marL="0" lvl="0" indent="0" algn="ctr" defTabSz="577850">
            <a:lnSpc>
              <a:spcPct val="90000"/>
            </a:lnSpc>
            <a:spcBef>
              <a:spcPct val="0"/>
            </a:spcBef>
            <a:spcAft>
              <a:spcPct val="35000"/>
            </a:spcAft>
            <a:buNone/>
          </a:pPr>
          <a:endParaRPr lang="fr-FR" sz="1300" kern="1200" dirty="0"/>
        </a:p>
        <a:p>
          <a:pPr marL="0" lvl="0" indent="0" algn="ctr" defTabSz="577850">
            <a:lnSpc>
              <a:spcPct val="90000"/>
            </a:lnSpc>
            <a:spcBef>
              <a:spcPct val="0"/>
            </a:spcBef>
            <a:spcAft>
              <a:spcPct val="35000"/>
            </a:spcAft>
            <a:buNone/>
          </a:pPr>
          <a:r>
            <a:rPr lang="fr-FR" sz="1300" b="1" kern="1200" dirty="0">
              <a:solidFill>
                <a:schemeClr val="accent4">
                  <a:lumMod val="50000"/>
                </a:schemeClr>
              </a:solidFill>
            </a:rPr>
            <a:t>Par les organismes publics</a:t>
          </a:r>
        </a:p>
      </dsp:txBody>
      <dsp:txXfrm>
        <a:off x="7098710" y="677611"/>
        <a:ext cx="1648026" cy="1920776"/>
      </dsp:txXfrm>
    </dsp:sp>
    <dsp:sp modelId="{F4DDFE09-CFDC-4EF6-BC28-053D2E18F83E}">
      <dsp:nvSpPr>
        <dsp:cNvPr id="0" name=""/>
        <dsp:cNvSpPr/>
      </dsp:nvSpPr>
      <dsp:spPr>
        <a:xfrm>
          <a:off x="6000026" y="1088657"/>
          <a:ext cx="1098684" cy="1098684"/>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Postes comptables</a:t>
          </a:r>
        </a:p>
      </dsp:txBody>
      <dsp:txXfrm>
        <a:off x="6000026" y="1088657"/>
        <a:ext cx="1098684" cy="10986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20D38-1E94-45D5-8637-9888E29FA9BF}">
      <dsp:nvSpPr>
        <dsp:cNvPr id="0" name=""/>
        <dsp:cNvSpPr/>
      </dsp:nvSpPr>
      <dsp:spPr>
        <a:xfrm>
          <a:off x="1058864" y="3180"/>
          <a:ext cx="4389149" cy="3321614"/>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fr-FR" sz="1400" b="1" u="sng" kern="1200" dirty="0"/>
        </a:p>
        <a:p>
          <a:pPr marL="0" lvl="0" indent="0" algn="ctr" defTabSz="622300">
            <a:lnSpc>
              <a:spcPct val="90000"/>
            </a:lnSpc>
            <a:spcBef>
              <a:spcPct val="0"/>
            </a:spcBef>
            <a:spcAft>
              <a:spcPct val="35000"/>
            </a:spcAft>
            <a:buNone/>
          </a:pPr>
          <a:r>
            <a:rPr lang="fr-FR" sz="1400" b="1" u="sng" kern="1200" dirty="0"/>
            <a:t>MINISTERE/TRANSITAIRE</a:t>
          </a:r>
        </a:p>
        <a:p>
          <a:pPr marL="0" lvl="0" indent="0" algn="ctr" defTabSz="622300">
            <a:lnSpc>
              <a:spcPct val="90000"/>
            </a:lnSpc>
            <a:spcBef>
              <a:spcPct val="0"/>
            </a:spcBef>
            <a:spcAft>
              <a:spcPct val="35000"/>
            </a:spcAft>
            <a:buNone/>
          </a:pPr>
          <a:r>
            <a:rPr lang="fr-FR" sz="1400" kern="1200" dirty="0"/>
            <a:t>Inscription du financement 20</a:t>
          </a:r>
        </a:p>
        <a:p>
          <a:pPr marL="0" lvl="0" indent="0" algn="ctr" defTabSz="622300">
            <a:lnSpc>
              <a:spcPct val="90000"/>
            </a:lnSpc>
            <a:spcBef>
              <a:spcPct val="0"/>
            </a:spcBef>
            <a:spcAft>
              <a:spcPct val="35000"/>
            </a:spcAft>
            <a:buNone/>
          </a:pPr>
          <a:r>
            <a:rPr lang="fr-FR" sz="1400" kern="1200" dirty="0"/>
            <a:t>Constitution des dossiers</a:t>
          </a:r>
        </a:p>
        <a:p>
          <a:pPr marL="0" lvl="0" indent="0" algn="ctr" defTabSz="622300">
            <a:lnSpc>
              <a:spcPct val="90000"/>
            </a:lnSpc>
            <a:spcBef>
              <a:spcPct val="0"/>
            </a:spcBef>
            <a:spcAft>
              <a:spcPct val="35000"/>
            </a:spcAft>
            <a:buNone/>
          </a:pPr>
          <a:r>
            <a:rPr lang="fr-FR" sz="1400" kern="1200" dirty="0"/>
            <a:t>Demande d’autorisation de soumissions AD/TEF</a:t>
          </a:r>
        </a:p>
        <a:p>
          <a:pPr marL="0" lvl="0" indent="0" algn="ctr" defTabSz="622300">
            <a:lnSpc>
              <a:spcPct val="90000"/>
            </a:lnSpc>
            <a:spcBef>
              <a:spcPct val="0"/>
            </a:spcBef>
            <a:spcAft>
              <a:spcPct val="35000"/>
            </a:spcAft>
            <a:buNone/>
          </a:pPr>
          <a:r>
            <a:rPr lang="fr-FR" sz="1400" kern="1200" dirty="0"/>
            <a:t>Dépôt de DAU/Enlèvement des marchandises</a:t>
          </a:r>
        </a:p>
        <a:p>
          <a:pPr marL="0" lvl="0" indent="0" algn="ctr" defTabSz="622300">
            <a:lnSpc>
              <a:spcPct val="90000"/>
            </a:lnSpc>
            <a:spcBef>
              <a:spcPct val="0"/>
            </a:spcBef>
            <a:spcAft>
              <a:spcPct val="35000"/>
            </a:spcAft>
            <a:buNone/>
          </a:pPr>
          <a:r>
            <a:rPr lang="fr-FR" sz="1400" kern="1200" dirty="0"/>
            <a:t>Réception de l’EB( 04 exemplaires)/ Régularisation des soumissions</a:t>
          </a:r>
        </a:p>
        <a:p>
          <a:pPr marL="0" lvl="0" indent="0" algn="ctr" defTabSz="622300">
            <a:lnSpc>
              <a:spcPct val="90000"/>
            </a:lnSpc>
            <a:spcBef>
              <a:spcPct val="0"/>
            </a:spcBef>
            <a:spcAft>
              <a:spcPct val="35000"/>
            </a:spcAft>
            <a:buNone/>
          </a:pPr>
          <a:r>
            <a:rPr lang="fr-FR" sz="1400" kern="1200" dirty="0"/>
            <a:t>Etablissement de l’AD /TEF</a:t>
          </a:r>
        </a:p>
        <a:p>
          <a:pPr marL="0" lvl="0" indent="0" algn="ctr" defTabSz="622300">
            <a:lnSpc>
              <a:spcPct val="90000"/>
            </a:lnSpc>
            <a:spcBef>
              <a:spcPct val="0"/>
            </a:spcBef>
            <a:spcAft>
              <a:spcPct val="35000"/>
            </a:spcAft>
            <a:buNone/>
          </a:pPr>
          <a:r>
            <a:rPr lang="fr-FR" sz="1400" kern="1200" dirty="0"/>
            <a:t>Mandatement</a:t>
          </a:r>
        </a:p>
        <a:p>
          <a:pPr marL="0" lvl="0" indent="0" algn="ctr" defTabSz="622300">
            <a:lnSpc>
              <a:spcPct val="90000"/>
            </a:lnSpc>
            <a:spcBef>
              <a:spcPct val="0"/>
            </a:spcBef>
            <a:spcAft>
              <a:spcPct val="35000"/>
            </a:spcAft>
            <a:buNone/>
          </a:pPr>
          <a:endParaRPr lang="fr-FR" sz="1400" kern="1200" dirty="0"/>
        </a:p>
        <a:p>
          <a:pPr marL="0" lvl="0" indent="0" algn="ctr" defTabSz="622300">
            <a:lnSpc>
              <a:spcPct val="90000"/>
            </a:lnSpc>
            <a:spcBef>
              <a:spcPct val="0"/>
            </a:spcBef>
            <a:spcAft>
              <a:spcPct val="35000"/>
            </a:spcAft>
            <a:buNone/>
          </a:pPr>
          <a:endParaRPr lang="fr-FR" sz="1400" kern="1200" dirty="0"/>
        </a:p>
      </dsp:txBody>
      <dsp:txXfrm>
        <a:off x="1058864" y="3180"/>
        <a:ext cx="4389149" cy="3321614"/>
      </dsp:txXfrm>
    </dsp:sp>
    <dsp:sp modelId="{E8D80D71-D9DF-4727-8929-DC423B10E8CB}">
      <dsp:nvSpPr>
        <dsp:cNvPr id="0" name=""/>
        <dsp:cNvSpPr/>
      </dsp:nvSpPr>
      <dsp:spPr>
        <a:xfrm>
          <a:off x="6272109" y="375551"/>
          <a:ext cx="1957840" cy="2483994"/>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u="sng" kern="1200" dirty="0"/>
            <a:t>DGCF</a:t>
          </a:r>
        </a:p>
        <a:p>
          <a:pPr marL="0" lvl="0" indent="0" algn="ctr" defTabSz="800100">
            <a:lnSpc>
              <a:spcPct val="90000"/>
            </a:lnSpc>
            <a:spcBef>
              <a:spcPct val="0"/>
            </a:spcBef>
            <a:spcAft>
              <a:spcPct val="35000"/>
            </a:spcAft>
            <a:buNone/>
          </a:pPr>
          <a:r>
            <a:rPr lang="fr-FR" sz="1800" kern="1200" dirty="0"/>
            <a:t>Visa DEF/TEF</a:t>
          </a:r>
        </a:p>
        <a:p>
          <a:pPr marL="0" lvl="0" indent="0" algn="ctr" defTabSz="800100">
            <a:lnSpc>
              <a:spcPct val="90000"/>
            </a:lnSpc>
            <a:spcBef>
              <a:spcPct val="0"/>
            </a:spcBef>
            <a:spcAft>
              <a:spcPct val="35000"/>
            </a:spcAft>
            <a:buNone/>
          </a:pPr>
          <a:endParaRPr lang="fr-FR" sz="1800" kern="1200" dirty="0"/>
        </a:p>
      </dsp:txBody>
      <dsp:txXfrm>
        <a:off x="6272109" y="375551"/>
        <a:ext cx="1957840" cy="2483994"/>
      </dsp:txXfrm>
    </dsp:sp>
    <dsp:sp modelId="{48A53702-88BF-450C-8F6C-D4A2046B7E45}">
      <dsp:nvSpPr>
        <dsp:cNvPr id="0" name=""/>
        <dsp:cNvSpPr/>
      </dsp:nvSpPr>
      <dsp:spPr>
        <a:xfrm>
          <a:off x="657262" y="3629903"/>
          <a:ext cx="4124133" cy="3220608"/>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u="sng" kern="1200" dirty="0"/>
            <a:t>DGD</a:t>
          </a:r>
        </a:p>
        <a:p>
          <a:pPr marL="0" lvl="0" indent="0" algn="ctr" defTabSz="889000">
            <a:lnSpc>
              <a:spcPct val="90000"/>
            </a:lnSpc>
            <a:spcBef>
              <a:spcPct val="0"/>
            </a:spcBef>
            <a:spcAft>
              <a:spcPct val="35000"/>
            </a:spcAft>
            <a:buNone/>
          </a:pPr>
          <a:r>
            <a:rPr lang="fr-FR" sz="1600" kern="1200" dirty="0"/>
            <a:t>SCD visa de la demande de soumission AD/TEF</a:t>
          </a:r>
        </a:p>
        <a:p>
          <a:pPr marL="0" lvl="0" indent="0" algn="ctr" defTabSz="889000">
            <a:lnSpc>
              <a:spcPct val="90000"/>
            </a:lnSpc>
            <a:spcBef>
              <a:spcPct val="0"/>
            </a:spcBef>
            <a:spcAft>
              <a:spcPct val="35000"/>
            </a:spcAft>
            <a:buNone/>
          </a:pPr>
          <a:r>
            <a:rPr lang="fr-FR" sz="1600" kern="1200" dirty="0"/>
            <a:t>SLR: Autorisation soumission</a:t>
          </a:r>
        </a:p>
        <a:p>
          <a:pPr marL="0" lvl="0" indent="0" algn="ctr" defTabSz="889000">
            <a:lnSpc>
              <a:spcPct val="90000"/>
            </a:lnSpc>
            <a:spcBef>
              <a:spcPct val="0"/>
            </a:spcBef>
            <a:spcAft>
              <a:spcPct val="35000"/>
            </a:spcAft>
            <a:buNone/>
          </a:pPr>
          <a:r>
            <a:rPr lang="fr-FR" sz="1600" kern="1200" dirty="0"/>
            <a:t>BD: enregistrement du DAU et des soumissions/ vérifications et liquidation/sortie des marchandises/EB/transmission EB et PRIMATA au SCD/</a:t>
          </a:r>
        </a:p>
        <a:p>
          <a:pPr marL="0" lvl="0" indent="0" algn="ctr" defTabSz="889000">
            <a:lnSpc>
              <a:spcPct val="90000"/>
            </a:lnSpc>
            <a:spcBef>
              <a:spcPct val="0"/>
            </a:spcBef>
            <a:spcAft>
              <a:spcPct val="35000"/>
            </a:spcAft>
            <a:buNone/>
          </a:pPr>
          <a:r>
            <a:rPr lang="fr-FR" sz="1600" kern="1200" dirty="0"/>
            <a:t>SCD: délivrance de l’EB –DAU au RDTI</a:t>
          </a:r>
        </a:p>
        <a:p>
          <a:pPr marL="0" lvl="0" indent="0" algn="ctr" defTabSz="889000">
            <a:lnSpc>
              <a:spcPct val="90000"/>
            </a:lnSpc>
            <a:spcBef>
              <a:spcPct val="0"/>
            </a:spcBef>
            <a:spcAft>
              <a:spcPct val="35000"/>
            </a:spcAft>
            <a:buNone/>
          </a:pPr>
          <a:r>
            <a:rPr lang="fr-FR" sz="1600" kern="1200" dirty="0"/>
            <a:t>SLR: Visa  AD (en quatre exemplaire)</a:t>
          </a:r>
        </a:p>
        <a:p>
          <a:pPr marL="0" lvl="0" indent="0" algn="ctr" defTabSz="889000">
            <a:lnSpc>
              <a:spcPct val="90000"/>
            </a:lnSpc>
            <a:spcBef>
              <a:spcPct val="0"/>
            </a:spcBef>
            <a:spcAft>
              <a:spcPct val="35000"/>
            </a:spcAft>
            <a:buNone/>
          </a:pPr>
          <a:r>
            <a:rPr lang="fr-FR" sz="1600" kern="1200" dirty="0"/>
            <a:t>BD: comptabilisation DTI suivant BAR du trésor/Quittance</a:t>
          </a:r>
        </a:p>
      </dsp:txBody>
      <dsp:txXfrm>
        <a:off x="657262" y="3629903"/>
        <a:ext cx="4124133" cy="3220608"/>
      </dsp:txXfrm>
    </dsp:sp>
    <dsp:sp modelId="{32B72B0F-1053-4989-8161-341C421B4A1C}">
      <dsp:nvSpPr>
        <dsp:cNvPr id="0" name=""/>
        <dsp:cNvSpPr/>
      </dsp:nvSpPr>
      <dsp:spPr>
        <a:xfrm>
          <a:off x="5123390" y="3625848"/>
          <a:ext cx="2997582" cy="3227676"/>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u="sng" kern="1200" dirty="0"/>
            <a:t>DGT</a:t>
          </a:r>
        </a:p>
        <a:p>
          <a:pPr marL="0" lvl="0" indent="0" algn="ctr" defTabSz="889000">
            <a:lnSpc>
              <a:spcPct val="90000"/>
            </a:lnSpc>
            <a:spcBef>
              <a:spcPct val="0"/>
            </a:spcBef>
            <a:spcAft>
              <a:spcPct val="35000"/>
            </a:spcAft>
            <a:buNone/>
          </a:pPr>
          <a:r>
            <a:rPr lang="fr-FR" sz="1800" kern="1200" dirty="0"/>
            <a:t>Vérification et visa des dossiers de mandatement</a:t>
          </a:r>
        </a:p>
        <a:p>
          <a:pPr marL="0" lvl="0" indent="0" algn="ctr" defTabSz="889000">
            <a:lnSpc>
              <a:spcPct val="90000"/>
            </a:lnSpc>
            <a:spcBef>
              <a:spcPct val="0"/>
            </a:spcBef>
            <a:spcAft>
              <a:spcPct val="35000"/>
            </a:spcAft>
            <a:buNone/>
          </a:pPr>
          <a:r>
            <a:rPr lang="fr-FR" sz="1800" kern="1200" dirty="0"/>
            <a:t> paiement DTI/ émission DR)</a:t>
          </a:r>
        </a:p>
        <a:p>
          <a:pPr marL="0" lvl="0" indent="0" algn="ctr" defTabSz="889000">
            <a:lnSpc>
              <a:spcPct val="90000"/>
            </a:lnSpc>
            <a:spcBef>
              <a:spcPct val="0"/>
            </a:spcBef>
            <a:spcAft>
              <a:spcPct val="35000"/>
            </a:spcAft>
            <a:buNone/>
          </a:pPr>
          <a:r>
            <a:rPr lang="fr-FR" sz="1800" kern="1200" dirty="0"/>
            <a:t>Transmission DR à la Trésorerie Titulaire</a:t>
          </a:r>
        </a:p>
        <a:p>
          <a:pPr marL="0" lvl="0" indent="0" algn="ctr" defTabSz="889000">
            <a:lnSpc>
              <a:spcPct val="90000"/>
            </a:lnSpc>
            <a:spcBef>
              <a:spcPct val="0"/>
            </a:spcBef>
            <a:spcAft>
              <a:spcPct val="35000"/>
            </a:spcAft>
            <a:buNone/>
          </a:pPr>
          <a:r>
            <a:rPr lang="fr-FR" sz="1800" kern="1200" dirty="0"/>
            <a:t>Emission AR et transmission au Receveur</a:t>
          </a:r>
        </a:p>
        <a:p>
          <a:pPr marL="0" lvl="0" indent="0" algn="ctr" defTabSz="889000">
            <a:lnSpc>
              <a:spcPct val="90000"/>
            </a:lnSpc>
            <a:spcBef>
              <a:spcPct val="0"/>
            </a:spcBef>
            <a:spcAft>
              <a:spcPct val="35000"/>
            </a:spcAft>
            <a:buNone/>
          </a:pPr>
          <a:endParaRPr lang="fr-FR" sz="1800" kern="1200" dirty="0"/>
        </a:p>
        <a:p>
          <a:pPr marL="0" lvl="0" indent="0" algn="ctr" defTabSz="889000">
            <a:lnSpc>
              <a:spcPct val="90000"/>
            </a:lnSpc>
            <a:spcBef>
              <a:spcPct val="0"/>
            </a:spcBef>
            <a:spcAft>
              <a:spcPct val="35000"/>
            </a:spcAft>
            <a:buNone/>
          </a:pPr>
          <a:endParaRPr lang="fr-FR" sz="2000" kern="1200" dirty="0"/>
        </a:p>
      </dsp:txBody>
      <dsp:txXfrm>
        <a:off x="5123390" y="3625848"/>
        <a:ext cx="2997582" cy="32276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3D803-427C-48DA-A3C1-5C1E0A760C5A}" type="datetimeFigureOut">
              <a:rPr lang="x-none" smtClean="0"/>
              <a:pPr/>
              <a:t>07/02/2022</a:t>
            </a:fld>
            <a:endParaRPr lang="x-non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E9E08-4357-4B8A-800C-551708752DF4}" type="slidenum">
              <a:rPr lang="x-none" smtClean="0"/>
              <a:pPr/>
              <a:t>‹N°›</a:t>
            </a:fld>
            <a:endParaRPr lang="x-none"/>
          </a:p>
        </p:txBody>
      </p:sp>
    </p:spTree>
    <p:extLst>
      <p:ext uri="{BB962C8B-B14F-4D97-AF65-F5344CB8AC3E}">
        <p14:creationId xmlns:p14="http://schemas.microsoft.com/office/powerpoint/2010/main" val="181148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8.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5.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5.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6.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7.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8.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2.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3.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6.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8.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9.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70.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71.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72.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73.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4.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5.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7.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8.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9.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8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8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86.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89.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0.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1.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3.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94.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95.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96.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97.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98.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99.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00.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01.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0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03.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04.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05.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06.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07.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08.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09.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10.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11.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12.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13.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14.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15.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16.xml" /><Relationship Id="rId1"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1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A89C17-441C-45EF-8E13-4514F13B83E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1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6eaa2e3185_1_2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6eaa2e3185_1_2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94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633c9ab0c4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633c9ab0c4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07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58750" indent="0">
              <a:buNone/>
            </a:pPr>
            <a:endParaRPr lang="fr-FR" dirty="0"/>
          </a:p>
        </p:txBody>
      </p:sp>
    </p:spTree>
    <p:extLst>
      <p:ext uri="{BB962C8B-B14F-4D97-AF65-F5344CB8AC3E}">
        <p14:creationId xmlns:p14="http://schemas.microsoft.com/office/powerpoint/2010/main" val="4079632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6e83b0752f_4_7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6e83b0752f_4_7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76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6e83b0752f_4_7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6e83b0752f_4_7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768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6e83b0752f_4_7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6e83b0752f_4_7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76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6e83b0752f_4_7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6e83b0752f_4_7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76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633c9ab0c4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633c9ab0c4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1259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6e83b0752f_4_7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6e83b0752f_4_7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1923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6e83b0752f_4_7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6e83b0752f_4_7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139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A89C17-441C-45EF-8E13-4514F13B83E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086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74BF4D73-0676-4180-9628-21A119AFE2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a:extLst>
              <a:ext uri="{FF2B5EF4-FFF2-40B4-BE49-F238E27FC236}">
                <a16:creationId xmlns:a16="http://schemas.microsoft.com/office/drawing/2014/main" id="{656CFCD8-9A38-41E4-A1D7-A73E58C9E7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3556" name="Espace réservé du numéro de diapositive 3">
            <a:extLst>
              <a:ext uri="{FF2B5EF4-FFF2-40B4-BE49-F238E27FC236}">
                <a16:creationId xmlns:a16="http://schemas.microsoft.com/office/drawing/2014/main" id="{245669DF-1FBE-45C3-B8D7-6BE9A6D982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54F13D-48BC-410F-B252-331AF4455C4C}"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2253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836C877-1EF9-44B4-A113-EAB26FC905C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135</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680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C041F954-2B3B-41C9-87C4-F57B9A6424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a:extLst>
              <a:ext uri="{FF2B5EF4-FFF2-40B4-BE49-F238E27FC236}">
                <a16:creationId xmlns:a16="http://schemas.microsoft.com/office/drawing/2014/main" id="{48702DBC-650A-4186-8A44-27E9318C31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047C984C-6852-492C-B356-BA2B6E6E16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a:extLst>
              <a:ext uri="{FF2B5EF4-FFF2-40B4-BE49-F238E27FC236}">
                <a16:creationId xmlns:a16="http://schemas.microsoft.com/office/drawing/2014/main" id="{CE195688-47CC-4039-999E-096CB3255B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a:extLst>
              <a:ext uri="{FF2B5EF4-FFF2-40B4-BE49-F238E27FC236}">
                <a16:creationId xmlns:a16="http://schemas.microsoft.com/office/drawing/2014/main" id="{F378469D-F583-4AED-A196-BE541876EB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a:extLst>
              <a:ext uri="{FF2B5EF4-FFF2-40B4-BE49-F238E27FC236}">
                <a16:creationId xmlns:a16="http://schemas.microsoft.com/office/drawing/2014/main" id="{40B54327-C405-4642-ACC8-E7C6C02C2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a:extLst>
              <a:ext uri="{FF2B5EF4-FFF2-40B4-BE49-F238E27FC236}">
                <a16:creationId xmlns:a16="http://schemas.microsoft.com/office/drawing/2014/main" id="{06448F40-384F-485A-B0CD-1B589BDB8A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a:extLst>
              <a:ext uri="{FF2B5EF4-FFF2-40B4-BE49-F238E27FC236}">
                <a16:creationId xmlns:a16="http://schemas.microsoft.com/office/drawing/2014/main" id="{C7A888D0-0C21-40C8-A60F-40F1D5DEA4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4BD5BE81-7B22-49A8-9A91-68C19CC4E7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a:extLst>
              <a:ext uri="{FF2B5EF4-FFF2-40B4-BE49-F238E27FC236}">
                <a16:creationId xmlns:a16="http://schemas.microsoft.com/office/drawing/2014/main" id="{9085ABB1-71DB-4104-9404-8535B46B5B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a16="http://schemas.microsoft.com/office/drawing/2014/main" id="{81E93B12-2431-4667-B5A4-2BF89C26A8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a:extLst>
              <a:ext uri="{FF2B5EF4-FFF2-40B4-BE49-F238E27FC236}">
                <a16:creationId xmlns:a16="http://schemas.microsoft.com/office/drawing/2014/main" id="{8AC607F0-F19C-413F-B827-F068E1C70D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a:p>
            <a:pPr eaLnBrk="1" hangingPunct="1">
              <a:spcBef>
                <a:spcPct val="0"/>
              </a:spcBef>
            </a:pPr>
            <a:endParaRPr lang="fr-FR"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E347B096-2C16-49F3-A79C-D177A9448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a:extLst>
              <a:ext uri="{FF2B5EF4-FFF2-40B4-BE49-F238E27FC236}">
                <a16:creationId xmlns:a16="http://schemas.microsoft.com/office/drawing/2014/main" id="{842BE489-968F-4E18-A9F2-A63F632FBD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a:p>
            <a:pPr eaLnBrk="1" hangingPunct="1">
              <a:spcBef>
                <a:spcPct val="0"/>
              </a:spcBef>
            </a:pPr>
            <a:endParaRPr lang="fr-FR"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a:extLst>
              <a:ext uri="{FF2B5EF4-FFF2-40B4-BE49-F238E27FC236}">
                <a16:creationId xmlns:a16="http://schemas.microsoft.com/office/drawing/2014/main" id="{68AE9709-5E69-402D-AFEA-E4317DF30C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a:extLst>
              <a:ext uri="{FF2B5EF4-FFF2-40B4-BE49-F238E27FC236}">
                <a16:creationId xmlns:a16="http://schemas.microsoft.com/office/drawing/2014/main" id="{E005DD32-7EFA-45C2-BF28-728D8D7F40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A89C17-441C-45EF-8E13-4514F13B83E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36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a:extLst>
              <a:ext uri="{FF2B5EF4-FFF2-40B4-BE49-F238E27FC236}">
                <a16:creationId xmlns:a16="http://schemas.microsoft.com/office/drawing/2014/main" id="{9855C8AA-9045-47DD-A624-A25158B1B7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ce réservé des commentaires 2">
            <a:extLst>
              <a:ext uri="{FF2B5EF4-FFF2-40B4-BE49-F238E27FC236}">
                <a16:creationId xmlns:a16="http://schemas.microsoft.com/office/drawing/2014/main" id="{E939D779-FEB6-44D3-B728-B0E28D33A4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00956819-5489-4EAC-9F8F-0EACDCE1E5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0C16C132-2B54-4192-9707-4C08DB3581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a:extLst>
              <a:ext uri="{FF2B5EF4-FFF2-40B4-BE49-F238E27FC236}">
                <a16:creationId xmlns:a16="http://schemas.microsoft.com/office/drawing/2014/main" id="{40CC5AE4-0E99-484A-8171-3A01ECB525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a:extLst>
              <a:ext uri="{FF2B5EF4-FFF2-40B4-BE49-F238E27FC236}">
                <a16:creationId xmlns:a16="http://schemas.microsoft.com/office/drawing/2014/main" id="{7C761CF7-4761-4F40-86AD-97127917BE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a:extLst>
              <a:ext uri="{FF2B5EF4-FFF2-40B4-BE49-F238E27FC236}">
                <a16:creationId xmlns:a16="http://schemas.microsoft.com/office/drawing/2014/main" id="{F3D596A5-CD49-4A77-87E4-1F5F28D7FE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a:extLst>
              <a:ext uri="{FF2B5EF4-FFF2-40B4-BE49-F238E27FC236}">
                <a16:creationId xmlns:a16="http://schemas.microsoft.com/office/drawing/2014/main" id="{D70D04B8-066F-46EC-A719-DAFC35AC8B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a:extLst>
              <a:ext uri="{FF2B5EF4-FFF2-40B4-BE49-F238E27FC236}">
                <a16:creationId xmlns:a16="http://schemas.microsoft.com/office/drawing/2014/main" id="{9FD688BC-5833-40C1-8230-C7E064499C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a:extLst>
              <a:ext uri="{FF2B5EF4-FFF2-40B4-BE49-F238E27FC236}">
                <a16:creationId xmlns:a16="http://schemas.microsoft.com/office/drawing/2014/main" id="{4606A021-77E8-4063-8A45-92D3099CC1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a:extLst>
              <a:ext uri="{FF2B5EF4-FFF2-40B4-BE49-F238E27FC236}">
                <a16:creationId xmlns:a16="http://schemas.microsoft.com/office/drawing/2014/main" id="{A2C86D75-EFD8-409A-A505-04F349F87D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a:extLst>
              <a:ext uri="{FF2B5EF4-FFF2-40B4-BE49-F238E27FC236}">
                <a16:creationId xmlns:a16="http://schemas.microsoft.com/office/drawing/2014/main" id="{3F8E6416-6BD6-48E5-91B5-379FF67AC5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a:extLst>
              <a:ext uri="{FF2B5EF4-FFF2-40B4-BE49-F238E27FC236}">
                <a16:creationId xmlns:a16="http://schemas.microsoft.com/office/drawing/2014/main" id="{1D03FE7B-CDAF-4E32-8882-8AC29DAA47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a:extLst>
              <a:ext uri="{FF2B5EF4-FFF2-40B4-BE49-F238E27FC236}">
                <a16:creationId xmlns:a16="http://schemas.microsoft.com/office/drawing/2014/main" id="{927B1604-752E-4400-83F1-F7AC5895C7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a:extLst>
              <a:ext uri="{FF2B5EF4-FFF2-40B4-BE49-F238E27FC236}">
                <a16:creationId xmlns:a16="http://schemas.microsoft.com/office/drawing/2014/main" id="{0D693C9A-E32F-426B-B95F-030DEE012F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a:extLst>
              <a:ext uri="{FF2B5EF4-FFF2-40B4-BE49-F238E27FC236}">
                <a16:creationId xmlns:a16="http://schemas.microsoft.com/office/drawing/2014/main" id="{36FC7537-8ECD-41B4-B778-FD0430E437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a:extLst>
              <a:ext uri="{FF2B5EF4-FFF2-40B4-BE49-F238E27FC236}">
                <a16:creationId xmlns:a16="http://schemas.microsoft.com/office/drawing/2014/main" id="{C0028B10-82AD-4ADA-9565-0FE864A28B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a:extLst>
              <a:ext uri="{FF2B5EF4-FFF2-40B4-BE49-F238E27FC236}">
                <a16:creationId xmlns:a16="http://schemas.microsoft.com/office/drawing/2014/main" id="{5E8CD5E8-D94E-4735-B8D7-5792451A7A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a:extLst>
              <a:ext uri="{FF2B5EF4-FFF2-40B4-BE49-F238E27FC236}">
                <a16:creationId xmlns:a16="http://schemas.microsoft.com/office/drawing/2014/main" id="{108CE772-25DE-4316-9BD5-F05BC8875E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a:extLst>
              <a:ext uri="{FF2B5EF4-FFF2-40B4-BE49-F238E27FC236}">
                <a16:creationId xmlns:a16="http://schemas.microsoft.com/office/drawing/2014/main" id="{1150D7AB-6B50-4D6A-A6C8-A2DCEDF941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633c9ab0c4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633c9ab0c4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614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0C37ACF4-90EE-4541-B261-94C0A2FEDA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a:extLst>
              <a:ext uri="{FF2B5EF4-FFF2-40B4-BE49-F238E27FC236}">
                <a16:creationId xmlns:a16="http://schemas.microsoft.com/office/drawing/2014/main" id="{423368F0-2EDE-4618-88E1-8080E41E8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a:extLst>
              <a:ext uri="{FF2B5EF4-FFF2-40B4-BE49-F238E27FC236}">
                <a16:creationId xmlns:a16="http://schemas.microsoft.com/office/drawing/2014/main" id="{C8AA6689-56A7-4F64-8DCA-E614C5068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a:extLst>
              <a:ext uri="{FF2B5EF4-FFF2-40B4-BE49-F238E27FC236}">
                <a16:creationId xmlns:a16="http://schemas.microsoft.com/office/drawing/2014/main" id="{F397E50E-0694-4720-AB21-7A65EC3516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a:extLst>
              <a:ext uri="{FF2B5EF4-FFF2-40B4-BE49-F238E27FC236}">
                <a16:creationId xmlns:a16="http://schemas.microsoft.com/office/drawing/2014/main" id="{154E7A73-78D9-4DB9-97DC-1639C8DD12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commentaires 2">
            <a:extLst>
              <a:ext uri="{FF2B5EF4-FFF2-40B4-BE49-F238E27FC236}">
                <a16:creationId xmlns:a16="http://schemas.microsoft.com/office/drawing/2014/main" id="{C9D582B6-B2FC-49D0-A436-8E80E69ABC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29A5F9D-73EE-4D54-BFE6-488CADC4083D}" type="slidenum">
              <a:rPr kumimoji="0" lang="fr-F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183</a:t>
            </a:fld>
            <a:endParaRPr kumimoji="0" lang="fr-F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7708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184</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186</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36329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29A5F9D-73EE-4D54-BFE6-488CADC4083D}" type="slidenum">
              <a:rPr kumimoji="0" lang="fr-F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189</a:t>
            </a:fld>
            <a:endParaRPr kumimoji="0" lang="fr-F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7708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190</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191</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192</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6e83b0752f_4_7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6e83b0752f_4_7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6685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193</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194</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195</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196</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197</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198</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199</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200</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201</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202</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7d42eb04ec_2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0" name="Google Shape;1990;g7d42eb04ec_2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9321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203</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204</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205</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206</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207</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208</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89613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29A5F9D-73EE-4D54-BFE6-488CADC4083D}" type="slidenum">
              <a:rPr kumimoji="0" lang="fr-FR"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209</a:t>
            </a:fld>
            <a:endParaRPr kumimoji="0" lang="fr-F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77080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a:extLst>
              <a:ext uri="{FF2B5EF4-FFF2-40B4-BE49-F238E27FC236}">
                <a16:creationId xmlns:a16="http://schemas.microsoft.com/office/drawing/2014/main" id="{988AC9AA-02C5-49AE-AF87-E51BBDF04D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a:extLst>
              <a:ext uri="{FF2B5EF4-FFF2-40B4-BE49-F238E27FC236}">
                <a16:creationId xmlns:a16="http://schemas.microsoft.com/office/drawing/2014/main" id="{E77F72F3-7A52-4E0A-A861-EEFF4C7E49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p>
        </p:txBody>
      </p:sp>
      <p:sp>
        <p:nvSpPr>
          <p:cNvPr id="8196" name="Espace réservé du numéro de diapositive 3">
            <a:extLst>
              <a:ext uri="{FF2B5EF4-FFF2-40B4-BE49-F238E27FC236}">
                <a16:creationId xmlns:a16="http://schemas.microsoft.com/office/drawing/2014/main" id="{95457C00-02A9-4CF8-A8BA-26E55B2548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685578-B95F-410C-A7D8-15522D1FD627}" type="slidenum">
              <a:rPr kumimoji="0" lang="fr-FR" altLang="x-non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210</a:t>
            </a:fld>
            <a:endParaRPr kumimoji="0" lang="fr-FR" altLang="x-non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51DD46F6-0E4C-465C-A21F-74874626C5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ce réservé des commentaires 2">
            <a:extLst>
              <a:ext uri="{FF2B5EF4-FFF2-40B4-BE49-F238E27FC236}">
                <a16:creationId xmlns:a16="http://schemas.microsoft.com/office/drawing/2014/main" id="{E9388251-59FF-43FE-9EF8-04160CD0EE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p>
        </p:txBody>
      </p:sp>
      <p:sp>
        <p:nvSpPr>
          <p:cNvPr id="10244" name="Espace réservé du numéro de diapositive 3">
            <a:extLst>
              <a:ext uri="{FF2B5EF4-FFF2-40B4-BE49-F238E27FC236}">
                <a16:creationId xmlns:a16="http://schemas.microsoft.com/office/drawing/2014/main" id="{65D7D8A9-EC5C-4CAA-B08A-3377D5B51A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837754-C18A-44F6-B4E2-4C0B9D8E7144}" type="slidenum">
              <a:rPr kumimoji="0" lang="fr-FR" altLang="x-non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211</a:t>
            </a:fld>
            <a:endParaRPr kumimoji="0" lang="fr-FR" altLang="x-non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a:extLst>
              <a:ext uri="{FF2B5EF4-FFF2-40B4-BE49-F238E27FC236}">
                <a16:creationId xmlns:a16="http://schemas.microsoft.com/office/drawing/2014/main" id="{DC99CADA-EE8C-4D20-B931-EC6DAFBC56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ce réservé des commentaires 2">
            <a:extLst>
              <a:ext uri="{FF2B5EF4-FFF2-40B4-BE49-F238E27FC236}">
                <a16:creationId xmlns:a16="http://schemas.microsoft.com/office/drawing/2014/main" id="{0A14DA9E-EE63-4DE9-9F6B-68F286EE07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p>
        </p:txBody>
      </p:sp>
      <p:sp>
        <p:nvSpPr>
          <p:cNvPr id="12292" name="Espace réservé du numéro de diapositive 3">
            <a:extLst>
              <a:ext uri="{FF2B5EF4-FFF2-40B4-BE49-F238E27FC236}">
                <a16:creationId xmlns:a16="http://schemas.microsoft.com/office/drawing/2014/main" id="{A2C90501-DE54-4900-B142-3A0FD9D1DE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32440E-9C61-43EF-BE03-C31268B3E9FB}" type="slidenum">
              <a:rPr kumimoji="0" lang="fr-FR" altLang="x-non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212</a:t>
            </a:fld>
            <a:endParaRPr kumimoji="0" lang="fr-FR" altLang="x-non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6e83b0752f_4_7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6e83b0752f_4_7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7680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a:extLst>
              <a:ext uri="{FF2B5EF4-FFF2-40B4-BE49-F238E27FC236}">
                <a16:creationId xmlns:a16="http://schemas.microsoft.com/office/drawing/2014/main" id="{C10DFDB4-A885-40C8-A37C-F0AE5B1A1F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a:extLst>
              <a:ext uri="{FF2B5EF4-FFF2-40B4-BE49-F238E27FC236}">
                <a16:creationId xmlns:a16="http://schemas.microsoft.com/office/drawing/2014/main" id="{8DDD0977-0DE2-479E-949D-AED3F75301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p>
        </p:txBody>
      </p:sp>
      <p:sp>
        <p:nvSpPr>
          <p:cNvPr id="14340" name="Espace réservé du numéro de diapositive 3">
            <a:extLst>
              <a:ext uri="{FF2B5EF4-FFF2-40B4-BE49-F238E27FC236}">
                <a16:creationId xmlns:a16="http://schemas.microsoft.com/office/drawing/2014/main" id="{C6D9369D-04C8-4E1D-ABEC-3DE1D65113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E72689-0A4B-4D6D-84FA-B00E3CE8428A}" type="slidenum">
              <a:rPr kumimoji="0" lang="fr-FR" altLang="x-non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213</a:t>
            </a:fld>
            <a:endParaRPr kumimoji="0" lang="fr-FR" altLang="x-non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F7CF584D-4DCB-428C-A90B-083BFFC1C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E5E20F43-6A4E-4207-B2B6-1A1B1B5A1D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p>
        </p:txBody>
      </p:sp>
      <p:sp>
        <p:nvSpPr>
          <p:cNvPr id="16388" name="Espace réservé du numéro de diapositive 3">
            <a:extLst>
              <a:ext uri="{FF2B5EF4-FFF2-40B4-BE49-F238E27FC236}">
                <a16:creationId xmlns:a16="http://schemas.microsoft.com/office/drawing/2014/main" id="{6898A140-6E7C-4CC9-AEE9-218D0D9B83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390AD8-E04C-48BA-925C-A4F628172B77}" type="slidenum">
              <a:rPr kumimoji="0" lang="fr-FR" altLang="x-non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214</a:t>
            </a:fld>
            <a:endParaRPr kumimoji="0" lang="fr-FR" altLang="x-non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a:extLst>
              <a:ext uri="{FF2B5EF4-FFF2-40B4-BE49-F238E27FC236}">
                <a16:creationId xmlns:a16="http://schemas.microsoft.com/office/drawing/2014/main" id="{05D3FF21-BFD7-4B6A-921B-6A7FA2FAA9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a:extLst>
              <a:ext uri="{FF2B5EF4-FFF2-40B4-BE49-F238E27FC236}">
                <a16:creationId xmlns:a16="http://schemas.microsoft.com/office/drawing/2014/main" id="{3BF3EACF-54A3-4976-B7CD-167A73479B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p>
        </p:txBody>
      </p:sp>
      <p:sp>
        <p:nvSpPr>
          <p:cNvPr id="18436" name="Espace réservé du numéro de diapositive 3">
            <a:extLst>
              <a:ext uri="{FF2B5EF4-FFF2-40B4-BE49-F238E27FC236}">
                <a16:creationId xmlns:a16="http://schemas.microsoft.com/office/drawing/2014/main" id="{7CF2B9CF-5229-4943-8E2C-FE2CD656B4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3A79A3-BA92-49F5-BA15-C7F850DAFFE9}" type="slidenum">
              <a:rPr kumimoji="0" lang="fr-FR" altLang="x-non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215</a:t>
            </a:fld>
            <a:endParaRPr kumimoji="0" lang="fr-FR" altLang="x-non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B918C7B2-9924-47C0-9C7B-99E1051CB0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a:extLst>
              <a:ext uri="{FF2B5EF4-FFF2-40B4-BE49-F238E27FC236}">
                <a16:creationId xmlns:a16="http://schemas.microsoft.com/office/drawing/2014/main" id="{32AC337E-97AD-42FE-8274-C4B5F41BF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p>
        </p:txBody>
      </p:sp>
      <p:sp>
        <p:nvSpPr>
          <p:cNvPr id="20484" name="Espace réservé du numéro de diapositive 3">
            <a:extLst>
              <a:ext uri="{FF2B5EF4-FFF2-40B4-BE49-F238E27FC236}">
                <a16:creationId xmlns:a16="http://schemas.microsoft.com/office/drawing/2014/main" id="{D0093949-0895-403B-8150-80261EF050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27DC17-EDAC-4BB5-8A77-BF5147DB7A54}" type="slidenum">
              <a:rPr kumimoji="0" lang="fr-FR" altLang="x-non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216</a:t>
            </a:fld>
            <a:endParaRPr kumimoji="0" lang="fr-FR" altLang="x-non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F4568D5C-2504-403A-896D-89E30F6788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a:extLst>
              <a:ext uri="{FF2B5EF4-FFF2-40B4-BE49-F238E27FC236}">
                <a16:creationId xmlns:a16="http://schemas.microsoft.com/office/drawing/2014/main" id="{E0DE145F-EA0D-4A3B-B568-A9C3E3A0CB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a:p>
        </p:txBody>
      </p:sp>
      <p:sp>
        <p:nvSpPr>
          <p:cNvPr id="22532" name="Espace réservé du numéro de diapositive 3">
            <a:extLst>
              <a:ext uri="{FF2B5EF4-FFF2-40B4-BE49-F238E27FC236}">
                <a16:creationId xmlns:a16="http://schemas.microsoft.com/office/drawing/2014/main" id="{1A89291F-9298-4E8C-9C4B-60E24B9F1E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9CC943-E255-45CB-A0DF-D024D8B852AE}" type="slidenum">
              <a:rPr kumimoji="0" lang="fr-FR" altLang="x-non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217</a:t>
            </a:fld>
            <a:endParaRPr kumimoji="0" lang="fr-FR" altLang="x-non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633c9ab0c4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633c9ab0c4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7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6eaa2e3185_1_2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6eaa2e3185_1_2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426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2/7/2022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22676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‹N°›</a:t>
            </a:fld>
            <a:endParaRPr lang="en-US" dirty="0"/>
          </a:p>
        </p:txBody>
      </p:sp>
    </p:spTree>
    <p:extLst>
      <p:ext uri="{BB962C8B-B14F-4D97-AF65-F5344CB8AC3E}">
        <p14:creationId xmlns:p14="http://schemas.microsoft.com/office/powerpoint/2010/main" val="2056846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‹N°›</a:t>
            </a:fld>
            <a:endParaRPr lang="en-US" dirty="0"/>
          </a:p>
        </p:txBody>
      </p:sp>
    </p:spTree>
    <p:extLst>
      <p:ext uri="{BB962C8B-B14F-4D97-AF65-F5344CB8AC3E}">
        <p14:creationId xmlns:p14="http://schemas.microsoft.com/office/powerpoint/2010/main" val="4123093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221"/>
        <p:cNvGrpSpPr/>
        <p:nvPr/>
      </p:nvGrpSpPr>
      <p:grpSpPr>
        <a:xfrm>
          <a:off x="0" y="0"/>
          <a:ext cx="0" cy="0"/>
          <a:chOff x="0" y="0"/>
          <a:chExt cx="0" cy="0"/>
        </a:xfrm>
      </p:grpSpPr>
      <p:sp>
        <p:nvSpPr>
          <p:cNvPr id="225" name="Google Shape;225;p10"/>
          <p:cNvSpPr txBox="1">
            <a:spLocks noGrp="1"/>
          </p:cNvSpPr>
          <p:nvPr>
            <p:ph type="title"/>
          </p:nvPr>
        </p:nvSpPr>
        <p:spPr>
          <a:xfrm>
            <a:off x="1219200" y="1319453"/>
            <a:ext cx="3657600" cy="2120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6" name="Google Shape;226;p10"/>
          <p:cNvSpPr txBox="1">
            <a:spLocks noGrp="1"/>
          </p:cNvSpPr>
          <p:nvPr>
            <p:ph type="subTitle" idx="1"/>
          </p:nvPr>
        </p:nvSpPr>
        <p:spPr>
          <a:xfrm>
            <a:off x="1219200" y="3469883"/>
            <a:ext cx="4876800" cy="248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a:solidFill>
                  <a:srgbClr val="FFFFFF"/>
                </a:solidFill>
              </a:defRPr>
            </a:lvl1pPr>
            <a:lvl2pPr lvl="1">
              <a:lnSpc>
                <a:spcPct val="100000"/>
              </a:lnSpc>
              <a:spcBef>
                <a:spcPts val="2133"/>
              </a:spcBef>
              <a:spcAft>
                <a:spcPts val="0"/>
              </a:spcAft>
              <a:buNone/>
              <a:defRPr>
                <a:solidFill>
                  <a:srgbClr val="FFFFFF"/>
                </a:solidFill>
              </a:defRPr>
            </a:lvl2pPr>
            <a:lvl3pPr lvl="2">
              <a:lnSpc>
                <a:spcPct val="100000"/>
              </a:lnSpc>
              <a:spcBef>
                <a:spcPts val="2133"/>
              </a:spcBef>
              <a:spcAft>
                <a:spcPts val="0"/>
              </a:spcAft>
              <a:buNone/>
              <a:defRPr>
                <a:solidFill>
                  <a:srgbClr val="FFFFFF"/>
                </a:solidFill>
              </a:defRPr>
            </a:lvl3pPr>
            <a:lvl4pPr lvl="3">
              <a:lnSpc>
                <a:spcPct val="100000"/>
              </a:lnSpc>
              <a:spcBef>
                <a:spcPts val="2133"/>
              </a:spcBef>
              <a:spcAft>
                <a:spcPts val="0"/>
              </a:spcAft>
              <a:buNone/>
              <a:defRPr>
                <a:solidFill>
                  <a:srgbClr val="FFFFFF"/>
                </a:solidFill>
              </a:defRPr>
            </a:lvl4pPr>
            <a:lvl5pPr lvl="4">
              <a:lnSpc>
                <a:spcPct val="100000"/>
              </a:lnSpc>
              <a:spcBef>
                <a:spcPts val="2133"/>
              </a:spcBef>
              <a:spcAft>
                <a:spcPts val="0"/>
              </a:spcAft>
              <a:buNone/>
              <a:defRPr>
                <a:solidFill>
                  <a:srgbClr val="FFFFFF"/>
                </a:solidFill>
              </a:defRPr>
            </a:lvl5pPr>
            <a:lvl6pPr lvl="5">
              <a:lnSpc>
                <a:spcPct val="100000"/>
              </a:lnSpc>
              <a:spcBef>
                <a:spcPts val="2133"/>
              </a:spcBef>
              <a:spcAft>
                <a:spcPts val="0"/>
              </a:spcAft>
              <a:buNone/>
              <a:defRPr>
                <a:solidFill>
                  <a:srgbClr val="FFFFFF"/>
                </a:solidFill>
              </a:defRPr>
            </a:lvl6pPr>
            <a:lvl7pPr lvl="6">
              <a:lnSpc>
                <a:spcPct val="100000"/>
              </a:lnSpc>
              <a:spcBef>
                <a:spcPts val="2133"/>
              </a:spcBef>
              <a:spcAft>
                <a:spcPts val="0"/>
              </a:spcAft>
              <a:buNone/>
              <a:defRPr>
                <a:solidFill>
                  <a:srgbClr val="FFFFFF"/>
                </a:solidFill>
              </a:defRPr>
            </a:lvl7pPr>
            <a:lvl8pPr lvl="7">
              <a:lnSpc>
                <a:spcPct val="100000"/>
              </a:lnSpc>
              <a:spcBef>
                <a:spcPts val="2133"/>
              </a:spcBef>
              <a:spcAft>
                <a:spcPts val="0"/>
              </a:spcAft>
              <a:buNone/>
              <a:defRPr>
                <a:solidFill>
                  <a:srgbClr val="FFFFFF"/>
                </a:solidFill>
              </a:defRPr>
            </a:lvl8pPr>
            <a:lvl9pPr lvl="8">
              <a:lnSpc>
                <a:spcPct val="100000"/>
              </a:lnSpc>
              <a:spcBef>
                <a:spcPts val="2133"/>
              </a:spcBef>
              <a:spcAft>
                <a:spcPts val="2133"/>
              </a:spcAft>
              <a:buNone/>
              <a:defRPr>
                <a:solidFill>
                  <a:srgbClr val="FFFFFF"/>
                </a:solidFill>
              </a:defRPr>
            </a:lvl9pPr>
          </a:lstStyle>
          <a:p>
            <a:endParaRPr/>
          </a:p>
        </p:txBody>
      </p:sp>
    </p:spTree>
    <p:extLst>
      <p:ext uri="{BB962C8B-B14F-4D97-AF65-F5344CB8AC3E}">
        <p14:creationId xmlns:p14="http://schemas.microsoft.com/office/powerpoint/2010/main" val="2250278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FFF"/>
        </a:solidFill>
        <a:effectLst/>
      </p:bgPr>
    </p:bg>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1216077" y="672367"/>
            <a:ext cx="9753600" cy="731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solidFill>
                  <a:schemeClr val="dk1"/>
                </a:solidFill>
                <a:latin typeface="Montserrat Black"/>
                <a:ea typeface="Montserrat Black"/>
                <a:cs typeface="Montserrat Black"/>
                <a:sym typeface="Montserrat Black"/>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4"/>
          <p:cNvSpPr txBox="1">
            <a:spLocks noGrp="1"/>
          </p:cNvSpPr>
          <p:nvPr>
            <p:ph type="body" idx="1"/>
          </p:nvPr>
        </p:nvSpPr>
        <p:spPr>
          <a:xfrm>
            <a:off x="1219200" y="1708633"/>
            <a:ext cx="9733200" cy="4193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FFFFFF"/>
              </a:buClr>
              <a:buSzPts val="1200"/>
              <a:buAutoNum type="arabicPeriod"/>
              <a:defRPr sz="1600"/>
            </a:lvl1pPr>
            <a:lvl2pPr marL="1219170" lvl="1" indent="-406390" rtl="0">
              <a:spcBef>
                <a:spcPts val="2133"/>
              </a:spcBef>
              <a:spcAft>
                <a:spcPts val="0"/>
              </a:spcAft>
              <a:buClr>
                <a:srgbClr val="FFFFFF"/>
              </a:buClr>
              <a:buSzPts val="1200"/>
              <a:buAutoNum type="alphaLcPeriod"/>
              <a:defRPr/>
            </a:lvl2pPr>
            <a:lvl3pPr marL="1828754" lvl="2" indent="-406390" rtl="0">
              <a:spcBef>
                <a:spcPts val="2133"/>
              </a:spcBef>
              <a:spcAft>
                <a:spcPts val="0"/>
              </a:spcAft>
              <a:buClr>
                <a:srgbClr val="FFFFFF"/>
              </a:buClr>
              <a:buSzPts val="1200"/>
              <a:buAutoNum type="romanLcPeriod"/>
              <a:defRPr/>
            </a:lvl3pPr>
            <a:lvl4pPr marL="2438339" lvl="3" indent="-406390" rtl="0">
              <a:spcBef>
                <a:spcPts val="2133"/>
              </a:spcBef>
              <a:spcAft>
                <a:spcPts val="0"/>
              </a:spcAft>
              <a:buClr>
                <a:srgbClr val="FFFFFF"/>
              </a:buClr>
              <a:buSzPts val="1200"/>
              <a:buAutoNum type="arabicPeriod"/>
              <a:defRPr/>
            </a:lvl4pPr>
            <a:lvl5pPr marL="3047924" lvl="4" indent="-406390" rtl="0">
              <a:spcBef>
                <a:spcPts val="2133"/>
              </a:spcBef>
              <a:spcAft>
                <a:spcPts val="0"/>
              </a:spcAft>
              <a:buClr>
                <a:srgbClr val="FFFFFF"/>
              </a:buClr>
              <a:buSzPts val="1200"/>
              <a:buAutoNum type="alphaLcPeriod"/>
              <a:defRPr/>
            </a:lvl5pPr>
            <a:lvl6pPr marL="3657509" lvl="5" indent="-406390" rtl="0">
              <a:spcBef>
                <a:spcPts val="2133"/>
              </a:spcBef>
              <a:spcAft>
                <a:spcPts val="0"/>
              </a:spcAft>
              <a:buClr>
                <a:srgbClr val="FFFFFF"/>
              </a:buClr>
              <a:buSzPts val="1200"/>
              <a:buAutoNum type="romanLcPeriod"/>
              <a:defRPr/>
            </a:lvl6pPr>
            <a:lvl7pPr marL="4267093" lvl="6" indent="-406390" rtl="0">
              <a:spcBef>
                <a:spcPts val="2133"/>
              </a:spcBef>
              <a:spcAft>
                <a:spcPts val="0"/>
              </a:spcAft>
              <a:buClr>
                <a:srgbClr val="FFFFFF"/>
              </a:buClr>
              <a:buSzPts val="1200"/>
              <a:buAutoNum type="arabicPeriod"/>
              <a:defRPr/>
            </a:lvl7pPr>
            <a:lvl8pPr marL="4876678" lvl="7" indent="-406390" rtl="0">
              <a:spcBef>
                <a:spcPts val="2133"/>
              </a:spcBef>
              <a:spcAft>
                <a:spcPts val="0"/>
              </a:spcAft>
              <a:buClr>
                <a:srgbClr val="FFFFFF"/>
              </a:buClr>
              <a:buSzPts val="1200"/>
              <a:buAutoNum type="alphaLcPeriod"/>
              <a:defRPr/>
            </a:lvl8pPr>
            <a:lvl9pPr marL="5486263" lvl="8" indent="-406390" rtl="0">
              <a:spcBef>
                <a:spcPts val="2133"/>
              </a:spcBef>
              <a:spcAft>
                <a:spcPts val="2133"/>
              </a:spcAft>
              <a:buClr>
                <a:srgbClr val="FFFFFF"/>
              </a:buClr>
              <a:buSzPts val="1200"/>
              <a:buAutoNum type="romanLcPeriod"/>
              <a:defRPr/>
            </a:lvl9pPr>
          </a:lstStyle>
          <a:p>
            <a:endParaRPr/>
          </a:p>
        </p:txBody>
      </p:sp>
    </p:spTree>
    <p:extLst>
      <p:ext uri="{BB962C8B-B14F-4D97-AF65-F5344CB8AC3E}">
        <p14:creationId xmlns:p14="http://schemas.microsoft.com/office/powerpoint/2010/main" val="319480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columns">
  <p:cSld name="Four columns">
    <p:bg>
      <p:bgPr>
        <a:noFill/>
        <a:effectLst/>
      </p:bgPr>
    </p:bg>
    <p:spTree>
      <p:nvGrpSpPr>
        <p:cNvPr id="1" name="Shape 913"/>
        <p:cNvGrpSpPr/>
        <p:nvPr/>
      </p:nvGrpSpPr>
      <p:grpSpPr>
        <a:xfrm>
          <a:off x="0" y="0"/>
          <a:ext cx="0" cy="0"/>
          <a:chOff x="0" y="0"/>
          <a:chExt cx="0" cy="0"/>
        </a:xfrm>
      </p:grpSpPr>
      <p:sp>
        <p:nvSpPr>
          <p:cNvPr id="914" name="Google Shape;914;p20"/>
          <p:cNvSpPr txBox="1">
            <a:spLocks noGrp="1"/>
          </p:cNvSpPr>
          <p:nvPr>
            <p:ph type="subTitle" idx="1"/>
          </p:nvPr>
        </p:nvSpPr>
        <p:spPr>
          <a:xfrm>
            <a:off x="1229599" y="4159831"/>
            <a:ext cx="2657200" cy="122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3F3F3"/>
              </a:buClr>
              <a:buSzPts val="1100"/>
              <a:buFont typeface="Roboto Condensed Light"/>
              <a:buNone/>
              <a:defRPr>
                <a:solidFill>
                  <a:schemeClr val="dk1"/>
                </a:solidFill>
              </a:defRPr>
            </a:lvl1pPr>
            <a:lvl2pPr lvl="1"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9pPr>
          </a:lstStyle>
          <a:p>
            <a:endParaRPr/>
          </a:p>
        </p:txBody>
      </p:sp>
      <p:sp>
        <p:nvSpPr>
          <p:cNvPr id="915" name="Google Shape;915;p20"/>
          <p:cNvSpPr txBox="1">
            <a:spLocks noGrp="1"/>
          </p:cNvSpPr>
          <p:nvPr>
            <p:ph type="subTitle" idx="2"/>
          </p:nvPr>
        </p:nvSpPr>
        <p:spPr>
          <a:xfrm>
            <a:off x="4697435" y="4176505"/>
            <a:ext cx="853600" cy="853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400"/>
              <a:buFont typeface="Staatliches"/>
              <a:buNone/>
              <a:defRPr sz="4000" b="1">
                <a:solidFill>
                  <a:srgbClr val="20124D"/>
                </a:solidFill>
                <a:latin typeface="Montserrat"/>
                <a:ea typeface="Montserrat"/>
                <a:cs typeface="Montserrat"/>
                <a:sym typeface="Montserrat"/>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916" name="Google Shape;916;p20"/>
          <p:cNvSpPr txBox="1">
            <a:spLocks noGrp="1"/>
          </p:cNvSpPr>
          <p:nvPr>
            <p:ph type="subTitle" idx="3"/>
          </p:nvPr>
        </p:nvSpPr>
        <p:spPr>
          <a:xfrm>
            <a:off x="8413497" y="4159817"/>
            <a:ext cx="2658000" cy="12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F3F3"/>
              </a:buClr>
              <a:buSzPts val="1100"/>
              <a:buFont typeface="Roboto Condensed Light"/>
              <a:buNone/>
              <a:defRPr>
                <a:solidFill>
                  <a:schemeClr val="dk1"/>
                </a:solidFill>
              </a:defRPr>
            </a:lvl1pPr>
            <a:lvl2pPr lvl="1"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9pPr>
          </a:lstStyle>
          <a:p>
            <a:endParaRPr/>
          </a:p>
        </p:txBody>
      </p:sp>
      <p:sp>
        <p:nvSpPr>
          <p:cNvPr id="917" name="Google Shape;917;p20"/>
          <p:cNvSpPr txBox="1">
            <a:spLocks noGrp="1"/>
          </p:cNvSpPr>
          <p:nvPr>
            <p:ph type="subTitle" idx="4"/>
          </p:nvPr>
        </p:nvSpPr>
        <p:spPr>
          <a:xfrm>
            <a:off x="6459900" y="4176505"/>
            <a:ext cx="853600" cy="853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400"/>
              <a:buFont typeface="Staatliches"/>
              <a:buNone/>
              <a:defRPr sz="4000" b="1">
                <a:solidFill>
                  <a:srgbClr val="20124D"/>
                </a:solidFill>
                <a:latin typeface="Montserrat"/>
                <a:ea typeface="Montserrat"/>
                <a:cs typeface="Montserrat"/>
                <a:sym typeface="Montserrat"/>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918" name="Google Shape;918;p20"/>
          <p:cNvSpPr txBox="1">
            <a:spLocks noGrp="1"/>
          </p:cNvSpPr>
          <p:nvPr>
            <p:ph type="subTitle" idx="5"/>
          </p:nvPr>
        </p:nvSpPr>
        <p:spPr>
          <a:xfrm>
            <a:off x="1229599" y="2236100"/>
            <a:ext cx="2660800" cy="121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3F3F3"/>
              </a:buClr>
              <a:buSzPts val="1100"/>
              <a:buFont typeface="Roboto Condensed Light"/>
              <a:buNone/>
              <a:defRPr>
                <a:solidFill>
                  <a:schemeClr val="dk1"/>
                </a:solidFill>
              </a:defRPr>
            </a:lvl1pPr>
            <a:lvl2pPr lvl="1"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9pPr>
          </a:lstStyle>
          <a:p>
            <a:endParaRPr/>
          </a:p>
        </p:txBody>
      </p:sp>
      <p:sp>
        <p:nvSpPr>
          <p:cNvPr id="919" name="Google Shape;919;p20"/>
          <p:cNvSpPr txBox="1">
            <a:spLocks noGrp="1"/>
          </p:cNvSpPr>
          <p:nvPr>
            <p:ph type="subTitle" idx="6"/>
          </p:nvPr>
        </p:nvSpPr>
        <p:spPr>
          <a:xfrm>
            <a:off x="4697435" y="2595548"/>
            <a:ext cx="853600" cy="853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400"/>
              <a:buFont typeface="Staatliches"/>
              <a:buNone/>
              <a:defRPr sz="4000" b="1">
                <a:solidFill>
                  <a:srgbClr val="20124D"/>
                </a:solidFill>
                <a:latin typeface="Montserrat"/>
                <a:ea typeface="Montserrat"/>
                <a:cs typeface="Montserrat"/>
                <a:sym typeface="Montserrat"/>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920" name="Google Shape;920;p20"/>
          <p:cNvSpPr txBox="1">
            <a:spLocks noGrp="1"/>
          </p:cNvSpPr>
          <p:nvPr>
            <p:ph type="subTitle" idx="7"/>
          </p:nvPr>
        </p:nvSpPr>
        <p:spPr>
          <a:xfrm>
            <a:off x="8404933" y="2235492"/>
            <a:ext cx="2658000" cy="12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F3F3"/>
              </a:buClr>
              <a:buSzPts val="1100"/>
              <a:buFont typeface="Roboto Condensed Light"/>
              <a:buNone/>
              <a:defRPr>
                <a:solidFill>
                  <a:schemeClr val="dk1"/>
                </a:solidFill>
              </a:defRPr>
            </a:lvl1pPr>
            <a:lvl2pPr lvl="1"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F3F3F3"/>
              </a:buClr>
              <a:buSzPts val="1100"/>
              <a:buFont typeface="Roboto Condensed Light"/>
              <a:buNone/>
              <a:defRPr sz="1467">
                <a:solidFill>
                  <a:srgbClr val="F3F3F3"/>
                </a:solidFill>
                <a:latin typeface="Roboto Condensed Light"/>
                <a:ea typeface="Roboto Condensed Light"/>
                <a:cs typeface="Roboto Condensed Light"/>
                <a:sym typeface="Roboto Condensed Light"/>
              </a:defRPr>
            </a:lvl9pPr>
          </a:lstStyle>
          <a:p>
            <a:endParaRPr/>
          </a:p>
        </p:txBody>
      </p:sp>
      <p:sp>
        <p:nvSpPr>
          <p:cNvPr id="921" name="Google Shape;921;p20"/>
          <p:cNvSpPr txBox="1">
            <a:spLocks noGrp="1"/>
          </p:cNvSpPr>
          <p:nvPr>
            <p:ph type="subTitle" idx="8"/>
          </p:nvPr>
        </p:nvSpPr>
        <p:spPr>
          <a:xfrm>
            <a:off x="6459900" y="2595548"/>
            <a:ext cx="853600" cy="853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400"/>
              <a:buFont typeface="Staatliches"/>
              <a:buNone/>
              <a:defRPr sz="4000" b="1">
                <a:solidFill>
                  <a:srgbClr val="20124D"/>
                </a:solidFill>
                <a:latin typeface="Montserrat"/>
                <a:ea typeface="Montserrat"/>
                <a:cs typeface="Montserrat"/>
                <a:sym typeface="Montserrat"/>
              </a:defRPr>
            </a:lvl1pPr>
            <a:lvl2pPr lvl="1"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2pPr>
            <a:lvl3pPr lvl="2"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3pPr>
            <a:lvl4pPr lvl="3"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4pPr>
            <a:lvl5pPr lvl="4"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5pPr>
            <a:lvl6pPr lvl="5"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6pPr>
            <a:lvl7pPr lvl="6"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7pPr>
            <a:lvl8pPr lvl="7"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8pPr>
            <a:lvl9pPr lvl="8" algn="ctr" rtl="0">
              <a:lnSpc>
                <a:spcPct val="100000"/>
              </a:lnSpc>
              <a:spcBef>
                <a:spcPts val="0"/>
              </a:spcBef>
              <a:spcAft>
                <a:spcPts val="0"/>
              </a:spcAft>
              <a:buClr>
                <a:srgbClr val="F3F3F3"/>
              </a:buClr>
              <a:buSzPts val="1400"/>
              <a:buFont typeface="Staatliches"/>
              <a:buNone/>
              <a:defRPr>
                <a:solidFill>
                  <a:srgbClr val="F3F3F3"/>
                </a:solidFill>
                <a:latin typeface="Staatliches"/>
                <a:ea typeface="Staatliches"/>
                <a:cs typeface="Staatliches"/>
                <a:sym typeface="Staatliches"/>
              </a:defRPr>
            </a:lvl9pPr>
          </a:lstStyle>
          <a:p>
            <a:endParaRPr/>
          </a:p>
        </p:txBody>
      </p:sp>
      <p:sp>
        <p:nvSpPr>
          <p:cNvPr id="922" name="Google Shape;922;p20"/>
          <p:cNvSpPr txBox="1">
            <a:spLocks noGrp="1"/>
          </p:cNvSpPr>
          <p:nvPr>
            <p:ph type="title"/>
          </p:nvPr>
        </p:nvSpPr>
        <p:spPr>
          <a:xfrm>
            <a:off x="1229600" y="671740"/>
            <a:ext cx="9753600" cy="73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612974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8"/>
        <p:cNvGrpSpPr/>
        <p:nvPr/>
      </p:nvGrpSpPr>
      <p:grpSpPr>
        <a:xfrm>
          <a:off x="0" y="0"/>
          <a:ext cx="0" cy="0"/>
          <a:chOff x="0" y="0"/>
          <a:chExt cx="0" cy="0"/>
        </a:xfrm>
      </p:grpSpPr>
      <p:sp>
        <p:nvSpPr>
          <p:cNvPr id="99" name="Google Shape;99;p5"/>
          <p:cNvSpPr txBox="1">
            <a:spLocks noGrp="1"/>
          </p:cNvSpPr>
          <p:nvPr>
            <p:ph type="ctrTitle"/>
          </p:nvPr>
        </p:nvSpPr>
        <p:spPr>
          <a:xfrm>
            <a:off x="8574064" y="3505324"/>
            <a:ext cx="1828800" cy="36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0" name="Google Shape;100;p5"/>
          <p:cNvSpPr txBox="1">
            <a:spLocks noGrp="1"/>
          </p:cNvSpPr>
          <p:nvPr>
            <p:ph type="subTitle" idx="1"/>
          </p:nvPr>
        </p:nvSpPr>
        <p:spPr>
          <a:xfrm>
            <a:off x="6723933" y="4163364"/>
            <a:ext cx="3657600" cy="15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0124D"/>
              </a:buClr>
              <a:buSzPts val="1200"/>
              <a:buFont typeface="Roboto Condensed Light"/>
              <a:buNone/>
              <a:defRPr/>
            </a:lvl1pPr>
            <a:lvl2pPr lvl="1"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9pPr>
          </a:lstStyle>
          <a:p>
            <a:endParaRPr/>
          </a:p>
        </p:txBody>
      </p:sp>
      <p:sp>
        <p:nvSpPr>
          <p:cNvPr id="101" name="Google Shape;101;p5"/>
          <p:cNvSpPr txBox="1">
            <a:spLocks noGrp="1"/>
          </p:cNvSpPr>
          <p:nvPr>
            <p:ph type="title" idx="2"/>
          </p:nvPr>
        </p:nvSpPr>
        <p:spPr>
          <a:xfrm>
            <a:off x="1218984" y="676192"/>
            <a:ext cx="9753600" cy="73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0124D"/>
              </a:buClr>
              <a:buSzPts val="3000"/>
              <a:buNone/>
              <a:defRPr>
                <a:solidFill>
                  <a:srgbClr val="20124D"/>
                </a:solidFill>
              </a:defRPr>
            </a:lvl1pPr>
            <a:lvl2pPr lvl="1" rtl="0">
              <a:spcBef>
                <a:spcPts val="0"/>
              </a:spcBef>
              <a:spcAft>
                <a:spcPts val="0"/>
              </a:spcAft>
              <a:buClr>
                <a:srgbClr val="20124D"/>
              </a:buClr>
              <a:buSzPts val="3000"/>
              <a:buNone/>
              <a:defRPr>
                <a:solidFill>
                  <a:srgbClr val="20124D"/>
                </a:solidFill>
              </a:defRPr>
            </a:lvl2pPr>
            <a:lvl3pPr lvl="2" rtl="0">
              <a:spcBef>
                <a:spcPts val="0"/>
              </a:spcBef>
              <a:spcAft>
                <a:spcPts val="0"/>
              </a:spcAft>
              <a:buClr>
                <a:srgbClr val="20124D"/>
              </a:buClr>
              <a:buSzPts val="3000"/>
              <a:buNone/>
              <a:defRPr>
                <a:solidFill>
                  <a:srgbClr val="20124D"/>
                </a:solidFill>
              </a:defRPr>
            </a:lvl3pPr>
            <a:lvl4pPr lvl="3" rtl="0">
              <a:spcBef>
                <a:spcPts val="0"/>
              </a:spcBef>
              <a:spcAft>
                <a:spcPts val="0"/>
              </a:spcAft>
              <a:buClr>
                <a:srgbClr val="20124D"/>
              </a:buClr>
              <a:buSzPts val="3000"/>
              <a:buNone/>
              <a:defRPr>
                <a:solidFill>
                  <a:srgbClr val="20124D"/>
                </a:solidFill>
              </a:defRPr>
            </a:lvl4pPr>
            <a:lvl5pPr lvl="4" rtl="0">
              <a:spcBef>
                <a:spcPts val="0"/>
              </a:spcBef>
              <a:spcAft>
                <a:spcPts val="0"/>
              </a:spcAft>
              <a:buClr>
                <a:srgbClr val="20124D"/>
              </a:buClr>
              <a:buSzPts val="3000"/>
              <a:buNone/>
              <a:defRPr>
                <a:solidFill>
                  <a:srgbClr val="20124D"/>
                </a:solidFill>
              </a:defRPr>
            </a:lvl5pPr>
            <a:lvl6pPr lvl="5" rtl="0">
              <a:spcBef>
                <a:spcPts val="0"/>
              </a:spcBef>
              <a:spcAft>
                <a:spcPts val="0"/>
              </a:spcAft>
              <a:buClr>
                <a:srgbClr val="20124D"/>
              </a:buClr>
              <a:buSzPts val="3000"/>
              <a:buNone/>
              <a:defRPr>
                <a:solidFill>
                  <a:srgbClr val="20124D"/>
                </a:solidFill>
              </a:defRPr>
            </a:lvl6pPr>
            <a:lvl7pPr lvl="6" rtl="0">
              <a:spcBef>
                <a:spcPts val="0"/>
              </a:spcBef>
              <a:spcAft>
                <a:spcPts val="0"/>
              </a:spcAft>
              <a:buClr>
                <a:srgbClr val="20124D"/>
              </a:buClr>
              <a:buSzPts val="3000"/>
              <a:buNone/>
              <a:defRPr>
                <a:solidFill>
                  <a:srgbClr val="20124D"/>
                </a:solidFill>
              </a:defRPr>
            </a:lvl7pPr>
            <a:lvl8pPr lvl="7" rtl="0">
              <a:spcBef>
                <a:spcPts val="0"/>
              </a:spcBef>
              <a:spcAft>
                <a:spcPts val="0"/>
              </a:spcAft>
              <a:buClr>
                <a:srgbClr val="20124D"/>
              </a:buClr>
              <a:buSzPts val="3000"/>
              <a:buNone/>
              <a:defRPr>
                <a:solidFill>
                  <a:srgbClr val="20124D"/>
                </a:solidFill>
              </a:defRPr>
            </a:lvl8pPr>
            <a:lvl9pPr lvl="8" rtl="0">
              <a:spcBef>
                <a:spcPts val="0"/>
              </a:spcBef>
              <a:spcAft>
                <a:spcPts val="0"/>
              </a:spcAft>
              <a:buClr>
                <a:srgbClr val="20124D"/>
              </a:buClr>
              <a:buSzPts val="3000"/>
              <a:buNone/>
              <a:defRPr>
                <a:solidFill>
                  <a:srgbClr val="20124D"/>
                </a:solidFill>
              </a:defRPr>
            </a:lvl9pPr>
          </a:lstStyle>
          <a:p>
            <a:endParaRPr/>
          </a:p>
        </p:txBody>
      </p:sp>
      <p:sp>
        <p:nvSpPr>
          <p:cNvPr id="102" name="Google Shape;102;p5"/>
          <p:cNvSpPr txBox="1">
            <a:spLocks noGrp="1"/>
          </p:cNvSpPr>
          <p:nvPr>
            <p:ph type="ctrTitle" idx="3"/>
          </p:nvPr>
        </p:nvSpPr>
        <p:spPr>
          <a:xfrm>
            <a:off x="1629257" y="3505324"/>
            <a:ext cx="1828800" cy="365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20124D"/>
              </a:buClr>
              <a:buSzPts val="1800"/>
              <a:buNone/>
              <a:defRPr sz="2400">
                <a:solidFill>
                  <a:schemeClr val="dk1"/>
                </a:solidFill>
              </a:defRPr>
            </a:lvl1pPr>
            <a:lvl2pPr lvl="1" algn="ctr" rtl="0">
              <a:spcBef>
                <a:spcPts val="0"/>
              </a:spcBef>
              <a:spcAft>
                <a:spcPts val="0"/>
              </a:spcAft>
              <a:buClr>
                <a:srgbClr val="20124D"/>
              </a:buClr>
              <a:buSzPts val="1800"/>
              <a:buNone/>
              <a:defRPr sz="2400">
                <a:solidFill>
                  <a:srgbClr val="20124D"/>
                </a:solidFill>
              </a:defRPr>
            </a:lvl2pPr>
            <a:lvl3pPr lvl="2" algn="ctr" rtl="0">
              <a:spcBef>
                <a:spcPts val="0"/>
              </a:spcBef>
              <a:spcAft>
                <a:spcPts val="0"/>
              </a:spcAft>
              <a:buClr>
                <a:srgbClr val="20124D"/>
              </a:buClr>
              <a:buSzPts val="1800"/>
              <a:buNone/>
              <a:defRPr sz="2400">
                <a:solidFill>
                  <a:srgbClr val="20124D"/>
                </a:solidFill>
              </a:defRPr>
            </a:lvl3pPr>
            <a:lvl4pPr lvl="3" algn="ctr" rtl="0">
              <a:spcBef>
                <a:spcPts val="0"/>
              </a:spcBef>
              <a:spcAft>
                <a:spcPts val="0"/>
              </a:spcAft>
              <a:buClr>
                <a:srgbClr val="20124D"/>
              </a:buClr>
              <a:buSzPts val="1800"/>
              <a:buNone/>
              <a:defRPr sz="2400">
                <a:solidFill>
                  <a:srgbClr val="20124D"/>
                </a:solidFill>
              </a:defRPr>
            </a:lvl4pPr>
            <a:lvl5pPr lvl="4" algn="ctr" rtl="0">
              <a:spcBef>
                <a:spcPts val="0"/>
              </a:spcBef>
              <a:spcAft>
                <a:spcPts val="0"/>
              </a:spcAft>
              <a:buClr>
                <a:srgbClr val="20124D"/>
              </a:buClr>
              <a:buSzPts val="1800"/>
              <a:buNone/>
              <a:defRPr sz="2400">
                <a:solidFill>
                  <a:srgbClr val="20124D"/>
                </a:solidFill>
              </a:defRPr>
            </a:lvl5pPr>
            <a:lvl6pPr lvl="5" algn="ctr" rtl="0">
              <a:spcBef>
                <a:spcPts val="0"/>
              </a:spcBef>
              <a:spcAft>
                <a:spcPts val="0"/>
              </a:spcAft>
              <a:buClr>
                <a:srgbClr val="20124D"/>
              </a:buClr>
              <a:buSzPts val="1800"/>
              <a:buNone/>
              <a:defRPr sz="2400">
                <a:solidFill>
                  <a:srgbClr val="20124D"/>
                </a:solidFill>
              </a:defRPr>
            </a:lvl6pPr>
            <a:lvl7pPr lvl="6" algn="ctr" rtl="0">
              <a:spcBef>
                <a:spcPts val="0"/>
              </a:spcBef>
              <a:spcAft>
                <a:spcPts val="0"/>
              </a:spcAft>
              <a:buClr>
                <a:srgbClr val="20124D"/>
              </a:buClr>
              <a:buSzPts val="1800"/>
              <a:buNone/>
              <a:defRPr sz="2400">
                <a:solidFill>
                  <a:srgbClr val="20124D"/>
                </a:solidFill>
              </a:defRPr>
            </a:lvl7pPr>
            <a:lvl8pPr lvl="7" algn="ctr" rtl="0">
              <a:spcBef>
                <a:spcPts val="0"/>
              </a:spcBef>
              <a:spcAft>
                <a:spcPts val="0"/>
              </a:spcAft>
              <a:buClr>
                <a:srgbClr val="20124D"/>
              </a:buClr>
              <a:buSzPts val="1800"/>
              <a:buNone/>
              <a:defRPr sz="2400">
                <a:solidFill>
                  <a:srgbClr val="20124D"/>
                </a:solidFill>
              </a:defRPr>
            </a:lvl8pPr>
            <a:lvl9pPr lvl="8" algn="ctr" rtl="0">
              <a:spcBef>
                <a:spcPts val="0"/>
              </a:spcBef>
              <a:spcAft>
                <a:spcPts val="0"/>
              </a:spcAft>
              <a:buClr>
                <a:srgbClr val="20124D"/>
              </a:buClr>
              <a:buSzPts val="1800"/>
              <a:buNone/>
              <a:defRPr sz="2400">
                <a:solidFill>
                  <a:srgbClr val="20124D"/>
                </a:solidFill>
              </a:defRPr>
            </a:lvl9pPr>
          </a:lstStyle>
          <a:p>
            <a:endParaRPr/>
          </a:p>
        </p:txBody>
      </p:sp>
      <p:sp>
        <p:nvSpPr>
          <p:cNvPr id="103" name="Google Shape;103;p5"/>
          <p:cNvSpPr txBox="1">
            <a:spLocks noGrp="1"/>
          </p:cNvSpPr>
          <p:nvPr>
            <p:ph type="subTitle" idx="4"/>
          </p:nvPr>
        </p:nvSpPr>
        <p:spPr>
          <a:xfrm>
            <a:off x="1813200" y="4158132"/>
            <a:ext cx="3657600" cy="15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0124D"/>
              </a:buClr>
              <a:buSzPts val="1200"/>
              <a:buFont typeface="Roboto Condensed Light"/>
              <a:buNone/>
              <a:defRPr/>
            </a:lvl1pPr>
            <a:lvl2pPr lvl="1" algn="ctr" rtl="0">
              <a:lnSpc>
                <a:spcPct val="100000"/>
              </a:lnSpc>
              <a:spcBef>
                <a:spcPts val="2133"/>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20124D"/>
              </a:buClr>
              <a:buSzPts val="1200"/>
              <a:buFont typeface="Roboto Condensed Light"/>
              <a:buNone/>
              <a:defRPr sz="1600">
                <a:solidFill>
                  <a:srgbClr val="20124D"/>
                </a:solidFill>
                <a:latin typeface="Roboto Condensed Light"/>
                <a:ea typeface="Roboto Condensed Light"/>
                <a:cs typeface="Roboto Condensed Light"/>
                <a:sym typeface="Roboto Condensed Light"/>
              </a:defRPr>
            </a:lvl9pPr>
          </a:lstStyle>
          <a:p>
            <a:endParaRPr/>
          </a:p>
        </p:txBody>
      </p:sp>
    </p:spTree>
    <p:extLst>
      <p:ext uri="{BB962C8B-B14F-4D97-AF65-F5344CB8AC3E}">
        <p14:creationId xmlns:p14="http://schemas.microsoft.com/office/powerpoint/2010/main" val="1103329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x columns">
  <p:cSld name="Six columns">
    <p:bg>
      <p:bgPr>
        <a:solidFill>
          <a:srgbClr val="FFFFFF"/>
        </a:solidFill>
        <a:effectLst/>
      </p:bgPr>
    </p:bg>
    <p:spTree>
      <p:nvGrpSpPr>
        <p:cNvPr id="1" name="Shape 997"/>
        <p:cNvGrpSpPr/>
        <p:nvPr/>
      </p:nvGrpSpPr>
      <p:grpSpPr>
        <a:xfrm>
          <a:off x="0" y="0"/>
          <a:ext cx="0" cy="0"/>
          <a:chOff x="0" y="0"/>
          <a:chExt cx="0" cy="0"/>
        </a:xfrm>
      </p:grpSpPr>
      <p:sp>
        <p:nvSpPr>
          <p:cNvPr id="998" name="Google Shape;998;p24"/>
          <p:cNvSpPr txBox="1">
            <a:spLocks noGrp="1"/>
          </p:cNvSpPr>
          <p:nvPr>
            <p:ph type="subTitle" idx="1"/>
          </p:nvPr>
        </p:nvSpPr>
        <p:spPr>
          <a:xfrm>
            <a:off x="1592545" y="4750575"/>
            <a:ext cx="2804000" cy="97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434343"/>
              </a:buClr>
              <a:buSzPts val="1100"/>
              <a:buFont typeface="Roboto Condensed Light"/>
              <a:buNone/>
              <a:defRPr sz="1600">
                <a:solidFill>
                  <a:srgbClr val="20124D"/>
                </a:solidFill>
              </a:defRPr>
            </a:lvl1pPr>
            <a:lvl2pPr lvl="1"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9pPr>
          </a:lstStyle>
          <a:p>
            <a:endParaRPr/>
          </a:p>
        </p:txBody>
      </p:sp>
      <p:sp>
        <p:nvSpPr>
          <p:cNvPr id="999" name="Google Shape;999;p24"/>
          <p:cNvSpPr txBox="1">
            <a:spLocks noGrp="1"/>
          </p:cNvSpPr>
          <p:nvPr>
            <p:ph type="subTitle" idx="2"/>
          </p:nvPr>
        </p:nvSpPr>
        <p:spPr>
          <a:xfrm>
            <a:off x="4703724" y="4750576"/>
            <a:ext cx="2804000" cy="97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434343"/>
              </a:buClr>
              <a:buSzPts val="1100"/>
              <a:buFont typeface="Roboto Condensed Light"/>
              <a:buNone/>
              <a:defRPr sz="1600">
                <a:solidFill>
                  <a:srgbClr val="20124D"/>
                </a:solidFill>
              </a:defRPr>
            </a:lvl1pPr>
            <a:lvl2pPr lvl="1"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9pPr>
          </a:lstStyle>
          <a:p>
            <a:endParaRPr/>
          </a:p>
        </p:txBody>
      </p:sp>
      <p:sp>
        <p:nvSpPr>
          <p:cNvPr id="1000" name="Google Shape;1000;p24"/>
          <p:cNvSpPr txBox="1">
            <a:spLocks noGrp="1"/>
          </p:cNvSpPr>
          <p:nvPr>
            <p:ph type="subTitle" idx="3"/>
          </p:nvPr>
        </p:nvSpPr>
        <p:spPr>
          <a:xfrm>
            <a:off x="7825249" y="4750576"/>
            <a:ext cx="2804000" cy="97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434343"/>
              </a:buClr>
              <a:buSzPts val="1100"/>
              <a:buFont typeface="Roboto Condensed Light"/>
              <a:buNone/>
              <a:defRPr sz="1600">
                <a:solidFill>
                  <a:srgbClr val="20124D"/>
                </a:solidFill>
              </a:defRPr>
            </a:lvl1pPr>
            <a:lvl2pPr lvl="1"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9pPr>
          </a:lstStyle>
          <a:p>
            <a:endParaRPr/>
          </a:p>
        </p:txBody>
      </p:sp>
      <p:sp>
        <p:nvSpPr>
          <p:cNvPr id="1001" name="Google Shape;1001;p24"/>
          <p:cNvSpPr txBox="1">
            <a:spLocks noGrp="1"/>
          </p:cNvSpPr>
          <p:nvPr>
            <p:ph type="subTitle" idx="4"/>
          </p:nvPr>
        </p:nvSpPr>
        <p:spPr>
          <a:xfrm>
            <a:off x="1775345" y="4199980"/>
            <a:ext cx="24384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taatliches"/>
              <a:buNone/>
              <a:defRPr sz="2400">
                <a:solidFill>
                  <a:schemeClr val="accen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002" name="Google Shape;1002;p24"/>
          <p:cNvSpPr txBox="1">
            <a:spLocks noGrp="1"/>
          </p:cNvSpPr>
          <p:nvPr>
            <p:ph type="subTitle" idx="5"/>
          </p:nvPr>
        </p:nvSpPr>
        <p:spPr>
          <a:xfrm>
            <a:off x="4886524" y="4199960"/>
            <a:ext cx="24384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taatliches"/>
              <a:buNone/>
              <a:defRPr sz="2400">
                <a:solidFill>
                  <a:schemeClr val="accent3"/>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003" name="Google Shape;1003;p24"/>
          <p:cNvSpPr txBox="1">
            <a:spLocks noGrp="1"/>
          </p:cNvSpPr>
          <p:nvPr>
            <p:ph type="subTitle" idx="6"/>
          </p:nvPr>
        </p:nvSpPr>
        <p:spPr>
          <a:xfrm>
            <a:off x="8008049" y="4199960"/>
            <a:ext cx="24384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taatliches"/>
              <a:buNone/>
              <a:defRPr sz="2400">
                <a:solidFill>
                  <a:schemeClr val="accent1"/>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004" name="Google Shape;1004;p24"/>
          <p:cNvSpPr txBox="1">
            <a:spLocks noGrp="1"/>
          </p:cNvSpPr>
          <p:nvPr>
            <p:ph type="subTitle" idx="7"/>
          </p:nvPr>
        </p:nvSpPr>
        <p:spPr>
          <a:xfrm>
            <a:off x="1592545" y="2767401"/>
            <a:ext cx="2804000" cy="97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434343"/>
              </a:buClr>
              <a:buSzPts val="1100"/>
              <a:buFont typeface="Roboto Condensed Light"/>
              <a:buNone/>
              <a:defRPr sz="1600">
                <a:solidFill>
                  <a:srgbClr val="20124D"/>
                </a:solidFill>
              </a:defRPr>
            </a:lvl1pPr>
            <a:lvl2pPr lvl="1"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9pPr>
          </a:lstStyle>
          <a:p>
            <a:endParaRPr/>
          </a:p>
        </p:txBody>
      </p:sp>
      <p:sp>
        <p:nvSpPr>
          <p:cNvPr id="1005" name="Google Shape;1005;p24"/>
          <p:cNvSpPr txBox="1">
            <a:spLocks noGrp="1"/>
          </p:cNvSpPr>
          <p:nvPr>
            <p:ph type="subTitle" idx="8"/>
          </p:nvPr>
        </p:nvSpPr>
        <p:spPr>
          <a:xfrm>
            <a:off x="4703724" y="2767393"/>
            <a:ext cx="2804000" cy="97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434343"/>
              </a:buClr>
              <a:buSzPts val="1100"/>
              <a:buFont typeface="Roboto Condensed Light"/>
              <a:buNone/>
              <a:defRPr sz="1600">
                <a:solidFill>
                  <a:srgbClr val="20124D"/>
                </a:solidFill>
              </a:defRPr>
            </a:lvl1pPr>
            <a:lvl2pPr lvl="1"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9pPr>
          </a:lstStyle>
          <a:p>
            <a:endParaRPr/>
          </a:p>
        </p:txBody>
      </p:sp>
      <p:sp>
        <p:nvSpPr>
          <p:cNvPr id="1006" name="Google Shape;1006;p24"/>
          <p:cNvSpPr txBox="1">
            <a:spLocks noGrp="1"/>
          </p:cNvSpPr>
          <p:nvPr>
            <p:ph type="subTitle" idx="9"/>
          </p:nvPr>
        </p:nvSpPr>
        <p:spPr>
          <a:xfrm>
            <a:off x="7825249" y="2767393"/>
            <a:ext cx="2804000" cy="97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434343"/>
              </a:buClr>
              <a:buSzPts val="1100"/>
              <a:buFont typeface="Roboto Condensed Light"/>
              <a:buNone/>
              <a:defRPr sz="1600">
                <a:solidFill>
                  <a:srgbClr val="20124D"/>
                </a:solidFill>
              </a:defRPr>
            </a:lvl1pPr>
            <a:lvl2pPr lvl="1"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2pPr>
            <a:lvl3pPr lvl="2"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3pPr>
            <a:lvl4pPr lvl="3"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4pPr>
            <a:lvl5pPr lvl="4"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5pPr>
            <a:lvl6pPr lvl="5"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6pPr>
            <a:lvl7pPr lvl="6"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7pPr>
            <a:lvl8pPr lvl="7"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8pPr>
            <a:lvl9pPr lvl="8" algn="ctr" rtl="0">
              <a:lnSpc>
                <a:spcPct val="100000"/>
              </a:lnSpc>
              <a:spcBef>
                <a:spcPts val="0"/>
              </a:spcBef>
              <a:spcAft>
                <a:spcPts val="0"/>
              </a:spcAft>
              <a:buClr>
                <a:srgbClr val="434343"/>
              </a:buClr>
              <a:buSzPts val="1100"/>
              <a:buFont typeface="Roboto Condensed Light"/>
              <a:buNone/>
              <a:defRPr sz="1467">
                <a:solidFill>
                  <a:srgbClr val="434343"/>
                </a:solidFill>
                <a:latin typeface="Roboto Condensed Light"/>
                <a:ea typeface="Roboto Condensed Light"/>
                <a:cs typeface="Roboto Condensed Light"/>
                <a:sym typeface="Roboto Condensed Light"/>
              </a:defRPr>
            </a:lvl9pPr>
          </a:lstStyle>
          <a:p>
            <a:endParaRPr/>
          </a:p>
        </p:txBody>
      </p:sp>
      <p:sp>
        <p:nvSpPr>
          <p:cNvPr id="1007" name="Google Shape;1007;p24"/>
          <p:cNvSpPr txBox="1">
            <a:spLocks noGrp="1"/>
          </p:cNvSpPr>
          <p:nvPr>
            <p:ph type="subTitle" idx="13"/>
          </p:nvPr>
        </p:nvSpPr>
        <p:spPr>
          <a:xfrm>
            <a:off x="1775345" y="2240867"/>
            <a:ext cx="24384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taatliches"/>
              <a:buNone/>
              <a:defRPr sz="2400">
                <a:solidFill>
                  <a:schemeClr val="accent1"/>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008" name="Google Shape;1008;p24"/>
          <p:cNvSpPr txBox="1">
            <a:spLocks noGrp="1"/>
          </p:cNvSpPr>
          <p:nvPr>
            <p:ph type="subTitle" idx="14"/>
          </p:nvPr>
        </p:nvSpPr>
        <p:spPr>
          <a:xfrm>
            <a:off x="4886524" y="2240867"/>
            <a:ext cx="24384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taatliches"/>
              <a:buNone/>
              <a:defRPr sz="2400">
                <a:solidFill>
                  <a:schemeClr val="accent2"/>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009" name="Google Shape;1009;p24"/>
          <p:cNvSpPr txBox="1">
            <a:spLocks noGrp="1"/>
          </p:cNvSpPr>
          <p:nvPr>
            <p:ph type="subTitle" idx="15"/>
          </p:nvPr>
        </p:nvSpPr>
        <p:spPr>
          <a:xfrm>
            <a:off x="8008049" y="2240867"/>
            <a:ext cx="2438400" cy="609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taatliches"/>
              <a:buNone/>
              <a:defRPr sz="2400">
                <a:solidFill>
                  <a:schemeClr val="accent3"/>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Staatliches"/>
              <a:buNone/>
              <a:defRPr>
                <a:latin typeface="Staatliches"/>
                <a:ea typeface="Staatliches"/>
                <a:cs typeface="Staatliches"/>
                <a:sym typeface="Staatliches"/>
              </a:defRPr>
            </a:lvl2pPr>
            <a:lvl3pPr lvl="2" algn="ctr" rtl="0">
              <a:lnSpc>
                <a:spcPct val="100000"/>
              </a:lnSpc>
              <a:spcBef>
                <a:spcPts val="0"/>
              </a:spcBef>
              <a:spcAft>
                <a:spcPts val="0"/>
              </a:spcAft>
              <a:buSzPts val="1400"/>
              <a:buFont typeface="Staatliches"/>
              <a:buNone/>
              <a:defRPr>
                <a:latin typeface="Staatliches"/>
                <a:ea typeface="Staatliches"/>
                <a:cs typeface="Staatliches"/>
                <a:sym typeface="Staatliches"/>
              </a:defRPr>
            </a:lvl3pPr>
            <a:lvl4pPr lvl="3" algn="ctr" rtl="0">
              <a:lnSpc>
                <a:spcPct val="100000"/>
              </a:lnSpc>
              <a:spcBef>
                <a:spcPts val="0"/>
              </a:spcBef>
              <a:spcAft>
                <a:spcPts val="0"/>
              </a:spcAft>
              <a:buSzPts val="1400"/>
              <a:buFont typeface="Staatliches"/>
              <a:buNone/>
              <a:defRPr>
                <a:latin typeface="Staatliches"/>
                <a:ea typeface="Staatliches"/>
                <a:cs typeface="Staatliches"/>
                <a:sym typeface="Staatliches"/>
              </a:defRPr>
            </a:lvl4pPr>
            <a:lvl5pPr lvl="4" algn="ctr" rtl="0">
              <a:lnSpc>
                <a:spcPct val="100000"/>
              </a:lnSpc>
              <a:spcBef>
                <a:spcPts val="0"/>
              </a:spcBef>
              <a:spcAft>
                <a:spcPts val="0"/>
              </a:spcAft>
              <a:buSzPts val="1400"/>
              <a:buFont typeface="Staatliches"/>
              <a:buNone/>
              <a:defRPr>
                <a:latin typeface="Staatliches"/>
                <a:ea typeface="Staatliches"/>
                <a:cs typeface="Staatliches"/>
                <a:sym typeface="Staatliches"/>
              </a:defRPr>
            </a:lvl5pPr>
            <a:lvl6pPr lvl="5" algn="ctr" rtl="0">
              <a:lnSpc>
                <a:spcPct val="100000"/>
              </a:lnSpc>
              <a:spcBef>
                <a:spcPts val="0"/>
              </a:spcBef>
              <a:spcAft>
                <a:spcPts val="0"/>
              </a:spcAft>
              <a:buSzPts val="1400"/>
              <a:buFont typeface="Staatliches"/>
              <a:buNone/>
              <a:defRPr>
                <a:latin typeface="Staatliches"/>
                <a:ea typeface="Staatliches"/>
                <a:cs typeface="Staatliches"/>
                <a:sym typeface="Staatliches"/>
              </a:defRPr>
            </a:lvl6pPr>
            <a:lvl7pPr lvl="6" algn="ctr" rtl="0">
              <a:lnSpc>
                <a:spcPct val="100000"/>
              </a:lnSpc>
              <a:spcBef>
                <a:spcPts val="0"/>
              </a:spcBef>
              <a:spcAft>
                <a:spcPts val="0"/>
              </a:spcAft>
              <a:buSzPts val="1400"/>
              <a:buFont typeface="Staatliches"/>
              <a:buNone/>
              <a:defRPr>
                <a:latin typeface="Staatliches"/>
                <a:ea typeface="Staatliches"/>
                <a:cs typeface="Staatliches"/>
                <a:sym typeface="Staatliches"/>
              </a:defRPr>
            </a:lvl7pPr>
            <a:lvl8pPr lvl="7" algn="ctr" rtl="0">
              <a:lnSpc>
                <a:spcPct val="100000"/>
              </a:lnSpc>
              <a:spcBef>
                <a:spcPts val="0"/>
              </a:spcBef>
              <a:spcAft>
                <a:spcPts val="0"/>
              </a:spcAft>
              <a:buSzPts val="1400"/>
              <a:buFont typeface="Staatliches"/>
              <a:buNone/>
              <a:defRPr>
                <a:latin typeface="Staatliches"/>
                <a:ea typeface="Staatliches"/>
                <a:cs typeface="Staatliches"/>
                <a:sym typeface="Staatliches"/>
              </a:defRPr>
            </a:lvl8pPr>
            <a:lvl9pPr lvl="8" algn="ctr" rtl="0">
              <a:lnSpc>
                <a:spcPct val="100000"/>
              </a:lnSpc>
              <a:spcBef>
                <a:spcPts val="0"/>
              </a:spcBef>
              <a:spcAft>
                <a:spcPts val="0"/>
              </a:spcAft>
              <a:buSzPts val="1400"/>
              <a:buFont typeface="Staatliches"/>
              <a:buNone/>
              <a:defRPr>
                <a:latin typeface="Staatliches"/>
                <a:ea typeface="Staatliches"/>
                <a:cs typeface="Staatliches"/>
                <a:sym typeface="Staatliches"/>
              </a:defRPr>
            </a:lvl9pPr>
          </a:lstStyle>
          <a:p>
            <a:endParaRPr/>
          </a:p>
        </p:txBody>
      </p:sp>
      <p:sp>
        <p:nvSpPr>
          <p:cNvPr id="1010" name="Google Shape;1010;p24"/>
          <p:cNvSpPr txBox="1">
            <a:spLocks noGrp="1"/>
          </p:cNvSpPr>
          <p:nvPr>
            <p:ph type="title"/>
          </p:nvPr>
        </p:nvSpPr>
        <p:spPr>
          <a:xfrm>
            <a:off x="1211720" y="690316"/>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0124D"/>
              </a:buClr>
              <a:buSzPts val="3000"/>
              <a:buNone/>
              <a:defRPr>
                <a:solidFill>
                  <a:srgbClr val="20124D"/>
                </a:solidFill>
              </a:defRPr>
            </a:lvl1pPr>
            <a:lvl2pPr lvl="1" rtl="0">
              <a:spcBef>
                <a:spcPts val="0"/>
              </a:spcBef>
              <a:spcAft>
                <a:spcPts val="0"/>
              </a:spcAft>
              <a:buClr>
                <a:srgbClr val="20124D"/>
              </a:buClr>
              <a:buSzPts val="3000"/>
              <a:buNone/>
              <a:defRPr>
                <a:solidFill>
                  <a:srgbClr val="20124D"/>
                </a:solidFill>
              </a:defRPr>
            </a:lvl2pPr>
            <a:lvl3pPr lvl="2" rtl="0">
              <a:spcBef>
                <a:spcPts val="0"/>
              </a:spcBef>
              <a:spcAft>
                <a:spcPts val="0"/>
              </a:spcAft>
              <a:buClr>
                <a:srgbClr val="20124D"/>
              </a:buClr>
              <a:buSzPts val="3000"/>
              <a:buNone/>
              <a:defRPr>
                <a:solidFill>
                  <a:srgbClr val="20124D"/>
                </a:solidFill>
              </a:defRPr>
            </a:lvl3pPr>
            <a:lvl4pPr lvl="3" rtl="0">
              <a:spcBef>
                <a:spcPts val="0"/>
              </a:spcBef>
              <a:spcAft>
                <a:spcPts val="0"/>
              </a:spcAft>
              <a:buClr>
                <a:srgbClr val="20124D"/>
              </a:buClr>
              <a:buSzPts val="3000"/>
              <a:buNone/>
              <a:defRPr>
                <a:solidFill>
                  <a:srgbClr val="20124D"/>
                </a:solidFill>
              </a:defRPr>
            </a:lvl4pPr>
            <a:lvl5pPr lvl="4" rtl="0">
              <a:spcBef>
                <a:spcPts val="0"/>
              </a:spcBef>
              <a:spcAft>
                <a:spcPts val="0"/>
              </a:spcAft>
              <a:buClr>
                <a:srgbClr val="20124D"/>
              </a:buClr>
              <a:buSzPts val="3000"/>
              <a:buNone/>
              <a:defRPr>
                <a:solidFill>
                  <a:srgbClr val="20124D"/>
                </a:solidFill>
              </a:defRPr>
            </a:lvl5pPr>
            <a:lvl6pPr lvl="5" rtl="0">
              <a:spcBef>
                <a:spcPts val="0"/>
              </a:spcBef>
              <a:spcAft>
                <a:spcPts val="0"/>
              </a:spcAft>
              <a:buClr>
                <a:srgbClr val="20124D"/>
              </a:buClr>
              <a:buSzPts val="3000"/>
              <a:buNone/>
              <a:defRPr>
                <a:solidFill>
                  <a:srgbClr val="20124D"/>
                </a:solidFill>
              </a:defRPr>
            </a:lvl6pPr>
            <a:lvl7pPr lvl="6" rtl="0">
              <a:spcBef>
                <a:spcPts val="0"/>
              </a:spcBef>
              <a:spcAft>
                <a:spcPts val="0"/>
              </a:spcAft>
              <a:buClr>
                <a:srgbClr val="20124D"/>
              </a:buClr>
              <a:buSzPts val="3000"/>
              <a:buNone/>
              <a:defRPr>
                <a:solidFill>
                  <a:srgbClr val="20124D"/>
                </a:solidFill>
              </a:defRPr>
            </a:lvl7pPr>
            <a:lvl8pPr lvl="7" rtl="0">
              <a:spcBef>
                <a:spcPts val="0"/>
              </a:spcBef>
              <a:spcAft>
                <a:spcPts val="0"/>
              </a:spcAft>
              <a:buClr>
                <a:srgbClr val="20124D"/>
              </a:buClr>
              <a:buSzPts val="3000"/>
              <a:buNone/>
              <a:defRPr>
                <a:solidFill>
                  <a:srgbClr val="20124D"/>
                </a:solidFill>
              </a:defRPr>
            </a:lvl8pPr>
            <a:lvl9pPr lvl="8" rtl="0">
              <a:spcBef>
                <a:spcPts val="0"/>
              </a:spcBef>
              <a:spcAft>
                <a:spcPts val="0"/>
              </a:spcAft>
              <a:buClr>
                <a:srgbClr val="20124D"/>
              </a:buClr>
              <a:buSzPts val="3000"/>
              <a:buNone/>
              <a:defRPr>
                <a:solidFill>
                  <a:srgbClr val="20124D"/>
                </a:solidFill>
              </a:defRPr>
            </a:lvl9pPr>
          </a:lstStyle>
          <a:p>
            <a:endParaRPr/>
          </a:p>
        </p:txBody>
      </p:sp>
    </p:spTree>
    <p:extLst>
      <p:ext uri="{BB962C8B-B14F-4D97-AF65-F5344CB8AC3E}">
        <p14:creationId xmlns:p14="http://schemas.microsoft.com/office/powerpoint/2010/main" val="389253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733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fr-FR" altLang="ko-KR"/>
              <a:t>Modifier les styles du texte du masque</a:t>
            </a:r>
          </a:p>
        </p:txBody>
      </p:sp>
    </p:spTree>
    <p:extLst>
      <p:ext uri="{BB962C8B-B14F-4D97-AF65-F5344CB8AC3E}">
        <p14:creationId xmlns:p14="http://schemas.microsoft.com/office/powerpoint/2010/main" val="2559402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3881" t="-1" r="-32787" b="-262"/>
          <a:stretch/>
        </p:blipFill>
        <p:spPr>
          <a:xfrm>
            <a:off x="0" y="0"/>
            <a:ext cx="9827101" cy="6876000"/>
          </a:xfrm>
          <a:prstGeom prst="rect">
            <a:avLst/>
          </a:prstGeom>
        </p:spPr>
      </p:pic>
      <p:sp>
        <p:nvSpPr>
          <p:cNvPr id="8" name="Rectangle 4"/>
          <p:cNvSpPr/>
          <p:nvPr userDrawn="1"/>
        </p:nvSpPr>
        <p:spPr>
          <a:xfrm>
            <a:off x="4348066" y="-7270"/>
            <a:ext cx="7843935" cy="6865271"/>
          </a:xfrm>
          <a:custGeom>
            <a:avLst/>
            <a:gdLst>
              <a:gd name="connsiteX0" fmla="*/ 0 w 8334895"/>
              <a:gd name="connsiteY0" fmla="*/ 0 h 6865269"/>
              <a:gd name="connsiteX1" fmla="*/ 8334895 w 8334895"/>
              <a:gd name="connsiteY1" fmla="*/ 0 h 6865269"/>
              <a:gd name="connsiteX2" fmla="*/ 8334895 w 8334895"/>
              <a:gd name="connsiteY2" fmla="*/ 6865269 h 6865269"/>
              <a:gd name="connsiteX3" fmla="*/ 0 w 8334895"/>
              <a:gd name="connsiteY3" fmla="*/ 6865269 h 6865269"/>
              <a:gd name="connsiteX4" fmla="*/ 0 w 8334895"/>
              <a:gd name="connsiteY4" fmla="*/ 0 h 6865269"/>
              <a:gd name="connsiteX0" fmla="*/ 1695797 w 8334895"/>
              <a:gd name="connsiteY0" fmla="*/ 0 h 6865269"/>
              <a:gd name="connsiteX1" fmla="*/ 8334895 w 8334895"/>
              <a:gd name="connsiteY1" fmla="*/ 0 h 6865269"/>
              <a:gd name="connsiteX2" fmla="*/ 8334895 w 8334895"/>
              <a:gd name="connsiteY2" fmla="*/ 6865269 h 6865269"/>
              <a:gd name="connsiteX3" fmla="*/ 0 w 8334895"/>
              <a:gd name="connsiteY3" fmla="*/ 6865269 h 6865269"/>
              <a:gd name="connsiteX4" fmla="*/ 1695797 w 8334895"/>
              <a:gd name="connsiteY4" fmla="*/ 0 h 6865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895" h="6865269">
                <a:moveTo>
                  <a:pt x="1695797" y="0"/>
                </a:moveTo>
                <a:lnTo>
                  <a:pt x="8334895" y="0"/>
                </a:lnTo>
                <a:lnTo>
                  <a:pt x="8334895" y="6865269"/>
                </a:lnTo>
                <a:lnTo>
                  <a:pt x="0" y="6865269"/>
                </a:lnTo>
                <a:lnTo>
                  <a:pt x="1695797" y="0"/>
                </a:lnTo>
                <a:close/>
              </a:path>
            </a:pathLst>
          </a:custGeom>
          <a:solidFill>
            <a:srgbClr val="005C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sz="2400" dirty="0"/>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7692" y="242174"/>
            <a:ext cx="2187633" cy="2187633"/>
          </a:xfrm>
          <a:prstGeom prst="rect">
            <a:avLst/>
          </a:prstGeom>
        </p:spPr>
      </p:pic>
      <p:cxnSp>
        <p:nvCxnSpPr>
          <p:cNvPr id="10" name="Connecteur droit 9"/>
          <p:cNvCxnSpPr/>
          <p:nvPr userDrawn="1"/>
        </p:nvCxnSpPr>
        <p:spPr>
          <a:xfrm>
            <a:off x="183152" y="6701443"/>
            <a:ext cx="11870305" cy="0"/>
          </a:xfrm>
          <a:prstGeom prst="line">
            <a:avLst/>
          </a:prstGeom>
          <a:ln w="9525">
            <a:solidFill>
              <a:srgbClr val="E5C5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userDrawn="1"/>
        </p:nvSpPr>
        <p:spPr>
          <a:xfrm>
            <a:off x="390700" y="6542119"/>
            <a:ext cx="3044488" cy="215444"/>
          </a:xfrm>
          <a:prstGeom prst="rect">
            <a:avLst/>
          </a:prstGeom>
          <a:noFill/>
          <a:effectLst>
            <a:outerShdw blurRad="50800" dist="38100" algn="l" rotWithShape="0">
              <a:prstClr val="black">
                <a:alpha val="40000"/>
              </a:prstClr>
            </a:outerShdw>
          </a:effectLst>
        </p:spPr>
        <p:txBody>
          <a:bodyPr wrap="none" lIns="91440" tIns="45720" rIns="91440" bIns="45720" rtlCol="0">
            <a:spAutoFit/>
          </a:bodyPr>
          <a:lstStyle/>
          <a:p>
            <a:r>
              <a:rPr lang="fr-FR" sz="1200" baseline="30000" dirty="0">
                <a:solidFill>
                  <a:schemeClr val="bg1"/>
                </a:solidFill>
                <a:latin typeface="Arial Nova" panose="020B0504020202020204" pitchFamily="34" charset="0"/>
              </a:rPr>
              <a:t>DIRECTION GÉNÉRALE DES DOUANES   I   MADAGASCAR</a:t>
            </a:r>
          </a:p>
        </p:txBody>
      </p:sp>
    </p:spTree>
    <p:extLst>
      <p:ext uri="{BB962C8B-B14F-4D97-AF65-F5344CB8AC3E}">
        <p14:creationId xmlns:p14="http://schemas.microsoft.com/office/powerpoint/2010/main" val="21860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‹N°›</a:t>
            </a:fld>
            <a:endParaRPr lang="en-US" dirty="0"/>
          </a:p>
        </p:txBody>
      </p:sp>
    </p:spTree>
    <p:extLst>
      <p:ext uri="{BB962C8B-B14F-4D97-AF65-F5344CB8AC3E}">
        <p14:creationId xmlns:p14="http://schemas.microsoft.com/office/powerpoint/2010/main" val="207701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3"/>
          <p:cNvSpPr/>
          <p:nvPr userDrawn="1"/>
        </p:nvSpPr>
        <p:spPr>
          <a:xfrm>
            <a:off x="2" y="6467305"/>
            <a:ext cx="6475615" cy="299259"/>
          </a:xfrm>
          <a:custGeom>
            <a:avLst/>
            <a:gdLst>
              <a:gd name="connsiteX0" fmla="*/ 0 w 6475615"/>
              <a:gd name="connsiteY0" fmla="*/ 0 h 299258"/>
              <a:gd name="connsiteX1" fmla="*/ 6475615 w 6475615"/>
              <a:gd name="connsiteY1" fmla="*/ 0 h 299258"/>
              <a:gd name="connsiteX2" fmla="*/ 6475615 w 6475615"/>
              <a:gd name="connsiteY2" fmla="*/ 299258 h 299258"/>
              <a:gd name="connsiteX3" fmla="*/ 0 w 6475615"/>
              <a:gd name="connsiteY3" fmla="*/ 299258 h 299258"/>
              <a:gd name="connsiteX4" fmla="*/ 0 w 6475615"/>
              <a:gd name="connsiteY4" fmla="*/ 0 h 299258"/>
              <a:gd name="connsiteX0" fmla="*/ 0 w 6475615"/>
              <a:gd name="connsiteY0" fmla="*/ 0 h 299258"/>
              <a:gd name="connsiteX1" fmla="*/ 6134793 w 6475615"/>
              <a:gd name="connsiteY1" fmla="*/ 0 h 299258"/>
              <a:gd name="connsiteX2" fmla="*/ 6475615 w 6475615"/>
              <a:gd name="connsiteY2" fmla="*/ 299258 h 299258"/>
              <a:gd name="connsiteX3" fmla="*/ 0 w 6475615"/>
              <a:gd name="connsiteY3" fmla="*/ 299258 h 299258"/>
              <a:gd name="connsiteX4" fmla="*/ 0 w 6475615"/>
              <a:gd name="connsiteY4" fmla="*/ 0 h 29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615" h="299258">
                <a:moveTo>
                  <a:pt x="0" y="0"/>
                </a:moveTo>
                <a:lnTo>
                  <a:pt x="6134793" y="0"/>
                </a:lnTo>
                <a:lnTo>
                  <a:pt x="6475615" y="299258"/>
                </a:lnTo>
                <a:lnTo>
                  <a:pt x="0" y="299258"/>
                </a:lnTo>
                <a:lnTo>
                  <a:pt x="0" y="0"/>
                </a:lnTo>
                <a:close/>
              </a:path>
            </a:pathLst>
          </a:custGeom>
          <a:solidFill>
            <a:srgbClr val="717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8" name="Rectangle 3"/>
          <p:cNvSpPr/>
          <p:nvPr userDrawn="1"/>
        </p:nvSpPr>
        <p:spPr>
          <a:xfrm rot="10800000">
            <a:off x="6345381" y="6575371"/>
            <a:ext cx="5846619" cy="285404"/>
          </a:xfrm>
          <a:custGeom>
            <a:avLst/>
            <a:gdLst>
              <a:gd name="connsiteX0" fmla="*/ 0 w 6475615"/>
              <a:gd name="connsiteY0" fmla="*/ 0 h 299258"/>
              <a:gd name="connsiteX1" fmla="*/ 6475615 w 6475615"/>
              <a:gd name="connsiteY1" fmla="*/ 0 h 299258"/>
              <a:gd name="connsiteX2" fmla="*/ 6475615 w 6475615"/>
              <a:gd name="connsiteY2" fmla="*/ 299258 h 299258"/>
              <a:gd name="connsiteX3" fmla="*/ 0 w 6475615"/>
              <a:gd name="connsiteY3" fmla="*/ 299258 h 299258"/>
              <a:gd name="connsiteX4" fmla="*/ 0 w 6475615"/>
              <a:gd name="connsiteY4" fmla="*/ 0 h 299258"/>
              <a:gd name="connsiteX0" fmla="*/ 0 w 6475615"/>
              <a:gd name="connsiteY0" fmla="*/ 0 h 299258"/>
              <a:gd name="connsiteX1" fmla="*/ 6134793 w 6475615"/>
              <a:gd name="connsiteY1" fmla="*/ 0 h 299258"/>
              <a:gd name="connsiteX2" fmla="*/ 6475615 w 6475615"/>
              <a:gd name="connsiteY2" fmla="*/ 299258 h 299258"/>
              <a:gd name="connsiteX3" fmla="*/ 0 w 6475615"/>
              <a:gd name="connsiteY3" fmla="*/ 299258 h 299258"/>
              <a:gd name="connsiteX4" fmla="*/ 0 w 6475615"/>
              <a:gd name="connsiteY4" fmla="*/ 0 h 29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615" h="299258">
                <a:moveTo>
                  <a:pt x="0" y="0"/>
                </a:moveTo>
                <a:lnTo>
                  <a:pt x="6134793" y="0"/>
                </a:lnTo>
                <a:lnTo>
                  <a:pt x="6475615" y="299258"/>
                </a:lnTo>
                <a:lnTo>
                  <a:pt x="0" y="299258"/>
                </a:lnTo>
                <a:lnTo>
                  <a:pt x="0" y="0"/>
                </a:lnTo>
                <a:close/>
              </a:path>
            </a:pathLst>
          </a:custGeom>
          <a:solidFill>
            <a:srgbClr val="005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9" name="ZoneTexte 8"/>
          <p:cNvSpPr txBox="1"/>
          <p:nvPr userDrawn="1"/>
        </p:nvSpPr>
        <p:spPr>
          <a:xfrm>
            <a:off x="390699" y="6542117"/>
            <a:ext cx="3044488" cy="215444"/>
          </a:xfrm>
          <a:prstGeom prst="rect">
            <a:avLst/>
          </a:prstGeom>
          <a:noFill/>
        </p:spPr>
        <p:txBody>
          <a:bodyPr wrap="none" rtlCol="0">
            <a:spAutoFit/>
          </a:bodyPr>
          <a:lstStyle/>
          <a:p>
            <a:r>
              <a:rPr lang="fr-FR" sz="1200" baseline="30000" dirty="0">
                <a:solidFill>
                  <a:schemeClr val="bg1"/>
                </a:solidFill>
                <a:latin typeface="Arial Nova" panose="020B0504020202020204" pitchFamily="34" charset="0"/>
              </a:rPr>
              <a:t>DIRECTION GÉNÉRALE DES DOUANES   I   MADAGASCAR</a:t>
            </a:r>
          </a:p>
        </p:txBody>
      </p:sp>
      <p:sp>
        <p:nvSpPr>
          <p:cNvPr id="10" name="ZoneTexte 9"/>
          <p:cNvSpPr txBox="1"/>
          <p:nvPr userDrawn="1"/>
        </p:nvSpPr>
        <p:spPr>
          <a:xfrm>
            <a:off x="10680171" y="6633901"/>
            <a:ext cx="1190326" cy="215444"/>
          </a:xfrm>
          <a:prstGeom prst="rect">
            <a:avLst/>
          </a:prstGeom>
          <a:noFill/>
        </p:spPr>
        <p:txBody>
          <a:bodyPr wrap="none" rtlCol="0">
            <a:spAutoFit/>
          </a:bodyPr>
          <a:lstStyle/>
          <a:p>
            <a:r>
              <a:rPr lang="fr-FR" sz="1200" baseline="30000" dirty="0">
                <a:solidFill>
                  <a:schemeClr val="bg1"/>
                </a:solidFill>
                <a:latin typeface="Arial Nova" panose="020B0504020202020204" pitchFamily="34" charset="0"/>
              </a:rPr>
              <a:t>www.douanes.gov.mg</a:t>
            </a: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45293" y="4"/>
            <a:ext cx="648393" cy="648393"/>
          </a:xfrm>
          <a:prstGeom prst="rect">
            <a:avLst/>
          </a:prstGeom>
        </p:spPr>
      </p:pic>
      <p:cxnSp>
        <p:nvCxnSpPr>
          <p:cNvPr id="12" name="Connecteur droit 11"/>
          <p:cNvCxnSpPr>
            <a:endCxn id="11" idx="1"/>
          </p:cNvCxnSpPr>
          <p:nvPr userDrawn="1"/>
        </p:nvCxnSpPr>
        <p:spPr>
          <a:xfrm>
            <a:off x="141316" y="324200"/>
            <a:ext cx="11403976" cy="1"/>
          </a:xfrm>
          <a:prstGeom prst="line">
            <a:avLst/>
          </a:prstGeom>
          <a:ln w="9525">
            <a:solidFill>
              <a:srgbClr val="E5C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13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2/7/2022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237156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pPr/>
              <a:t>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pPr/>
              <a:t>‹N°›</a:t>
            </a:fld>
            <a:endParaRPr lang="en-US" dirty="0"/>
          </a:p>
        </p:txBody>
      </p:sp>
    </p:spTree>
    <p:extLst>
      <p:ext uri="{BB962C8B-B14F-4D97-AF65-F5344CB8AC3E}">
        <p14:creationId xmlns:p14="http://schemas.microsoft.com/office/powerpoint/2010/main" val="193873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pPr/>
              <a:t>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pPr/>
              <a:t>‹N°›</a:t>
            </a:fld>
            <a:endParaRPr lang="en-US" dirty="0"/>
          </a:p>
        </p:txBody>
      </p:sp>
    </p:spTree>
    <p:extLst>
      <p:ext uri="{BB962C8B-B14F-4D97-AF65-F5344CB8AC3E}">
        <p14:creationId xmlns:p14="http://schemas.microsoft.com/office/powerpoint/2010/main" val="2347955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pPr/>
              <a:t>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pPr/>
              <a:t>‹N°›</a:t>
            </a:fld>
            <a:endParaRPr lang="en-US" dirty="0"/>
          </a:p>
        </p:txBody>
      </p:sp>
    </p:spTree>
    <p:extLst>
      <p:ext uri="{BB962C8B-B14F-4D97-AF65-F5344CB8AC3E}">
        <p14:creationId xmlns:p14="http://schemas.microsoft.com/office/powerpoint/2010/main" val="362373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pPr/>
              <a:t>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pPr/>
              <a:t>‹N°›</a:t>
            </a:fld>
            <a:endParaRPr lang="en-US" dirty="0"/>
          </a:p>
        </p:txBody>
      </p:sp>
    </p:spTree>
    <p:extLst>
      <p:ext uri="{BB962C8B-B14F-4D97-AF65-F5344CB8AC3E}">
        <p14:creationId xmlns:p14="http://schemas.microsoft.com/office/powerpoint/2010/main" val="168352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2/7/2022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618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2/7/2022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122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theme" Target="../theme/theme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2/7/2022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954590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8" r:id="rId12"/>
    <p:sldLayoutId id="2147483819" r:id="rId13"/>
    <p:sldLayoutId id="2147483820" r:id="rId14"/>
    <p:sldLayoutId id="2147483821" r:id="rId15"/>
    <p:sldLayoutId id="2147483822" r:id="rId16"/>
    <p:sldLayoutId id="2147483824" r:id="rId17"/>
    <p:sldLayoutId id="2147483825" r:id="rId18"/>
    <p:sldLayoutId id="2147483826" r:id="rId19"/>
    <p:sldLayoutId id="2147483827" r:id="rId20"/>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eg" /><Relationship Id="rId1" Type="http://schemas.openxmlformats.org/officeDocument/2006/relationships/slideLayout" Target="../slideLayouts/slideLayout1.xml" /><Relationship Id="rId5" Type="http://schemas.openxmlformats.org/officeDocument/2006/relationships/image" Target="../media/image28.png" /><Relationship Id="rId4" Type="http://schemas.openxmlformats.org/officeDocument/2006/relationships/image" Target="../media/image27.png" /></Relationships>
</file>

<file path=ppt/slides/_rels/slide141.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4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47.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49.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53.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jpeg" /><Relationship Id="rId1" Type="http://schemas.openxmlformats.org/officeDocument/2006/relationships/slideLayout" Target="../slideLayouts/slideLayout18.xml" /></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5.xml" /></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5.xml" /></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5.xml" /></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5.xml" /></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5.xml" /></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6.xml" /></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6.xml" /></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jpeg" /><Relationship Id="rId1" Type="http://schemas.openxmlformats.org/officeDocument/2006/relationships/slideLayout" Target="../slideLayouts/slideLayout18.xml" /></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jpeg" /><Relationship Id="rId1" Type="http://schemas.openxmlformats.org/officeDocument/2006/relationships/slideLayout" Target="../slideLayouts/slideLayout18.xml" /></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82.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19.xml" /></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0.xml" /></Relationships>
</file>

<file path=ppt/slides/_rels/slide185.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0.xml" /></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0.xml" /></Relationships>
</file>

<file path=ppt/slides/_rels/slide187.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0.xml" /></Relationships>
</file>

<file path=ppt/slides/_rels/slide188.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0.xml" /></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19.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0.xml" /></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0.xml" /></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0.xml" /></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0.xml" /></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0.xml" /></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0.xml" /></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20.xml" /></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0.xml" /></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0.xml" /></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20.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20.xml" /></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20.xml" /></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20.xml" /></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20.xml" /></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61.xml" /><Relationship Id="rId1" Type="http://schemas.openxmlformats.org/officeDocument/2006/relationships/slideLayout" Target="../slideLayouts/slideLayout20.xml" /></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20.xml" /></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20.xml" /></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64.xml" /><Relationship Id="rId1" Type="http://schemas.openxmlformats.org/officeDocument/2006/relationships/slideLayout" Target="../slideLayouts/slideLayout20.xml" /></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20.xml" /></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19.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7.xml" /></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68.xml" /><Relationship Id="rId1" Type="http://schemas.openxmlformats.org/officeDocument/2006/relationships/slideLayout" Target="../slideLayouts/slideLayout7.xml" /></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69.xml" /><Relationship Id="rId1" Type="http://schemas.openxmlformats.org/officeDocument/2006/relationships/slideLayout" Target="../slideLayouts/slideLayout7.xml" /></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7.xml" /></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7.xml" /></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72.xml" /><Relationship Id="rId1" Type="http://schemas.openxmlformats.org/officeDocument/2006/relationships/slideLayout" Target="../slideLayouts/slideLayout7.xml" /></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73.xml" /><Relationship Id="rId1" Type="http://schemas.openxmlformats.org/officeDocument/2006/relationships/slideLayout" Target="../slideLayouts/slideLayout7.xml" /></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74.xml" /><Relationship Id="rId1" Type="http://schemas.openxmlformats.org/officeDocument/2006/relationships/slideLayout" Target="../slideLayouts/slideLayout7.xml" /></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4.xml" /><Relationship Id="rId3" Type="http://schemas.openxmlformats.org/officeDocument/2006/relationships/diagramLayout" Target="../diagrams/layout3.xml" /><Relationship Id="rId7" Type="http://schemas.openxmlformats.org/officeDocument/2006/relationships/diagramData" Target="../diagrams/data4.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11" Type="http://schemas.microsoft.com/office/2007/relationships/diagramDrawing" Target="../diagrams/drawing4.xml" /><Relationship Id="rId5" Type="http://schemas.openxmlformats.org/officeDocument/2006/relationships/diagramColors" Target="../diagrams/colors3.xml" /><Relationship Id="rId10" Type="http://schemas.openxmlformats.org/officeDocument/2006/relationships/diagramColors" Target="../diagrams/colors4.xml" /><Relationship Id="rId4" Type="http://schemas.openxmlformats.org/officeDocument/2006/relationships/diagramQuickStyle" Target="../diagrams/quickStyle3.xml" /><Relationship Id="rId9" Type="http://schemas.openxmlformats.org/officeDocument/2006/relationships/diagramQuickStyle" Target="../diagrams/quickStyle4.xml" /></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8.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7.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3" Type="http://schemas.openxmlformats.org/officeDocument/2006/relationships/hyperlink" Target="mailto:dgfag.cifag@gmail.com" TargetMode="External" /><Relationship Id="rId2" Type="http://schemas.openxmlformats.org/officeDocument/2006/relationships/image" Target="../media/image8.jpeg"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1.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4.xml" /><Relationship Id="rId1" Type="http://schemas.openxmlformats.org/officeDocument/2006/relationships/slideLayout" Target="../slideLayouts/slideLayout12.xml" /><Relationship Id="rId4" Type="http://schemas.openxmlformats.org/officeDocument/2006/relationships/image" Target="../media/image23.png" /></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3.xml" /></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4.xml" /></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3.xml" /></Relationships>
</file>

<file path=ppt/slides/_rels/slide79.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8.xml" /><Relationship Id="rId1" Type="http://schemas.openxmlformats.org/officeDocument/2006/relationships/slideLayout" Target="../slideLayouts/slideLayout12.xml" /><Relationship Id="rId4" Type="http://schemas.openxmlformats.org/officeDocument/2006/relationships/image" Target="../media/image23.png"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5.xml" /></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5.xml" /></Relationships>
</file>

<file path=ppt/slides/_rels/slide82.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11.xml" /><Relationship Id="rId1" Type="http://schemas.openxmlformats.org/officeDocument/2006/relationships/slideLayout" Target="../slideLayouts/slideLayout12.xml" /><Relationship Id="rId4" Type="http://schemas.openxmlformats.org/officeDocument/2006/relationships/image" Target="../media/image23.png"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6.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3.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3.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3.xml" /></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3.xml" /></Relationships>
</file>

<file path=ppt/slides/_rels/slide88.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17.xml" /><Relationship Id="rId1" Type="http://schemas.openxmlformats.org/officeDocument/2006/relationships/slideLayout" Target="../slideLayouts/slideLayout12.xml" /><Relationship Id="rId4" Type="http://schemas.openxmlformats.org/officeDocument/2006/relationships/image" Target="../media/image23.png" /></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13.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5"/>
          <p:cNvSpPr txBox="1">
            <a:spLocks noChangeArrowheads="1"/>
          </p:cNvSpPr>
          <p:nvPr/>
        </p:nvSpPr>
        <p:spPr bwMode="auto">
          <a:xfrm>
            <a:off x="8574677" y="5275469"/>
            <a:ext cx="2424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fr-FR" sz="2000" b="1" i="0" u="none" strike="noStrike" kern="1200" cap="none" spc="0" normalizeH="0" baseline="0" noProof="0" dirty="0">
                <a:ln>
                  <a:noFill/>
                </a:ln>
                <a:solidFill>
                  <a:schemeClr val="accent2">
                    <a:lumMod val="50000"/>
                  </a:schemeClr>
                </a:solidFill>
                <a:effectLst/>
                <a:uLnTx/>
                <a:uFillTx/>
                <a:latin typeface="Arial Black" panose="020B0A04020102020204" pitchFamily="34" charset="0"/>
                <a:cs typeface="Arabic Typesetting" panose="03020402040406030203" pitchFamily="66" charset="-78"/>
              </a:rPr>
              <a:t>Février 2022</a:t>
            </a:r>
          </a:p>
        </p:txBody>
      </p:sp>
      <p:pic>
        <p:nvPicPr>
          <p:cNvPr id="1026" name="Picture 2">
            <a:extLst>
              <a:ext uri="{FF2B5EF4-FFF2-40B4-BE49-F238E27FC236}">
                <a16:creationId xmlns:a16="http://schemas.microsoft.com/office/drawing/2014/main" id="{41C93543-2F80-4B52-A9FF-01A637BC9E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210" y="172278"/>
            <a:ext cx="3216081" cy="15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6E7CD100-950C-7245-B18F-A71168260E1C}"/>
              </a:ext>
            </a:extLst>
          </p:cNvPr>
          <p:cNvSpPr txBox="1"/>
          <p:nvPr/>
        </p:nvSpPr>
        <p:spPr>
          <a:xfrm>
            <a:off x="1643270" y="2107096"/>
            <a:ext cx="8931645" cy="2585323"/>
          </a:xfrm>
          <a:prstGeom prst="rect">
            <a:avLst/>
          </a:prstGeom>
          <a:noFill/>
        </p:spPr>
        <p:txBody>
          <a:bodyPr wrap="square" rtlCol="0">
            <a:spAutoFit/>
          </a:bodyPr>
          <a:lstStyle/>
          <a:p>
            <a:pPr algn="ctr"/>
            <a:r>
              <a:rPr lang="fr-FR" sz="5400" b="1" dirty="0">
                <a:solidFill>
                  <a:srgbClr val="0DA5A5"/>
                </a:solidFill>
                <a:latin typeface="+mj-lt"/>
              </a:rPr>
              <a:t>CIRCULAIRE D’EXÉCUTION BUDGÉTAIRE </a:t>
            </a:r>
          </a:p>
          <a:p>
            <a:pPr algn="ctr"/>
            <a:r>
              <a:rPr lang="fr-FR" sz="5400" b="1" dirty="0">
                <a:solidFill>
                  <a:srgbClr val="0DA5A5"/>
                </a:solidFill>
                <a:latin typeface="+mj-lt"/>
              </a:rPr>
              <a:t>2022</a:t>
            </a:r>
            <a:endParaRPr lang="fr-FR" sz="6000" b="1" dirty="0">
              <a:solidFill>
                <a:srgbClr val="0DA5A5"/>
              </a:solidFill>
              <a:latin typeface="+mj-lt"/>
            </a:endParaRPr>
          </a:p>
        </p:txBody>
      </p:sp>
    </p:spTree>
    <p:extLst>
      <p:ext uri="{BB962C8B-B14F-4D97-AF65-F5344CB8AC3E}">
        <p14:creationId xmlns:p14="http://schemas.microsoft.com/office/powerpoint/2010/main" val="182523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0675" y="624110"/>
            <a:ext cx="10178714" cy="1084374"/>
          </a:xfrm>
        </p:spPr>
        <p:txBody>
          <a:bodyPr>
            <a:normAutofit/>
          </a:bodyPr>
          <a:lstStyle/>
          <a:p>
            <a:pPr algn="ctr"/>
            <a:r>
              <a:rPr lang="fr-FR" sz="3300" b="1" dirty="0">
                <a:solidFill>
                  <a:schemeClr val="accent6"/>
                </a:solidFill>
              </a:rPr>
              <a:t>PRINCIPAUX PROBLEMES ET MOTIFS DE REJET (3)</a:t>
            </a:r>
            <a:endParaRPr lang="fr-FR" sz="3300" dirty="0"/>
          </a:p>
        </p:txBody>
      </p:sp>
      <p:sp>
        <p:nvSpPr>
          <p:cNvPr id="3" name="Espace réservé du contenu 2"/>
          <p:cNvSpPr>
            <a:spLocks noGrp="1"/>
          </p:cNvSpPr>
          <p:nvPr>
            <p:ph idx="1"/>
          </p:nvPr>
        </p:nvSpPr>
        <p:spPr>
          <a:xfrm>
            <a:off x="2117558" y="1708484"/>
            <a:ext cx="9649326" cy="4740442"/>
          </a:xfrm>
        </p:spPr>
        <p:txBody>
          <a:bodyPr>
            <a:normAutofit/>
          </a:bodyPr>
          <a:lstStyle/>
          <a:p>
            <a:pPr>
              <a:lnSpc>
                <a:spcPct val="87000"/>
              </a:lnSpc>
            </a:pPr>
            <a:r>
              <a:rPr lang="fr-FR" sz="3400" b="1" dirty="0">
                <a:latin typeface="Calibri" panose="020F0502020204030204" pitchFamily="34" charset="0"/>
                <a:ea typeface="Calibri" panose="020F0502020204030204" pitchFamily="34" charset="0"/>
                <a:cs typeface="Times New Roman" panose="02020603050405020304" pitchFamily="18" charset="0"/>
              </a:rPr>
              <a:t>Projet d’avenant</a:t>
            </a:r>
          </a:p>
          <a:p>
            <a:pPr lvl="1">
              <a:lnSpc>
                <a:spcPct val="87000"/>
              </a:lnSpc>
              <a:buFont typeface="Wingdings" panose="05000000000000000000" pitchFamily="2" charset="2"/>
              <a:buChar char="ü"/>
            </a:pPr>
            <a:r>
              <a:rPr lang="fr-FR" sz="3200" dirty="0">
                <a:latin typeface="Calibri" panose="020F0502020204030204" pitchFamily="34" charset="0"/>
                <a:ea typeface="Calibri" panose="020F0502020204030204" pitchFamily="34" charset="0"/>
                <a:cs typeface="Times New Roman" panose="02020603050405020304" pitchFamily="18" charset="0"/>
              </a:rPr>
              <a:t>Elément déclencheur de l’avenant</a:t>
            </a:r>
          </a:p>
          <a:p>
            <a:pPr lvl="1">
              <a:lnSpc>
                <a:spcPct val="87000"/>
              </a:lnSpc>
              <a:buFont typeface="Wingdings" panose="05000000000000000000" pitchFamily="2" charset="2"/>
              <a:buChar char="ü"/>
            </a:pPr>
            <a:r>
              <a:rPr lang="fr-FR" sz="3200" dirty="0">
                <a:latin typeface="Calibri" panose="020F0502020204030204" pitchFamily="34" charset="0"/>
                <a:ea typeface="Calibri" panose="020F0502020204030204" pitchFamily="34" charset="0"/>
                <a:cs typeface="Times New Roman" panose="02020603050405020304" pitchFamily="18" charset="0"/>
              </a:rPr>
              <a:t>Justification des nouveaux prix validée par la CAO</a:t>
            </a:r>
          </a:p>
          <a:p>
            <a:pPr lvl="1">
              <a:lnSpc>
                <a:spcPct val="87000"/>
              </a:lnSpc>
              <a:buFont typeface="Wingdings" panose="05000000000000000000" pitchFamily="2" charset="2"/>
              <a:buChar char="ü"/>
            </a:pPr>
            <a:r>
              <a:rPr lang="fr-FR" sz="3200" dirty="0">
                <a:latin typeface="Calibri" panose="020F0502020204030204" pitchFamily="34" charset="0"/>
                <a:ea typeface="Calibri" panose="020F0502020204030204" pitchFamily="34" charset="0"/>
                <a:cs typeface="Times New Roman" panose="02020603050405020304" pitchFamily="18" charset="0"/>
              </a:rPr>
              <a:t>Interdiction de procéder à un avenant de régularisation</a:t>
            </a:r>
          </a:p>
          <a:p>
            <a:pPr>
              <a:lnSpc>
                <a:spcPct val="87000"/>
              </a:lnSpc>
            </a:pPr>
            <a:r>
              <a:rPr lang="fr-FR" sz="3400" b="1" dirty="0">
                <a:latin typeface="Calibri" panose="020F0502020204030204" pitchFamily="34" charset="0"/>
                <a:ea typeface="Calibri" panose="020F0502020204030204" pitchFamily="34" charset="0"/>
                <a:cs typeface="Times New Roman" panose="02020603050405020304" pitchFamily="18" charset="0"/>
              </a:rPr>
              <a:t>Décisions de déclaration sans suite/Décisions de résiliation </a:t>
            </a:r>
          </a:p>
          <a:p>
            <a:pPr lvl="1">
              <a:lnSpc>
                <a:spcPct val="87000"/>
              </a:lnSpc>
              <a:buFont typeface="Wingdings" panose="05000000000000000000" pitchFamily="2" charset="2"/>
              <a:buChar char="ü"/>
            </a:pPr>
            <a:r>
              <a:rPr lang="fr-FR" sz="3200" dirty="0">
                <a:latin typeface="Calibri" panose="020F0502020204030204" pitchFamily="34" charset="0"/>
                <a:ea typeface="Calibri" panose="020F0502020204030204" pitchFamily="34" charset="0"/>
                <a:cs typeface="Times New Roman" panose="02020603050405020304" pitchFamily="18" charset="0"/>
              </a:rPr>
              <a:t>Motifs d’intérêt général</a:t>
            </a:r>
          </a:p>
          <a:p>
            <a:endParaRPr lang="fr-FR" dirty="0"/>
          </a:p>
        </p:txBody>
      </p:sp>
      <p:sp>
        <p:nvSpPr>
          <p:cNvPr id="4" name="Rectangle 3"/>
          <p:cNvSpPr/>
          <p:nvPr/>
        </p:nvSpPr>
        <p:spPr>
          <a:xfrm>
            <a:off x="7138930" y="0"/>
            <a:ext cx="5053069" cy="400110"/>
          </a:xfrm>
          <a:prstGeom prst="rect">
            <a:avLst/>
          </a:prstGeom>
        </p:spPr>
        <p:txBody>
          <a:bodyPr wrap="square">
            <a:spAutoFit/>
          </a:bodyPr>
          <a:lstStyle/>
          <a:p>
            <a:pPr algn="ctr"/>
            <a:r>
              <a:rPr lang="fr-FR" sz="2000" b="1" dirty="0">
                <a:solidFill>
                  <a:srgbClr val="0DA5A5"/>
                </a:solidFill>
              </a:rPr>
              <a:t>I-</a:t>
            </a:r>
            <a:r>
              <a:rPr lang="fr-FR" b="1" dirty="0">
                <a:solidFill>
                  <a:srgbClr val="0DA5A5"/>
                </a:solidFill>
              </a:rPr>
              <a:t> MODALITES DE CONTRÔLE A PRIORI DE LA CNM</a:t>
            </a:r>
          </a:p>
        </p:txBody>
      </p:sp>
    </p:spTree>
    <p:extLst>
      <p:ext uri="{BB962C8B-B14F-4D97-AF65-F5344CB8AC3E}">
        <p14:creationId xmlns:p14="http://schemas.microsoft.com/office/powerpoint/2010/main" val="31991306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544D03A-F2B3-48C3-8E99-39847AF11E47}"/>
              </a:ext>
            </a:extLst>
          </p:cNvPr>
          <p:cNvSpPr>
            <a:spLocks noGrp="1"/>
          </p:cNvSpPr>
          <p:nvPr>
            <p:ph type="title"/>
          </p:nvPr>
        </p:nvSpPr>
        <p:spPr>
          <a:xfrm>
            <a:off x="1981200" y="704851"/>
            <a:ext cx="8229600" cy="708025"/>
          </a:xfrm>
        </p:spPr>
        <p:txBody>
          <a:bodyPr anchor="t"/>
          <a:lstStyle/>
          <a:p>
            <a:pPr algn="ctr">
              <a:defRPr/>
            </a:pPr>
            <a:r>
              <a:rPr lang="fr-FR" sz="3200" b="1" u="sng" dirty="0">
                <a:solidFill>
                  <a:srgbClr val="00B050"/>
                </a:solidFill>
                <a:latin typeface="+mn-lt"/>
                <a:ea typeface="+mn-ea"/>
                <a:cs typeface="+mn-cs"/>
              </a:rPr>
              <a:t>ETABLISSEMENTS PUBLICS NATIONAUX </a:t>
            </a:r>
          </a:p>
        </p:txBody>
      </p:sp>
      <p:sp>
        <p:nvSpPr>
          <p:cNvPr id="13314" name="Espace réservé du contenu 2">
            <a:extLst>
              <a:ext uri="{FF2B5EF4-FFF2-40B4-BE49-F238E27FC236}">
                <a16:creationId xmlns:a16="http://schemas.microsoft.com/office/drawing/2014/main" id="{7D3EB0FD-41E6-454E-9AF0-68086D7D827A}"/>
              </a:ext>
            </a:extLst>
          </p:cNvPr>
          <p:cNvSpPr>
            <a:spLocks noGrp="1"/>
          </p:cNvSpPr>
          <p:nvPr>
            <p:ph idx="1"/>
          </p:nvPr>
        </p:nvSpPr>
        <p:spPr>
          <a:xfrm>
            <a:off x="1981200" y="1412876"/>
            <a:ext cx="8229600" cy="4911725"/>
          </a:xfrm>
        </p:spPr>
        <p:txBody>
          <a:bodyPr/>
          <a:lstStyle/>
          <a:p>
            <a:pPr>
              <a:buFont typeface="Wingdings" panose="05000000000000000000" pitchFamily="2" charset="2"/>
              <a:buChar char="Ø"/>
            </a:pPr>
            <a:r>
              <a:rPr lang="fr-FR" altLang="x-none" b="1" i="1" u="sng"/>
              <a:t>GESTION BUDGÉTAIRE, FINANCIÈRE ET COMPTABLE DES EPN </a:t>
            </a:r>
            <a:endParaRPr lang="fr-FR" altLang="x-none" b="1" i="1"/>
          </a:p>
          <a:p>
            <a:pPr>
              <a:buFont typeface="Wingdings" panose="05000000000000000000" pitchFamily="2" charset="2"/>
              <a:buChar char="v"/>
            </a:pPr>
            <a:r>
              <a:rPr lang="fr-FR" altLang="x-none" b="1"/>
              <a:t> </a:t>
            </a:r>
            <a:r>
              <a:rPr lang="fr-FR" altLang="x-none"/>
              <a:t>La gestion des fonds des EPN déposés auprès du Trésor Public incombe exclusivement aux agents comptables nommés par Arrêté du MEF</a:t>
            </a:r>
          </a:p>
          <a:p>
            <a:endParaRPr lang="fr-FR" altLang="x-none"/>
          </a:p>
        </p:txBody>
      </p:sp>
      <p:sp>
        <p:nvSpPr>
          <p:cNvPr id="13315" name="Espace réservé du numéro de diapositive 3">
            <a:extLst>
              <a:ext uri="{FF2B5EF4-FFF2-40B4-BE49-F238E27FC236}">
                <a16:creationId xmlns:a16="http://schemas.microsoft.com/office/drawing/2014/main" id="{B94A790A-8337-4037-B58B-27B56346FA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4566C8FB-57EA-493F-87EE-4917FC137DDB}" type="slidenum">
              <a:rPr lang="fr-FR" altLang="en-US">
                <a:solidFill>
                  <a:srgbClr val="045C75"/>
                </a:solidFill>
                <a:latin typeface="Constantia" panose="02030602050306030303" pitchFamily="18" charset="0"/>
              </a:rPr>
              <a:pPr fontAlgn="base">
                <a:spcBef>
                  <a:spcPct val="0"/>
                </a:spcBef>
                <a:spcAft>
                  <a:spcPct val="0"/>
                </a:spcAft>
              </a:pPr>
              <a:t>100</a:t>
            </a:fld>
            <a:endParaRPr lang="fr-FR" altLang="en-US">
              <a:solidFill>
                <a:srgbClr val="045C75"/>
              </a:solidFill>
              <a:latin typeface="Constantia" panose="02030602050306030303" pitchFamily="18" charset="0"/>
            </a:endParaRPr>
          </a:p>
        </p:txBody>
      </p:sp>
      <p:sp>
        <p:nvSpPr>
          <p:cNvPr id="6" name="Rectangle 5"/>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62DAD39B-79C0-4BD9-A929-496682E82BCA}"/>
              </a:ext>
            </a:extLst>
          </p:cNvPr>
          <p:cNvSpPr>
            <a:spLocks noGrp="1"/>
          </p:cNvSpPr>
          <p:nvPr>
            <p:ph type="title"/>
          </p:nvPr>
        </p:nvSpPr>
        <p:spPr>
          <a:xfrm>
            <a:off x="1981200" y="704851"/>
            <a:ext cx="8229600" cy="708025"/>
          </a:xfrm>
        </p:spPr>
        <p:txBody>
          <a:bodyPr anchor="t"/>
          <a:lstStyle/>
          <a:p>
            <a:pPr algn="ctr">
              <a:defRPr/>
            </a:pPr>
            <a:r>
              <a:rPr lang="fr-FR" sz="3200" b="1" u="sng" dirty="0">
                <a:solidFill>
                  <a:srgbClr val="00B050"/>
                </a:solidFill>
                <a:latin typeface="+mn-lt"/>
                <a:ea typeface="+mn-ea"/>
                <a:cs typeface="+mn-cs"/>
              </a:rPr>
              <a:t>ETABLISSEMENTS PUBLICS NATIONAUX </a:t>
            </a:r>
          </a:p>
        </p:txBody>
      </p:sp>
      <p:sp>
        <p:nvSpPr>
          <p:cNvPr id="14338" name="Espace réservé du contenu 2">
            <a:extLst>
              <a:ext uri="{FF2B5EF4-FFF2-40B4-BE49-F238E27FC236}">
                <a16:creationId xmlns:a16="http://schemas.microsoft.com/office/drawing/2014/main" id="{68E4125E-517B-41CC-A0A6-D45922944A70}"/>
              </a:ext>
            </a:extLst>
          </p:cNvPr>
          <p:cNvSpPr>
            <a:spLocks noGrp="1"/>
          </p:cNvSpPr>
          <p:nvPr>
            <p:ph idx="1"/>
          </p:nvPr>
        </p:nvSpPr>
        <p:spPr>
          <a:xfrm>
            <a:off x="1981200" y="1230313"/>
            <a:ext cx="8229600" cy="5308600"/>
          </a:xfrm>
        </p:spPr>
        <p:txBody>
          <a:bodyPr>
            <a:normAutofit lnSpcReduction="10000"/>
          </a:bodyPr>
          <a:lstStyle/>
          <a:p>
            <a:pPr>
              <a:buFont typeface="Wingdings" panose="05000000000000000000" pitchFamily="2" charset="2"/>
              <a:buChar char="v"/>
            </a:pPr>
            <a:r>
              <a:rPr lang="fr-FR" altLang="x-none" b="1" i="1" u="sng">
                <a:solidFill>
                  <a:srgbClr val="FF0000"/>
                </a:solidFill>
              </a:rPr>
              <a:t>Comptes administratifs des EPN </a:t>
            </a:r>
            <a:endParaRPr lang="fr-FR" altLang="x-none" u="sng">
              <a:solidFill>
                <a:srgbClr val="FF0000"/>
              </a:solidFill>
            </a:endParaRPr>
          </a:p>
          <a:p>
            <a:r>
              <a:rPr lang="fr-FR" altLang="x-none" sz="2400"/>
              <a:t>Le visa et l’approbation du budget rectificatif au-delà de la clôture de l’exercice ne sont plus admises (« à titre de régularisation »). </a:t>
            </a:r>
          </a:p>
          <a:p>
            <a:r>
              <a:rPr lang="fr-FR" altLang="x-none" sz="2400"/>
              <a:t>Rattachement à l’exercice concerné des recettes non prévues dans le budget approuvé d’un EPN (sans crédits ouverts) et se fera par l’élaboration d’un budget rectificatif.</a:t>
            </a:r>
          </a:p>
          <a:p>
            <a:r>
              <a:rPr lang="fr-FR" altLang="x-none" sz="2400"/>
              <a:t>Pour les recettes prévues des années ultérieures : </a:t>
            </a:r>
          </a:p>
          <a:p>
            <a:pPr>
              <a:buFont typeface="Wingdings 2" panose="05020102010507070707" pitchFamily="18" charset="2"/>
              <a:buNone/>
            </a:pPr>
            <a:r>
              <a:rPr lang="fr-FR" altLang="x-none" sz="2400"/>
              <a:t>- Constatation dans un compte d’attente au niveau de l’agent comptable </a:t>
            </a:r>
          </a:p>
          <a:p>
            <a:pPr>
              <a:buFont typeface="Wingdings 2" panose="05020102010507070707" pitchFamily="18" charset="2"/>
              <a:buNone/>
            </a:pPr>
            <a:r>
              <a:rPr lang="fr-FR" altLang="x-none" sz="2400"/>
              <a:t>- Sans transcription dans le compte administratif.</a:t>
            </a:r>
          </a:p>
          <a:p>
            <a:pPr>
              <a:buFont typeface="Wingdings 2" panose="05020102010507070707" pitchFamily="18" charset="2"/>
              <a:buNone/>
            </a:pPr>
            <a:r>
              <a:rPr lang="fr-FR" altLang="x-none" sz="2400"/>
              <a:t>- Doivent faire l’objet d’une régularisation dans le budget et le compte de l’année concernée</a:t>
            </a:r>
          </a:p>
          <a:p>
            <a:pPr>
              <a:buFont typeface="Wingdings 2" panose="05020102010507070707" pitchFamily="18" charset="2"/>
              <a:buNone/>
            </a:pPr>
            <a:endParaRPr lang="fr-FR" altLang="x-none"/>
          </a:p>
        </p:txBody>
      </p:sp>
      <p:sp>
        <p:nvSpPr>
          <p:cNvPr id="14339" name="Espace réservé du numéro de diapositive 3">
            <a:extLst>
              <a:ext uri="{FF2B5EF4-FFF2-40B4-BE49-F238E27FC236}">
                <a16:creationId xmlns:a16="http://schemas.microsoft.com/office/drawing/2014/main" id="{147FD038-9565-4A18-985E-06654B7FD6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EF035A5D-F693-47BD-AF80-F862E61CDE37}" type="slidenum">
              <a:rPr lang="fr-FR" altLang="en-US">
                <a:solidFill>
                  <a:srgbClr val="045C75"/>
                </a:solidFill>
                <a:latin typeface="Constantia" panose="02030602050306030303" pitchFamily="18" charset="0"/>
              </a:rPr>
              <a:pPr fontAlgn="base">
                <a:spcBef>
                  <a:spcPct val="0"/>
                </a:spcBef>
                <a:spcAft>
                  <a:spcPct val="0"/>
                </a:spcAft>
              </a:pPr>
              <a:t>101</a:t>
            </a:fld>
            <a:endParaRPr lang="fr-FR" altLang="en-US">
              <a:solidFill>
                <a:srgbClr val="045C75"/>
              </a:solidFill>
              <a:latin typeface="Constantia" panose="02030602050306030303" pitchFamily="18" charset="0"/>
            </a:endParaRPr>
          </a:p>
        </p:txBody>
      </p:sp>
      <p:sp>
        <p:nvSpPr>
          <p:cNvPr id="5" name="Rectangle 4"/>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D46DA70D-FC07-46C3-A904-79FEDF75B44D}"/>
              </a:ext>
            </a:extLst>
          </p:cNvPr>
          <p:cNvSpPr>
            <a:spLocks noGrp="1"/>
          </p:cNvSpPr>
          <p:nvPr>
            <p:ph type="title"/>
          </p:nvPr>
        </p:nvSpPr>
        <p:spPr>
          <a:xfrm>
            <a:off x="1981200" y="704851"/>
            <a:ext cx="8229600" cy="708025"/>
          </a:xfrm>
        </p:spPr>
        <p:txBody>
          <a:bodyPr anchor="t"/>
          <a:lstStyle/>
          <a:p>
            <a:pPr algn="ctr">
              <a:defRPr/>
            </a:pPr>
            <a:r>
              <a:rPr lang="fr-FR" sz="3200" b="1" u="sng" dirty="0">
                <a:solidFill>
                  <a:srgbClr val="00B050"/>
                </a:solidFill>
                <a:latin typeface="+mn-lt"/>
                <a:ea typeface="+mn-ea"/>
                <a:cs typeface="+mn-cs"/>
              </a:rPr>
              <a:t>ETABLISSEMENTS PUBLICS NATIONAUX </a:t>
            </a:r>
          </a:p>
        </p:txBody>
      </p:sp>
      <p:sp>
        <p:nvSpPr>
          <p:cNvPr id="15362" name="Espace réservé du contenu 2">
            <a:extLst>
              <a:ext uri="{FF2B5EF4-FFF2-40B4-BE49-F238E27FC236}">
                <a16:creationId xmlns:a16="http://schemas.microsoft.com/office/drawing/2014/main" id="{182E3592-3073-4D8D-893B-57B18B0A0B1C}"/>
              </a:ext>
            </a:extLst>
          </p:cNvPr>
          <p:cNvSpPr>
            <a:spLocks noGrp="1"/>
          </p:cNvSpPr>
          <p:nvPr>
            <p:ph idx="1"/>
          </p:nvPr>
        </p:nvSpPr>
        <p:spPr>
          <a:xfrm>
            <a:off x="1981200" y="1341439"/>
            <a:ext cx="8229600" cy="5183187"/>
          </a:xfrm>
        </p:spPr>
        <p:txBody>
          <a:bodyPr>
            <a:normAutofit lnSpcReduction="10000"/>
          </a:bodyPr>
          <a:lstStyle/>
          <a:p>
            <a:pPr>
              <a:buFont typeface="Wingdings" panose="05000000000000000000" pitchFamily="2" charset="2"/>
              <a:buChar char="v"/>
            </a:pPr>
            <a:r>
              <a:rPr lang="fr-FR" altLang="x-none" b="1">
                <a:solidFill>
                  <a:srgbClr val="FF0000"/>
                </a:solidFill>
              </a:rPr>
              <a:t> </a:t>
            </a:r>
            <a:r>
              <a:rPr lang="fr-FR" altLang="x-none" sz="2000" b="1" u="sng">
                <a:solidFill>
                  <a:srgbClr val="FF0000"/>
                </a:solidFill>
              </a:rPr>
              <a:t>États financiers des EPN </a:t>
            </a:r>
            <a:endParaRPr lang="fr-FR" altLang="x-none" sz="2000" u="sng">
              <a:solidFill>
                <a:srgbClr val="FF0000"/>
              </a:solidFill>
            </a:endParaRPr>
          </a:p>
          <a:p>
            <a:r>
              <a:rPr lang="fr-FR" altLang="x-none" sz="2000"/>
              <a:t>Le Contrôle Financier ne vise pas les Etats financiers. </a:t>
            </a:r>
          </a:p>
          <a:p>
            <a:pPr>
              <a:buFont typeface="Wingdings" panose="05000000000000000000" pitchFamily="2" charset="2"/>
              <a:buChar char="v"/>
            </a:pPr>
            <a:r>
              <a:rPr lang="fr-FR" altLang="x-none" sz="2000" b="1">
                <a:solidFill>
                  <a:srgbClr val="FF0000"/>
                </a:solidFill>
              </a:rPr>
              <a:t> </a:t>
            </a:r>
            <a:r>
              <a:rPr lang="fr-FR" altLang="x-none" sz="2000" b="1" u="sng">
                <a:solidFill>
                  <a:srgbClr val="FF0000"/>
                </a:solidFill>
              </a:rPr>
              <a:t>Mouvements de crédits des EPN</a:t>
            </a:r>
            <a:endParaRPr lang="fr-FR" altLang="x-none" sz="2000" u="sng">
              <a:solidFill>
                <a:srgbClr val="FF0000"/>
              </a:solidFill>
            </a:endParaRPr>
          </a:p>
          <a:p>
            <a:r>
              <a:rPr lang="fr-FR" altLang="x-none" sz="2000"/>
              <a:t>Date limite de réception des décisions d’aménagement de crédits pour visa au CF : </a:t>
            </a:r>
            <a:r>
              <a:rPr lang="fr-FR" altLang="x-none" sz="2000" b="1"/>
              <a:t>10 décembre 2022</a:t>
            </a:r>
            <a:r>
              <a:rPr lang="fr-FR" altLang="x-none" sz="2000"/>
              <a:t>.</a:t>
            </a:r>
          </a:p>
          <a:p>
            <a:pPr>
              <a:buFont typeface="Wingdings" panose="05000000000000000000" pitchFamily="2" charset="2"/>
              <a:buChar char="v"/>
            </a:pPr>
            <a:r>
              <a:rPr lang="fr-FR" altLang="x-none" sz="2000" b="1">
                <a:solidFill>
                  <a:srgbClr val="FF0000"/>
                </a:solidFill>
              </a:rPr>
              <a:t> </a:t>
            </a:r>
            <a:r>
              <a:rPr lang="fr-FR" altLang="x-none" sz="2000" b="1" u="sng">
                <a:solidFill>
                  <a:srgbClr val="FF0000"/>
                </a:solidFill>
              </a:rPr>
              <a:t>Report des excédents antérieurs au sein des EPA </a:t>
            </a:r>
            <a:endParaRPr lang="fr-FR" altLang="x-none" sz="2000" u="sng">
              <a:solidFill>
                <a:srgbClr val="FF0000"/>
              </a:solidFill>
            </a:endParaRPr>
          </a:p>
          <a:p>
            <a:pPr>
              <a:buFont typeface="Wingdings 2" panose="05020102010507070707" pitchFamily="18" charset="2"/>
              <a:buNone/>
            </a:pPr>
            <a:r>
              <a:rPr lang="fr-FR" altLang="x-none" sz="2000"/>
              <a:t>Pour l’année N-1 : </a:t>
            </a:r>
          </a:p>
          <a:p>
            <a:r>
              <a:rPr lang="fr-FR" altLang="x-none" sz="2000"/>
              <a:t>A transcrire dans les recettes du Budget Additionnel selon les codes :</a:t>
            </a:r>
          </a:p>
          <a:p>
            <a:r>
              <a:rPr lang="fr-FR" altLang="x-none" sz="2000"/>
              <a:t>REFA : Report de l’excédent de fonctionnement antérieur </a:t>
            </a:r>
          </a:p>
          <a:p>
            <a:r>
              <a:rPr lang="fr-FR" altLang="x-none" sz="2000"/>
              <a:t>REIA : Report de l’excédent d’investissement antérieur </a:t>
            </a:r>
          </a:p>
          <a:p>
            <a:pPr>
              <a:buFont typeface="Wingdings 2" panose="05020102010507070707" pitchFamily="18" charset="2"/>
              <a:buNone/>
            </a:pPr>
            <a:r>
              <a:rPr lang="fr-FR" altLang="x-none" sz="2000"/>
              <a:t>L’utilisation des excédents des années N-2 et antérieurs :</a:t>
            </a:r>
          </a:p>
          <a:p>
            <a:r>
              <a:rPr lang="fr-FR" altLang="x-none" sz="2000"/>
              <a:t>Par prélèvement sur Fonds De Roulement (FDR), autorisé par l’organe délibérant, dans le Budget Additionnel.</a:t>
            </a:r>
          </a:p>
          <a:p>
            <a:pPr>
              <a:buFont typeface="Wingdings 2" panose="05020102010507070707" pitchFamily="18" charset="2"/>
              <a:buNone/>
            </a:pPr>
            <a:endParaRPr lang="fr-FR" altLang="x-none"/>
          </a:p>
        </p:txBody>
      </p:sp>
      <p:sp>
        <p:nvSpPr>
          <p:cNvPr id="15363" name="Espace réservé du numéro de diapositive 3">
            <a:extLst>
              <a:ext uri="{FF2B5EF4-FFF2-40B4-BE49-F238E27FC236}">
                <a16:creationId xmlns:a16="http://schemas.microsoft.com/office/drawing/2014/main" id="{DDC8F16E-7D28-4747-A0AB-540CFF57F9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3F8CBED9-D279-4964-B363-10E3DC1644CC}" type="slidenum">
              <a:rPr lang="fr-FR" altLang="en-US">
                <a:solidFill>
                  <a:srgbClr val="045C75"/>
                </a:solidFill>
                <a:latin typeface="Constantia" panose="02030602050306030303" pitchFamily="18" charset="0"/>
              </a:rPr>
              <a:pPr fontAlgn="base">
                <a:spcBef>
                  <a:spcPct val="0"/>
                </a:spcBef>
                <a:spcAft>
                  <a:spcPct val="0"/>
                </a:spcAft>
              </a:pPr>
              <a:t>102</a:t>
            </a:fld>
            <a:endParaRPr lang="fr-FR" altLang="en-US">
              <a:solidFill>
                <a:srgbClr val="045C75"/>
              </a:solidFill>
              <a:latin typeface="Constantia" panose="02030602050306030303" pitchFamily="18" charset="0"/>
            </a:endParaRPr>
          </a:p>
        </p:txBody>
      </p:sp>
      <p:sp>
        <p:nvSpPr>
          <p:cNvPr id="6" name="Rectangle 5"/>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a:extLst>
              <a:ext uri="{FF2B5EF4-FFF2-40B4-BE49-F238E27FC236}">
                <a16:creationId xmlns:a16="http://schemas.microsoft.com/office/drawing/2014/main" id="{C8BCD503-40AF-4141-AD45-CC167CDF2A01}"/>
              </a:ext>
            </a:extLst>
          </p:cNvPr>
          <p:cNvSpPr>
            <a:spLocks noGrp="1"/>
          </p:cNvSpPr>
          <p:nvPr>
            <p:ph idx="1"/>
          </p:nvPr>
        </p:nvSpPr>
        <p:spPr>
          <a:xfrm>
            <a:off x="1981200" y="1341438"/>
            <a:ext cx="8229600" cy="4983162"/>
          </a:xfrm>
        </p:spPr>
        <p:txBody>
          <a:bodyPr/>
          <a:lstStyle/>
          <a:p>
            <a:pPr>
              <a:buFont typeface="Wingdings" panose="05000000000000000000" pitchFamily="2" charset="2"/>
              <a:buChar char="v"/>
            </a:pPr>
            <a:r>
              <a:rPr lang="fr-FR" altLang="x-none" sz="2400" b="1" u="sng">
                <a:solidFill>
                  <a:srgbClr val="FF0000"/>
                </a:solidFill>
              </a:rPr>
              <a:t>Transfert au profit des EPN et Organismes rattachés </a:t>
            </a:r>
            <a:endParaRPr lang="fr-FR" altLang="x-none" sz="2000" u="sng"/>
          </a:p>
          <a:p>
            <a:r>
              <a:rPr lang="fr-FR" altLang="x-none" sz="2000"/>
              <a:t>DEF + Autorisation d’engagement, y compris ceux d’un montant inférieur à Ar 200 000 000, par le PM et par le PRM.</a:t>
            </a:r>
          </a:p>
          <a:p>
            <a:pPr lvl="1"/>
            <a:r>
              <a:rPr lang="fr-FR" altLang="x-none" sz="1800"/>
              <a:t>Pour les charges de personnel (salaires et accessoires y compris les indemnités, heures complémentaires, vacation) : </a:t>
            </a:r>
          </a:p>
          <a:p>
            <a:pPr>
              <a:buFont typeface="Wingdings 2" panose="05020102010507070707" pitchFamily="18" charset="2"/>
              <a:buNone/>
            </a:pPr>
            <a:r>
              <a:rPr lang="fr-FR" altLang="x-none" sz="2000"/>
              <a:t>- Pièces à annexer au document : </a:t>
            </a:r>
            <a:r>
              <a:rPr lang="fr-FR" altLang="x-none" sz="2000" b="1"/>
              <a:t>liste exhaustive des agents bénéficiaires comprenant le nom, le montant pour chaque agent, et les coordonnées de chaque bénéficiaire</a:t>
            </a:r>
            <a:r>
              <a:rPr lang="fr-FR" altLang="x-none" sz="2000"/>
              <a:t> (Numéro téléphone, adresse mail, adresse…).</a:t>
            </a:r>
          </a:p>
          <a:p>
            <a:pPr lvl="1"/>
            <a:r>
              <a:rPr lang="fr-FR" altLang="x-none" sz="1800"/>
              <a:t>Pour les dépenses autres que charges de personnel :</a:t>
            </a:r>
          </a:p>
          <a:p>
            <a:pPr>
              <a:buFont typeface="Wingdings 2" panose="05020102010507070707" pitchFamily="18" charset="2"/>
              <a:buNone/>
            </a:pPr>
            <a:r>
              <a:rPr lang="fr-FR" altLang="x-none" sz="2000"/>
              <a:t>- Joindre </a:t>
            </a:r>
            <a:r>
              <a:rPr lang="fr-FR" altLang="x-none" sz="2000" b="1"/>
              <a:t>les factures</a:t>
            </a:r>
            <a:r>
              <a:rPr lang="fr-FR" altLang="x-none" sz="2000"/>
              <a:t> (pro-forma, et/ou à défaut les factures définitives de l’année précédente et/ou toutes autres pièces justifiant la dépense).</a:t>
            </a:r>
          </a:p>
          <a:p>
            <a:pPr>
              <a:buFont typeface="Wingdings 2" panose="05020102010507070707" pitchFamily="18" charset="2"/>
              <a:buNone/>
            </a:pPr>
            <a:endParaRPr lang="fr-FR" altLang="x-none" sz="2000"/>
          </a:p>
          <a:p>
            <a:pPr>
              <a:buFont typeface="Wingdings 2" panose="05020102010507070707" pitchFamily="18" charset="2"/>
              <a:buNone/>
            </a:pPr>
            <a:endParaRPr lang="fr-FR" altLang="x-none"/>
          </a:p>
        </p:txBody>
      </p:sp>
      <p:sp>
        <p:nvSpPr>
          <p:cNvPr id="16387" name="Espace réservé du numéro de diapositive 3">
            <a:extLst>
              <a:ext uri="{FF2B5EF4-FFF2-40B4-BE49-F238E27FC236}">
                <a16:creationId xmlns:a16="http://schemas.microsoft.com/office/drawing/2014/main" id="{AF295F1B-FE9C-4602-B966-661F0838DB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0C365B4-4312-45AA-A56B-397A84AD3C1A}" type="slidenum">
              <a:rPr lang="fr-FR" altLang="en-US">
                <a:solidFill>
                  <a:srgbClr val="045C75"/>
                </a:solidFill>
                <a:latin typeface="Constantia" panose="02030602050306030303" pitchFamily="18" charset="0"/>
              </a:rPr>
              <a:pPr fontAlgn="base">
                <a:spcBef>
                  <a:spcPct val="0"/>
                </a:spcBef>
                <a:spcAft>
                  <a:spcPct val="0"/>
                </a:spcAft>
              </a:pPr>
              <a:t>103</a:t>
            </a:fld>
            <a:endParaRPr lang="fr-FR" altLang="en-US">
              <a:solidFill>
                <a:srgbClr val="045C75"/>
              </a:solidFill>
              <a:latin typeface="Constantia" panose="02030602050306030303" pitchFamily="18" charset="0"/>
            </a:endParaRPr>
          </a:p>
        </p:txBody>
      </p:sp>
      <p:sp>
        <p:nvSpPr>
          <p:cNvPr id="4" name="Rectangle 3"/>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2">
            <a:extLst>
              <a:ext uri="{FF2B5EF4-FFF2-40B4-BE49-F238E27FC236}">
                <a16:creationId xmlns:a16="http://schemas.microsoft.com/office/drawing/2014/main" id="{64BE32B6-7EE1-437F-8F60-52B065E75DB8}"/>
              </a:ext>
            </a:extLst>
          </p:cNvPr>
          <p:cNvSpPr>
            <a:spLocks noGrp="1"/>
          </p:cNvSpPr>
          <p:nvPr>
            <p:ph idx="1"/>
          </p:nvPr>
        </p:nvSpPr>
        <p:spPr>
          <a:xfrm>
            <a:off x="1992314" y="549275"/>
            <a:ext cx="8351837" cy="5975350"/>
          </a:xfrm>
        </p:spPr>
        <p:txBody>
          <a:bodyPr>
            <a:normAutofit lnSpcReduction="10000"/>
          </a:bodyPr>
          <a:lstStyle/>
          <a:p>
            <a:pPr algn="just">
              <a:buFont typeface="Wingdings" panose="05000000000000000000" pitchFamily="2" charset="2"/>
              <a:buChar char="Ø"/>
            </a:pPr>
            <a:r>
              <a:rPr lang="fr-FR" altLang="x-none" sz="2000" b="1" u="sng"/>
              <a:t>OBLIGATION DES EPN</a:t>
            </a:r>
          </a:p>
          <a:p>
            <a:pPr>
              <a:buFont typeface="Wingdings" panose="05000000000000000000" pitchFamily="2" charset="2"/>
              <a:buChar char="v"/>
            </a:pPr>
            <a:r>
              <a:rPr lang="fr-FR" altLang="x-none" sz="2000" b="1" u="sng">
                <a:solidFill>
                  <a:srgbClr val="FF0000"/>
                </a:solidFill>
              </a:rPr>
              <a:t>Gestion</a:t>
            </a:r>
            <a:r>
              <a:rPr lang="fr-FR" altLang="x-none" sz="2000" b="1" i="1" u="sng">
                <a:solidFill>
                  <a:srgbClr val="FF0000"/>
                </a:solidFill>
              </a:rPr>
              <a:t> de personnel des EPN</a:t>
            </a:r>
            <a:endParaRPr lang="fr-FR" altLang="x-none" sz="2000" u="sng">
              <a:solidFill>
                <a:srgbClr val="FF0000"/>
              </a:solidFill>
            </a:endParaRPr>
          </a:p>
          <a:p>
            <a:pPr>
              <a:buFont typeface="Wingdings 2" panose="05020102010507070707" pitchFamily="18" charset="2"/>
              <a:buNone/>
            </a:pPr>
            <a:r>
              <a:rPr lang="fr-FR" altLang="x-none" sz="2000"/>
              <a:t>Tout recrutement de personnel de droit privé au sein des EPIC doit obtenir l’aval du C.A et sa délibération doit être approuvée par la tutelle technique et budgétaire après visa du CF.</a:t>
            </a:r>
          </a:p>
          <a:p>
            <a:pPr>
              <a:buFont typeface="Wingdings" panose="05000000000000000000" pitchFamily="2" charset="2"/>
              <a:buChar char="Ø"/>
            </a:pPr>
            <a:r>
              <a:rPr lang="fr-FR" altLang="x-none" sz="2000" b="1" u="sng"/>
              <a:t>CONTRÔLE FINANCIER DANS LES EPN</a:t>
            </a:r>
            <a:r>
              <a:rPr lang="fr-FR" altLang="x-none" sz="2000" b="1"/>
              <a:t> </a:t>
            </a:r>
          </a:p>
          <a:p>
            <a:r>
              <a:rPr lang="fr-FR" altLang="x-none" sz="2000" b="1" u="sng"/>
              <a:t>Principe : </a:t>
            </a:r>
            <a:endParaRPr lang="fr-FR" altLang="x-none" sz="2000"/>
          </a:p>
          <a:p>
            <a:r>
              <a:rPr lang="fr-FR" altLang="x-none" sz="2000"/>
              <a:t>Le contrôle financier sur les EPN est exercé </a:t>
            </a:r>
            <a:r>
              <a:rPr lang="fr-FR" altLang="x-none" sz="2000" b="1"/>
              <a:t>a posteriori</a:t>
            </a:r>
            <a:r>
              <a:rPr lang="fr-FR" altLang="x-none" sz="2000"/>
              <a:t>. </a:t>
            </a:r>
          </a:p>
          <a:p>
            <a:r>
              <a:rPr lang="fr-FR" altLang="x-none" sz="2000" b="1" u="sng"/>
              <a:t>Exception : </a:t>
            </a:r>
            <a:endParaRPr lang="fr-FR" altLang="x-none" sz="2000"/>
          </a:p>
          <a:p>
            <a:r>
              <a:rPr lang="fr-FR" altLang="x-none" sz="2000"/>
              <a:t>Sur décision du DGCF, contrôle </a:t>
            </a:r>
            <a:r>
              <a:rPr lang="fr-FR" altLang="x-none" sz="2000" b="1"/>
              <a:t>a prior</a:t>
            </a:r>
            <a:r>
              <a:rPr lang="fr-FR" altLang="x-none" sz="2000"/>
              <a:t>i de certains ou tous les actes de l’ordonnateur :</a:t>
            </a:r>
          </a:p>
          <a:p>
            <a:pPr lvl="1"/>
            <a:r>
              <a:rPr lang="fr-FR" altLang="x-none" sz="1800"/>
              <a:t>Pour des motifs relatifs aux </a:t>
            </a:r>
            <a:r>
              <a:rPr lang="fr-FR" altLang="x-none" sz="1800" b="1"/>
              <a:t>risques et enjeux financiers importants</a:t>
            </a:r>
            <a:r>
              <a:rPr lang="fr-FR" altLang="x-none" sz="1800"/>
              <a:t>, </a:t>
            </a:r>
          </a:p>
          <a:p>
            <a:pPr>
              <a:buFont typeface="Wingdings 2" panose="05020102010507070707" pitchFamily="18" charset="2"/>
              <a:buNone/>
            </a:pPr>
            <a:r>
              <a:rPr lang="fr-FR" altLang="x-none" sz="2000" b="1"/>
              <a:t>Ou</a:t>
            </a:r>
            <a:endParaRPr lang="fr-FR" altLang="x-none" sz="2000"/>
          </a:p>
          <a:p>
            <a:pPr lvl="1"/>
            <a:r>
              <a:rPr lang="fr-FR" altLang="x-none" sz="1800"/>
              <a:t>Suite à </a:t>
            </a:r>
            <a:r>
              <a:rPr lang="fr-FR" altLang="x-none" sz="1800" b="1"/>
              <a:t>la constatation d’irrégularités dans la gestion</a:t>
            </a:r>
            <a:r>
              <a:rPr lang="fr-FR" altLang="x-none" sz="1800"/>
              <a:t> de l’ordonnateur</a:t>
            </a:r>
          </a:p>
          <a:p>
            <a:pPr>
              <a:buFont typeface="Wingdings" panose="05000000000000000000" pitchFamily="2" charset="2"/>
              <a:buChar char="v"/>
            </a:pPr>
            <a:r>
              <a:rPr lang="fr-FR" altLang="x-none" b="1" u="sng">
                <a:solidFill>
                  <a:srgbClr val="FF0000"/>
                </a:solidFill>
              </a:rPr>
              <a:t>Amortissement comptable</a:t>
            </a:r>
            <a:endParaRPr lang="fr-FR" altLang="x-none" u="sng">
              <a:solidFill>
                <a:srgbClr val="FF0000"/>
              </a:solidFill>
            </a:endParaRPr>
          </a:p>
          <a:p>
            <a:pPr>
              <a:buFont typeface="Wingdings 2" panose="05020102010507070707" pitchFamily="18" charset="2"/>
              <a:buNone/>
            </a:pPr>
            <a:r>
              <a:rPr lang="fr-FR" altLang="x-none"/>
              <a:t>Taux d’amortissement et de dépréciation fixés par le CA.</a:t>
            </a:r>
          </a:p>
          <a:p>
            <a:pPr lvl="1"/>
            <a:endParaRPr lang="fr-FR" altLang="x-none" sz="1800" b="1">
              <a:solidFill>
                <a:srgbClr val="FF0000"/>
              </a:solidFill>
            </a:endParaRPr>
          </a:p>
        </p:txBody>
      </p:sp>
      <p:sp>
        <p:nvSpPr>
          <p:cNvPr id="17411" name="Espace réservé du numéro de diapositive 3">
            <a:extLst>
              <a:ext uri="{FF2B5EF4-FFF2-40B4-BE49-F238E27FC236}">
                <a16:creationId xmlns:a16="http://schemas.microsoft.com/office/drawing/2014/main" id="{DF94E169-CDD8-40D2-9A17-66086E2248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127CF956-0E58-4E85-BC9E-C45AF5D3A7ED}" type="slidenum">
              <a:rPr lang="fr-FR" altLang="en-US">
                <a:solidFill>
                  <a:srgbClr val="045C75"/>
                </a:solidFill>
                <a:latin typeface="Constantia" panose="02030602050306030303" pitchFamily="18" charset="0"/>
              </a:rPr>
              <a:pPr fontAlgn="base">
                <a:spcBef>
                  <a:spcPct val="0"/>
                </a:spcBef>
                <a:spcAft>
                  <a:spcPct val="0"/>
                </a:spcAft>
              </a:pPr>
              <a:t>104</a:t>
            </a:fld>
            <a:endParaRPr lang="fr-FR" altLang="en-US">
              <a:solidFill>
                <a:srgbClr val="045C75"/>
              </a:solidFill>
              <a:latin typeface="Constantia" panose="02030602050306030303" pitchFamily="18" charset="0"/>
            </a:endParaRPr>
          </a:p>
        </p:txBody>
      </p:sp>
      <p:sp>
        <p:nvSpPr>
          <p:cNvPr id="4" name="Rectangle 3"/>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a:extLst>
              <a:ext uri="{FF2B5EF4-FFF2-40B4-BE49-F238E27FC236}">
                <a16:creationId xmlns:a16="http://schemas.microsoft.com/office/drawing/2014/main" id="{75E02E03-7B78-463B-8075-3BAE1D712942}"/>
              </a:ext>
            </a:extLst>
          </p:cNvPr>
          <p:cNvSpPr>
            <a:spLocks noGrp="1"/>
          </p:cNvSpPr>
          <p:nvPr>
            <p:ph idx="1"/>
          </p:nvPr>
        </p:nvSpPr>
        <p:spPr>
          <a:xfrm>
            <a:off x="1981200" y="1341438"/>
            <a:ext cx="8229600" cy="4983162"/>
          </a:xfrm>
        </p:spPr>
        <p:txBody>
          <a:bodyPr/>
          <a:lstStyle/>
          <a:p>
            <a:r>
              <a:rPr lang="fr-FR" altLang="x-none" sz="2800"/>
              <a:t>Pour les marchés sur financement extérieur, le visa du Contrôle Financier sur les marchés n’est plus requis </a:t>
            </a:r>
          </a:p>
          <a:p>
            <a:endParaRPr lang="fr-FR" altLang="x-none" sz="2800"/>
          </a:p>
          <a:p>
            <a:endParaRPr lang="fr-FR" altLang="x-none"/>
          </a:p>
          <a:p>
            <a:pPr>
              <a:buFont typeface="Wingdings 2" panose="05020102010507070707" pitchFamily="18" charset="2"/>
              <a:buNone/>
            </a:pPr>
            <a:r>
              <a:rPr lang="fr-FR" altLang="x-none"/>
              <a:t> </a:t>
            </a:r>
          </a:p>
          <a:p>
            <a:pPr>
              <a:buFont typeface="Wingdings" panose="05000000000000000000" pitchFamily="2" charset="2"/>
              <a:buChar char="Ø"/>
            </a:pPr>
            <a:endParaRPr lang="fr-FR" altLang="x-none" b="1"/>
          </a:p>
        </p:txBody>
      </p:sp>
      <p:sp>
        <p:nvSpPr>
          <p:cNvPr id="18435" name="Espace réservé du numéro de diapositive 3">
            <a:extLst>
              <a:ext uri="{FF2B5EF4-FFF2-40B4-BE49-F238E27FC236}">
                <a16:creationId xmlns:a16="http://schemas.microsoft.com/office/drawing/2014/main" id="{BDFB8D5C-C1EF-4621-9D3D-1E88334D3D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26DB409-D17E-4076-B8C8-3D30CD361469}" type="slidenum">
              <a:rPr lang="fr-FR" altLang="en-US">
                <a:solidFill>
                  <a:srgbClr val="045C75"/>
                </a:solidFill>
                <a:latin typeface="Constantia" panose="02030602050306030303" pitchFamily="18" charset="0"/>
              </a:rPr>
              <a:pPr fontAlgn="base">
                <a:spcBef>
                  <a:spcPct val="0"/>
                </a:spcBef>
                <a:spcAft>
                  <a:spcPct val="0"/>
                </a:spcAft>
              </a:pPr>
              <a:t>105</a:t>
            </a:fld>
            <a:endParaRPr lang="fr-FR" altLang="en-US">
              <a:solidFill>
                <a:srgbClr val="045C75"/>
              </a:solidFill>
              <a:latin typeface="Constantia" panose="02030602050306030303" pitchFamily="18" charset="0"/>
            </a:endParaRPr>
          </a:p>
        </p:txBody>
      </p:sp>
      <p:sp>
        <p:nvSpPr>
          <p:cNvPr id="4" name="Rectangle 3"/>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F47F2E6F-5447-4E3F-972A-4A3B44183E1A}"/>
              </a:ext>
            </a:extLst>
          </p:cNvPr>
          <p:cNvSpPr>
            <a:spLocks noGrp="1"/>
          </p:cNvSpPr>
          <p:nvPr>
            <p:ph type="title"/>
          </p:nvPr>
        </p:nvSpPr>
        <p:spPr>
          <a:xfrm>
            <a:off x="1981200" y="704851"/>
            <a:ext cx="8229600" cy="779463"/>
          </a:xfrm>
        </p:spPr>
        <p:txBody>
          <a:bodyPr anchor="t"/>
          <a:lstStyle/>
          <a:p>
            <a:pPr algn="ctr">
              <a:defRPr/>
            </a:pPr>
            <a:r>
              <a:rPr lang="fr-FR" sz="3200" b="1" u="sng" dirty="0">
                <a:solidFill>
                  <a:srgbClr val="00B050"/>
                </a:solidFill>
                <a:latin typeface="+mn-lt"/>
                <a:ea typeface="+mn-ea"/>
                <a:cs typeface="+mn-cs"/>
              </a:rPr>
              <a:t>CONTRÔLE FINANCIER  </a:t>
            </a:r>
          </a:p>
        </p:txBody>
      </p:sp>
      <p:sp>
        <p:nvSpPr>
          <p:cNvPr id="19458" name="Espace réservé du contenu 2">
            <a:extLst>
              <a:ext uri="{FF2B5EF4-FFF2-40B4-BE49-F238E27FC236}">
                <a16:creationId xmlns:a16="http://schemas.microsoft.com/office/drawing/2014/main" id="{E89B7DD1-2DF5-4B75-844C-FFC08A6AB03C}"/>
              </a:ext>
            </a:extLst>
          </p:cNvPr>
          <p:cNvSpPr>
            <a:spLocks noGrp="1"/>
          </p:cNvSpPr>
          <p:nvPr>
            <p:ph idx="1"/>
          </p:nvPr>
        </p:nvSpPr>
        <p:spPr>
          <a:xfrm>
            <a:off x="1981200" y="1628776"/>
            <a:ext cx="8229600" cy="4537075"/>
          </a:xfrm>
        </p:spPr>
        <p:txBody>
          <a:bodyPr/>
          <a:lstStyle/>
          <a:p>
            <a:pPr>
              <a:buFont typeface="Wingdings" panose="05000000000000000000" pitchFamily="2" charset="2"/>
              <a:buChar char="Ø"/>
            </a:pPr>
            <a:r>
              <a:rPr lang="fr-FR" altLang="x-none" sz="2000" b="1" u="sng"/>
              <a:t>CONTRÔLE SUR LES RÈGLES APPLIQUÉES EN MATIÈRE D’ACHAT PUBLIC</a:t>
            </a:r>
            <a:r>
              <a:rPr lang="fr-FR" altLang="x-none" sz="2000"/>
              <a:t> ;</a:t>
            </a:r>
          </a:p>
          <a:p>
            <a:pPr>
              <a:buFont typeface="Wingdings 2" panose="05020102010507070707" pitchFamily="18" charset="2"/>
              <a:buNone/>
            </a:pPr>
            <a:r>
              <a:rPr lang="fr-FR" altLang="x-none" sz="2000"/>
              <a:t>Mercuriales des prix et moralité de prix : </a:t>
            </a:r>
          </a:p>
          <a:p>
            <a:r>
              <a:rPr lang="fr-FR" altLang="x-none" sz="2000" b="1"/>
              <a:t>« ... il appartient à la CAO, ou de tout organe y tenant lieu, de vérifier la moralité des prix proposés par les candidats ... » </a:t>
            </a:r>
            <a:endParaRPr lang="fr-FR" altLang="x-none" sz="2000"/>
          </a:p>
          <a:p>
            <a:r>
              <a:rPr lang="fr-FR" altLang="x-none" sz="2000"/>
              <a:t>La PRMP prévoit le contrôle des prix unitaires dès l’élaboration du DAO.</a:t>
            </a:r>
          </a:p>
          <a:p>
            <a:r>
              <a:rPr lang="fr-FR" altLang="x-none" sz="2000"/>
              <a:t>Le </a:t>
            </a:r>
            <a:r>
              <a:rPr lang="fr-FR" altLang="x-none" sz="2000" b="1"/>
              <a:t>visa du Contrôleur Financier</a:t>
            </a:r>
            <a:r>
              <a:rPr lang="fr-FR" altLang="x-none" sz="2000"/>
              <a:t> </a:t>
            </a:r>
            <a:r>
              <a:rPr lang="fr-FR" altLang="x-none" sz="2000" b="1"/>
              <a:t>est obligatoire </a:t>
            </a:r>
            <a:r>
              <a:rPr lang="fr-FR" altLang="x-none" sz="2000"/>
              <a:t>sur l'acte d'engagement original signé préalablement par le titulaire.</a:t>
            </a:r>
          </a:p>
          <a:p>
            <a:pPr>
              <a:buFont typeface="Wingdings 2" panose="05020102010507070707" pitchFamily="18" charset="2"/>
              <a:buNone/>
            </a:pPr>
            <a:endParaRPr lang="fr-FR" altLang="x-none" sz="2000"/>
          </a:p>
          <a:p>
            <a:pPr>
              <a:buFont typeface="Wingdings 2" panose="05020102010507070707" pitchFamily="18" charset="2"/>
              <a:buNone/>
            </a:pPr>
            <a:endParaRPr lang="fr-FR" altLang="x-none"/>
          </a:p>
        </p:txBody>
      </p:sp>
      <p:sp>
        <p:nvSpPr>
          <p:cNvPr id="19459" name="Espace réservé du numéro de diapositive 3">
            <a:extLst>
              <a:ext uri="{FF2B5EF4-FFF2-40B4-BE49-F238E27FC236}">
                <a16:creationId xmlns:a16="http://schemas.microsoft.com/office/drawing/2014/main" id="{EC5B84B2-D3A1-4A53-8B0F-9FFFF442D5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E101D1FA-0EBF-4495-AD9F-0FC80B1AA259}" type="slidenum">
              <a:rPr lang="fr-FR" altLang="en-US">
                <a:solidFill>
                  <a:srgbClr val="045C75"/>
                </a:solidFill>
                <a:latin typeface="Constantia" panose="02030602050306030303" pitchFamily="18" charset="0"/>
              </a:rPr>
              <a:pPr fontAlgn="base">
                <a:spcBef>
                  <a:spcPct val="0"/>
                </a:spcBef>
                <a:spcAft>
                  <a:spcPct val="0"/>
                </a:spcAft>
              </a:pPr>
              <a:t>106</a:t>
            </a:fld>
            <a:endParaRPr lang="fr-FR" altLang="en-US">
              <a:solidFill>
                <a:srgbClr val="045C75"/>
              </a:solidFill>
              <a:latin typeface="Constantia" panose="02030602050306030303" pitchFamily="18" charset="0"/>
            </a:endParaRPr>
          </a:p>
        </p:txBody>
      </p:sp>
      <p:sp>
        <p:nvSpPr>
          <p:cNvPr id="5" name="Rectangle 4"/>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contenu 2">
            <a:extLst>
              <a:ext uri="{FF2B5EF4-FFF2-40B4-BE49-F238E27FC236}">
                <a16:creationId xmlns:a16="http://schemas.microsoft.com/office/drawing/2014/main" id="{A9CDC37D-0456-4A8A-9FA8-EE46FD286A06}"/>
              </a:ext>
            </a:extLst>
          </p:cNvPr>
          <p:cNvSpPr>
            <a:spLocks noGrp="1"/>
          </p:cNvSpPr>
          <p:nvPr>
            <p:ph idx="1"/>
          </p:nvPr>
        </p:nvSpPr>
        <p:spPr>
          <a:xfrm>
            <a:off x="1981200" y="1700214"/>
            <a:ext cx="8229600" cy="4897437"/>
          </a:xfrm>
        </p:spPr>
        <p:txBody>
          <a:bodyPr/>
          <a:lstStyle/>
          <a:p>
            <a:pPr>
              <a:buFont typeface="Wingdings" panose="05000000000000000000" pitchFamily="2" charset="2"/>
              <a:buChar char="Ø"/>
            </a:pPr>
            <a:r>
              <a:rPr lang="fr-FR" altLang="x-none" sz="2000" b="1" u="sng"/>
              <a:t>PERTE DE PIÈCES COMPTABLES</a:t>
            </a:r>
            <a:endParaRPr lang="fr-FR" altLang="x-none" sz="2000" b="1"/>
          </a:p>
          <a:p>
            <a:pPr>
              <a:buFont typeface="Wingdings 2" panose="05020102010507070707" pitchFamily="18" charset="2"/>
              <a:buNone/>
            </a:pPr>
            <a:r>
              <a:rPr lang="fr-FR" altLang="x-none" sz="2000"/>
              <a:t>Pièces à constituer : </a:t>
            </a:r>
          </a:p>
          <a:p>
            <a:r>
              <a:rPr lang="fr-FR" altLang="x-none" sz="2000"/>
              <a:t>Déclaration de perte devant l’autorité compétente par le service chargé de la certification de service fait ; </a:t>
            </a:r>
          </a:p>
          <a:p>
            <a:r>
              <a:rPr lang="fr-FR" altLang="x-none" sz="2000"/>
              <a:t>(Paiement sur copie ou duplicata certifié pour service fait) ; </a:t>
            </a:r>
          </a:p>
          <a:p>
            <a:r>
              <a:rPr lang="fr-FR" altLang="x-none" sz="2000"/>
              <a:t>Délivrance d’attestation de non mandatement avec déclaration formelle de non engagement, au cas où l’original sera retrouvé par l’Ordonnateur ; et </a:t>
            </a:r>
          </a:p>
          <a:p>
            <a:r>
              <a:rPr lang="fr-FR" altLang="x-none" sz="2000"/>
              <a:t>Attestation de non-paiement du comptable assignataire, éventuellement, car pour les cas de paiement sur caisse d’avances, la dépense est déjà payée. Aussi, une copie de la Carte d’Identité Nationale certifiée du régisseur est à joindre parmi la liste des pièces à transmettre au MEF, pour vérification de l’identité. </a:t>
            </a:r>
          </a:p>
          <a:p>
            <a:endParaRPr lang="fr-FR" altLang="x-none"/>
          </a:p>
        </p:txBody>
      </p:sp>
      <p:sp>
        <p:nvSpPr>
          <p:cNvPr id="20483" name="Espace réservé du numéro de diapositive 3">
            <a:extLst>
              <a:ext uri="{FF2B5EF4-FFF2-40B4-BE49-F238E27FC236}">
                <a16:creationId xmlns:a16="http://schemas.microsoft.com/office/drawing/2014/main" id="{92C9215E-506E-4C1D-B5B9-C80934FB98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491F4D4-4750-46B8-95AE-7AE67206935F}" type="slidenum">
              <a:rPr lang="fr-FR" altLang="en-US">
                <a:solidFill>
                  <a:srgbClr val="045C75"/>
                </a:solidFill>
                <a:latin typeface="Constantia" panose="02030602050306030303" pitchFamily="18" charset="0"/>
              </a:rPr>
              <a:pPr fontAlgn="base">
                <a:spcBef>
                  <a:spcPct val="0"/>
                </a:spcBef>
                <a:spcAft>
                  <a:spcPct val="0"/>
                </a:spcAft>
              </a:pPr>
              <a:t>107</a:t>
            </a:fld>
            <a:endParaRPr lang="fr-FR" altLang="en-US">
              <a:solidFill>
                <a:srgbClr val="045C75"/>
              </a:solidFill>
              <a:latin typeface="Constantia" panose="02030602050306030303" pitchFamily="18" charset="0"/>
            </a:endParaRPr>
          </a:p>
        </p:txBody>
      </p:sp>
      <p:sp>
        <p:nvSpPr>
          <p:cNvPr id="4" name="Rectangle 3"/>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7325838-339D-4783-B08B-CC1D3149F313}"/>
              </a:ext>
            </a:extLst>
          </p:cNvPr>
          <p:cNvSpPr>
            <a:spLocks noGrp="1"/>
          </p:cNvSpPr>
          <p:nvPr>
            <p:ph type="title"/>
          </p:nvPr>
        </p:nvSpPr>
        <p:spPr>
          <a:xfrm>
            <a:off x="1981200" y="704851"/>
            <a:ext cx="8229600" cy="779463"/>
          </a:xfrm>
        </p:spPr>
        <p:txBody>
          <a:bodyPr anchor="t"/>
          <a:lstStyle/>
          <a:p>
            <a:pPr algn="ctr">
              <a:defRPr/>
            </a:pPr>
            <a:r>
              <a:rPr lang="fr-FR" sz="3200" b="1" u="sng" dirty="0">
                <a:solidFill>
                  <a:srgbClr val="00B050"/>
                </a:solidFill>
                <a:latin typeface="+mn-lt"/>
                <a:ea typeface="+mn-ea"/>
                <a:cs typeface="+mn-cs"/>
              </a:rPr>
              <a:t>GESTION DU PATRIMOINE </a:t>
            </a:r>
          </a:p>
        </p:txBody>
      </p:sp>
      <p:sp>
        <p:nvSpPr>
          <p:cNvPr id="21506" name="Espace réservé du contenu 2">
            <a:extLst>
              <a:ext uri="{FF2B5EF4-FFF2-40B4-BE49-F238E27FC236}">
                <a16:creationId xmlns:a16="http://schemas.microsoft.com/office/drawing/2014/main" id="{9BFB9A9F-8F6A-4955-B942-A542EEEE9F5D}"/>
              </a:ext>
            </a:extLst>
          </p:cNvPr>
          <p:cNvSpPr>
            <a:spLocks noGrp="1"/>
          </p:cNvSpPr>
          <p:nvPr>
            <p:ph idx="1"/>
          </p:nvPr>
        </p:nvSpPr>
        <p:spPr>
          <a:xfrm>
            <a:off x="1981200" y="1377951"/>
            <a:ext cx="8229600" cy="5343525"/>
          </a:xfrm>
        </p:spPr>
        <p:txBody>
          <a:bodyPr>
            <a:normAutofit lnSpcReduction="10000"/>
          </a:bodyPr>
          <a:lstStyle/>
          <a:p>
            <a:pPr>
              <a:buFont typeface="Wingdings" panose="05000000000000000000" pitchFamily="2" charset="2"/>
              <a:buChar char="Ø"/>
            </a:pPr>
            <a:r>
              <a:rPr lang="fr-FR" altLang="x-none" b="1" u="sng"/>
              <a:t>COMPTABILITE DES MATIERES</a:t>
            </a:r>
            <a:endParaRPr lang="fr-FR" altLang="x-none" b="1"/>
          </a:p>
          <a:p>
            <a:pPr>
              <a:buFont typeface="Wingdings" panose="05000000000000000000" pitchFamily="2" charset="2"/>
              <a:buChar char="v"/>
            </a:pPr>
            <a:r>
              <a:rPr lang="fr-FR" altLang="x-none" sz="2000" b="1" u="sng">
                <a:solidFill>
                  <a:srgbClr val="FF0000"/>
                </a:solidFill>
              </a:rPr>
              <a:t>Visa et approbation </a:t>
            </a:r>
            <a:endParaRPr lang="fr-FR" altLang="x-none" sz="2000" u="sng">
              <a:solidFill>
                <a:srgbClr val="FF0000"/>
              </a:solidFill>
            </a:endParaRPr>
          </a:p>
          <a:p>
            <a:r>
              <a:rPr lang="fr-FR" altLang="x-none" sz="2000"/>
              <a:t>Visa du  CF sur les États Appréciatif, les PV (Perte, Recensement, Condamnation pour vente, pour destruction, pour démolition, pour changement de valeur) et approuvés par la DPE </a:t>
            </a:r>
          </a:p>
          <a:p>
            <a:r>
              <a:rPr lang="fr-FR" altLang="x-none" sz="2000"/>
              <a:t>Visa du  CF sur la reddition des comptes .</a:t>
            </a:r>
          </a:p>
          <a:p>
            <a:r>
              <a:rPr lang="fr-FR" altLang="x-none" sz="2000"/>
              <a:t>Pour les EPN et CTD, le visa CF avant approbation DPE ou SRB.</a:t>
            </a:r>
          </a:p>
          <a:p>
            <a:pPr>
              <a:buFont typeface="Wingdings" panose="05000000000000000000" pitchFamily="2" charset="2"/>
              <a:buChar char="Ø"/>
            </a:pPr>
            <a:r>
              <a:rPr lang="fr-FR" altLang="x-none" sz="2000"/>
              <a:t> </a:t>
            </a:r>
            <a:r>
              <a:rPr lang="fr-FR" altLang="x-none" sz="2000" b="1" u="sng"/>
              <a:t>VEHICULES ADMINISTRATIFS</a:t>
            </a:r>
          </a:p>
          <a:p>
            <a:pPr>
              <a:buFont typeface="Wingdings" panose="05000000000000000000" pitchFamily="2" charset="2"/>
              <a:buChar char="v"/>
            </a:pPr>
            <a:r>
              <a:rPr lang="fr-FR" altLang="x-none" sz="2000" b="1" u="sng">
                <a:solidFill>
                  <a:srgbClr val="FF0000"/>
                </a:solidFill>
              </a:rPr>
              <a:t>Entretien et réparation des véhicules administratifs</a:t>
            </a:r>
          </a:p>
          <a:p>
            <a:r>
              <a:rPr lang="fr-FR" altLang="x-none" sz="2000"/>
              <a:t>Visa du bon de commande par le service des Garages Administratifs avant le visa du CF. </a:t>
            </a:r>
          </a:p>
          <a:p>
            <a:r>
              <a:rPr lang="fr-FR" altLang="x-none" sz="2000"/>
              <a:t>Ledit visa assorti de la mention </a:t>
            </a:r>
            <a:r>
              <a:rPr lang="fr-FR" altLang="x-none" sz="2000" b="1"/>
              <a:t>« sous réserve de réception technique à la fin des travaux » </a:t>
            </a:r>
            <a:r>
              <a:rPr lang="fr-FR" altLang="x-none" sz="2000"/>
              <a:t>pour les grands travaux d’entretien et/ou de réparation</a:t>
            </a:r>
            <a:r>
              <a:rPr lang="fr-FR" altLang="x-none" sz="2000" b="1"/>
              <a:t>.</a:t>
            </a:r>
            <a:endParaRPr lang="fr-FR" altLang="x-none" sz="2000"/>
          </a:p>
          <a:p>
            <a:pPr>
              <a:buFont typeface="Wingdings 2" panose="05020102010507070707" pitchFamily="18" charset="2"/>
              <a:buNone/>
            </a:pPr>
            <a:endParaRPr lang="fr-FR" altLang="x-none" sz="2000"/>
          </a:p>
        </p:txBody>
      </p:sp>
      <p:sp>
        <p:nvSpPr>
          <p:cNvPr id="21507" name="Espace réservé du numéro de diapositive 3">
            <a:extLst>
              <a:ext uri="{FF2B5EF4-FFF2-40B4-BE49-F238E27FC236}">
                <a16:creationId xmlns:a16="http://schemas.microsoft.com/office/drawing/2014/main" id="{3202333F-A8F5-4524-8448-DFBC4C49CE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36C952C0-A2B8-4B43-A945-2C246DAD1D76}" type="slidenum">
              <a:rPr lang="fr-FR" altLang="en-US">
                <a:solidFill>
                  <a:srgbClr val="045C75"/>
                </a:solidFill>
                <a:latin typeface="Constantia" panose="02030602050306030303" pitchFamily="18" charset="0"/>
              </a:rPr>
              <a:pPr fontAlgn="base">
                <a:spcBef>
                  <a:spcPct val="0"/>
                </a:spcBef>
                <a:spcAft>
                  <a:spcPct val="0"/>
                </a:spcAft>
              </a:pPr>
              <a:t>108</a:t>
            </a:fld>
            <a:endParaRPr lang="fr-FR" altLang="en-US">
              <a:solidFill>
                <a:srgbClr val="045C75"/>
              </a:solidFill>
              <a:latin typeface="Constantia" panose="02030602050306030303" pitchFamily="18" charset="0"/>
            </a:endParaRPr>
          </a:p>
        </p:txBody>
      </p:sp>
      <p:sp>
        <p:nvSpPr>
          <p:cNvPr id="6" name="Rectangle 5"/>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6AED80D-3968-4A9F-A6E4-4355F57B3F79}"/>
              </a:ext>
            </a:extLst>
          </p:cNvPr>
          <p:cNvSpPr>
            <a:spLocks noGrp="1"/>
          </p:cNvSpPr>
          <p:nvPr>
            <p:ph type="title"/>
          </p:nvPr>
        </p:nvSpPr>
        <p:spPr>
          <a:xfrm>
            <a:off x="1981200" y="704850"/>
            <a:ext cx="8229600" cy="636588"/>
          </a:xfrm>
        </p:spPr>
        <p:txBody>
          <a:bodyPr anchor="t"/>
          <a:lstStyle/>
          <a:p>
            <a:pPr algn="ctr">
              <a:defRPr/>
            </a:pPr>
            <a:r>
              <a:rPr lang="fr-FR" sz="3200" b="1" u="sng" dirty="0">
                <a:solidFill>
                  <a:srgbClr val="00B050"/>
                </a:solidFill>
                <a:latin typeface="+mn-lt"/>
                <a:ea typeface="+mn-ea"/>
                <a:cs typeface="+mn-cs"/>
              </a:rPr>
              <a:t>GESTION DU PATRIMOINE </a:t>
            </a:r>
          </a:p>
        </p:txBody>
      </p:sp>
      <p:sp>
        <p:nvSpPr>
          <p:cNvPr id="22530" name="Espace réservé du contenu 2">
            <a:extLst>
              <a:ext uri="{FF2B5EF4-FFF2-40B4-BE49-F238E27FC236}">
                <a16:creationId xmlns:a16="http://schemas.microsoft.com/office/drawing/2014/main" id="{9636A216-5D23-4CC6-82D6-CC430F61A71A}"/>
              </a:ext>
            </a:extLst>
          </p:cNvPr>
          <p:cNvSpPr>
            <a:spLocks noGrp="1"/>
          </p:cNvSpPr>
          <p:nvPr>
            <p:ph idx="1"/>
          </p:nvPr>
        </p:nvSpPr>
        <p:spPr>
          <a:xfrm>
            <a:off x="1981200" y="1341438"/>
            <a:ext cx="8229600" cy="4983162"/>
          </a:xfrm>
        </p:spPr>
        <p:txBody>
          <a:bodyPr/>
          <a:lstStyle/>
          <a:p>
            <a:pPr>
              <a:buFont typeface="Wingdings" panose="05000000000000000000" pitchFamily="2" charset="2"/>
              <a:buChar char="Ø"/>
            </a:pPr>
            <a:r>
              <a:rPr lang="fr-FR" altLang="x-none" b="1" u="sng"/>
              <a:t> BAIL À LOYER </a:t>
            </a:r>
          </a:p>
          <a:p>
            <a:pPr>
              <a:buFont typeface="Wingdings 2" panose="05020102010507070707" pitchFamily="18" charset="2"/>
              <a:buNone/>
            </a:pPr>
            <a:r>
              <a:rPr lang="fr-FR" altLang="x-none" sz="2000"/>
              <a:t>Accord préalable du MEF pour tout projet de contrat de bail à loyer avant visa CF.</a:t>
            </a:r>
          </a:p>
          <a:p>
            <a:pPr>
              <a:buFont typeface="Wingdings" panose="05000000000000000000" pitchFamily="2" charset="2"/>
              <a:buChar char="Ø"/>
            </a:pPr>
            <a:r>
              <a:rPr lang="fr-FR" altLang="x-none" sz="2400" b="1" u="sng"/>
              <a:t>DEVIS QUANTITATIFS DES TRAVAUX</a:t>
            </a:r>
          </a:p>
          <a:p>
            <a:r>
              <a:rPr lang="fr-FR" altLang="x-none" sz="2000"/>
              <a:t>Établis ou validés par la DPE/SLBA au niveau central ou le SRB si régional. Dans le cas de nouvelle construction, l’une des pièces accompagnant la demande de validation est l’acte de donation visée par la Commune si le terrain serait une donation par une tierce personne. Le Certificat d’Immatriculation et de Situation Juridique </a:t>
            </a:r>
            <a:r>
              <a:rPr lang="fr-FR" altLang="x-none" sz="2000" b="1"/>
              <a:t>(CISJ)</a:t>
            </a:r>
            <a:r>
              <a:rPr lang="fr-FR" altLang="x-none" sz="2000"/>
              <a:t> :  </a:t>
            </a:r>
          </a:p>
          <a:p>
            <a:r>
              <a:rPr lang="fr-FR" altLang="x-none" sz="2000"/>
              <a:t>Élaborés avant chaque lancement de procédure de passation des marchés</a:t>
            </a:r>
          </a:p>
          <a:p>
            <a:r>
              <a:rPr lang="fr-FR" altLang="x-none" sz="2000"/>
              <a:t>Portent uniquement sur la quantité.</a:t>
            </a:r>
          </a:p>
          <a:p>
            <a:endParaRPr lang="fr-FR" altLang="x-none"/>
          </a:p>
        </p:txBody>
      </p:sp>
      <p:sp>
        <p:nvSpPr>
          <p:cNvPr id="22531" name="Espace réservé du numéro de diapositive 3">
            <a:extLst>
              <a:ext uri="{FF2B5EF4-FFF2-40B4-BE49-F238E27FC236}">
                <a16:creationId xmlns:a16="http://schemas.microsoft.com/office/drawing/2014/main" id="{5D6D7054-E4B8-48C1-A1CC-5859E58C1F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C96638A-BD99-48CE-8008-09A8FCAFCF66}" type="slidenum">
              <a:rPr lang="fr-FR" altLang="en-US">
                <a:solidFill>
                  <a:srgbClr val="045C75"/>
                </a:solidFill>
                <a:latin typeface="Constantia" panose="02030602050306030303" pitchFamily="18" charset="0"/>
              </a:rPr>
              <a:pPr fontAlgn="base">
                <a:spcBef>
                  <a:spcPct val="0"/>
                </a:spcBef>
                <a:spcAft>
                  <a:spcPct val="0"/>
                </a:spcAft>
              </a:pPr>
              <a:t>109</a:t>
            </a:fld>
            <a:endParaRPr lang="fr-FR" altLang="en-US">
              <a:solidFill>
                <a:srgbClr val="045C75"/>
              </a:solidFill>
              <a:latin typeface="Constantia" panose="02030602050306030303" pitchFamily="18" charset="0"/>
            </a:endParaRPr>
          </a:p>
        </p:txBody>
      </p:sp>
      <p:sp>
        <p:nvSpPr>
          <p:cNvPr id="6" name="Rectangle 5"/>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976" y="1863880"/>
            <a:ext cx="8915400" cy="3441032"/>
          </a:xfrm>
        </p:spPr>
        <p:txBody>
          <a:bodyPr>
            <a:normAutofit/>
          </a:bodyPr>
          <a:lstStyle/>
          <a:p>
            <a:pPr marL="0" indent="0" algn="ctr">
              <a:lnSpc>
                <a:spcPct val="90000"/>
              </a:lnSpc>
              <a:buClr>
                <a:srgbClr val="A53010"/>
              </a:buClr>
              <a:buNone/>
            </a:pPr>
            <a:endParaRPr lang="fr-FR" sz="4100" b="1" dirty="0">
              <a:solidFill>
                <a:srgbClr val="6AAC91"/>
              </a:solidFill>
            </a:endParaRPr>
          </a:p>
          <a:p>
            <a:pPr marL="0" indent="0" algn="ctr">
              <a:lnSpc>
                <a:spcPct val="90000"/>
              </a:lnSpc>
              <a:buClr>
                <a:srgbClr val="A53010"/>
              </a:buClr>
              <a:buNone/>
            </a:pPr>
            <a:r>
              <a:rPr lang="fr-FR" sz="4100" b="1" dirty="0">
                <a:solidFill>
                  <a:srgbClr val="0DA5A5"/>
                </a:solidFill>
                <a:latin typeface="Abadi"/>
              </a:rPr>
              <a:t>Merci de votre aimable</a:t>
            </a:r>
          </a:p>
          <a:p>
            <a:pPr marL="0" indent="0" algn="ctr">
              <a:lnSpc>
                <a:spcPct val="90000"/>
              </a:lnSpc>
              <a:buClr>
                <a:srgbClr val="A53010"/>
              </a:buClr>
              <a:buNone/>
            </a:pPr>
            <a:r>
              <a:rPr lang="fr-FR" sz="4100" b="1" dirty="0">
                <a:solidFill>
                  <a:srgbClr val="0DA5A5"/>
                </a:solidFill>
                <a:latin typeface="Abadi"/>
              </a:rPr>
              <a:t> attention.</a:t>
            </a:r>
          </a:p>
          <a:p>
            <a:pPr marL="0" indent="0" algn="ctr">
              <a:lnSpc>
                <a:spcPct val="90000"/>
              </a:lnSpc>
              <a:buClr>
                <a:srgbClr val="A53010"/>
              </a:buClr>
              <a:buNone/>
            </a:pPr>
            <a:endParaRPr lang="fr-FR" sz="4100" b="1" dirty="0">
              <a:solidFill>
                <a:srgbClr val="6AAC91"/>
              </a:solidFill>
            </a:endParaRPr>
          </a:p>
        </p:txBody>
      </p:sp>
    </p:spTree>
    <p:extLst>
      <p:ext uri="{BB962C8B-B14F-4D97-AF65-F5344CB8AC3E}">
        <p14:creationId xmlns:p14="http://schemas.microsoft.com/office/powerpoint/2010/main" val="22646249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669B8CA-6A91-4DD1-B22D-15DEF2F13A0F}"/>
              </a:ext>
            </a:extLst>
          </p:cNvPr>
          <p:cNvSpPr>
            <a:spLocks noGrp="1"/>
          </p:cNvSpPr>
          <p:nvPr>
            <p:ph type="title"/>
          </p:nvPr>
        </p:nvSpPr>
        <p:spPr>
          <a:xfrm>
            <a:off x="1987550" y="620714"/>
            <a:ext cx="8229600" cy="636587"/>
          </a:xfrm>
        </p:spPr>
        <p:txBody>
          <a:bodyPr anchor="t"/>
          <a:lstStyle/>
          <a:p>
            <a:pPr algn="ctr">
              <a:defRPr/>
            </a:pPr>
            <a:r>
              <a:rPr lang="fr-FR" sz="3200" b="1" u="sng" dirty="0">
                <a:solidFill>
                  <a:srgbClr val="00B050"/>
                </a:solidFill>
                <a:latin typeface="+mn-lt"/>
                <a:ea typeface="+mn-ea"/>
                <a:cs typeface="+mn-cs"/>
              </a:rPr>
              <a:t>GESTION DU PATRIMOINE </a:t>
            </a:r>
          </a:p>
        </p:txBody>
      </p:sp>
      <p:sp>
        <p:nvSpPr>
          <p:cNvPr id="23554" name="Espace réservé du contenu 2">
            <a:extLst>
              <a:ext uri="{FF2B5EF4-FFF2-40B4-BE49-F238E27FC236}">
                <a16:creationId xmlns:a16="http://schemas.microsoft.com/office/drawing/2014/main" id="{4D0A53E6-2D0D-4029-B54B-5DC5D8DA8459}"/>
              </a:ext>
            </a:extLst>
          </p:cNvPr>
          <p:cNvSpPr>
            <a:spLocks noGrp="1"/>
          </p:cNvSpPr>
          <p:nvPr>
            <p:ph idx="1"/>
          </p:nvPr>
        </p:nvSpPr>
        <p:spPr>
          <a:xfrm>
            <a:off x="2135188" y="1052514"/>
            <a:ext cx="8229600" cy="5303837"/>
          </a:xfrm>
        </p:spPr>
        <p:txBody>
          <a:bodyPr>
            <a:normAutofit lnSpcReduction="10000"/>
          </a:bodyPr>
          <a:lstStyle/>
          <a:p>
            <a:pPr>
              <a:buFont typeface="Wingdings" panose="05000000000000000000" pitchFamily="2" charset="2"/>
              <a:buChar char="Ø"/>
            </a:pPr>
            <a:r>
              <a:rPr lang="fr-FR" altLang="x-none" sz="2800" b="1" u="sng"/>
              <a:t> </a:t>
            </a:r>
            <a:r>
              <a:rPr lang="fr-FR" altLang="x-none" sz="2400" b="1" u="sng"/>
              <a:t>QUITUS DE RECENSEMENT </a:t>
            </a:r>
            <a:endParaRPr lang="fr-FR" altLang="x-none" sz="2000" b="1" u="sng"/>
          </a:p>
          <a:p>
            <a:r>
              <a:rPr lang="fr-FR" altLang="x-none" sz="2000"/>
              <a:t>Atteste que le bâtiment et/ou le logement est recensé et appartient effectivement à l’Administration.</a:t>
            </a:r>
          </a:p>
          <a:p>
            <a:r>
              <a:rPr lang="fr-FR" altLang="x-none" sz="2000"/>
              <a:t>Justification de l’appartenance de logements et de bâtiments à l’État Malagasy. </a:t>
            </a:r>
          </a:p>
          <a:p>
            <a:pPr lvl="1"/>
            <a:r>
              <a:rPr lang="fr-FR" altLang="x-none" sz="1800"/>
              <a:t>Le Certificat d’Immatriculation et de Situation Juridique </a:t>
            </a:r>
            <a:r>
              <a:rPr lang="fr-FR" altLang="x-none" sz="1800" b="1"/>
              <a:t>(CISJ)</a:t>
            </a:r>
            <a:r>
              <a:rPr lang="fr-FR" altLang="x-none" sz="1800"/>
              <a:t> : </a:t>
            </a:r>
          </a:p>
          <a:p>
            <a:pPr lvl="1"/>
            <a:r>
              <a:rPr lang="fr-FR" altLang="x-none" sz="1800" b="1"/>
              <a:t>À défaut de CISJ</a:t>
            </a:r>
            <a:r>
              <a:rPr lang="fr-FR" altLang="x-none" sz="1800"/>
              <a:t>, à titre exceptionnel, </a:t>
            </a:r>
            <a:r>
              <a:rPr lang="fr-FR" altLang="x-none" sz="1800" b="1"/>
              <a:t>une lettre d’engagement confirmant que les logements et bâtiments érigés sur les propriétés déclarées appartiennent à l’État Malagasy</a:t>
            </a:r>
            <a:r>
              <a:rPr lang="fr-FR" altLang="x-none" sz="1800"/>
              <a:t>. </a:t>
            </a:r>
          </a:p>
          <a:p>
            <a:r>
              <a:rPr lang="fr-FR" altLang="x-none" sz="2000" b="1"/>
              <a:t>Visa DEF/TEF par le Contrôle Financier</a:t>
            </a:r>
            <a:r>
              <a:rPr lang="fr-FR" altLang="x-none" sz="2000"/>
              <a:t> se rapportant à l’exécution des travaux d’entretien et/ou de réhabilitation de logements et bâtiments administratifs de l’année N conditionné par l’existence de Quitus année N-1 ou d’un </a:t>
            </a:r>
            <a:r>
              <a:rPr lang="fr-FR" altLang="x-none" sz="2000" b="1"/>
              <a:t>récépissé de dépôt de recensement N-1</a:t>
            </a:r>
            <a:r>
              <a:rPr lang="fr-FR" altLang="x-none" sz="2000"/>
              <a:t> (délivré par la DPE au niveau central ou par le Service Régional du Patrimoine de l’État au niveau régional) joint au dossier (Circulaire N°813-MFB/SG/DGB/DPE/SLA du 20 Décembre 2010).</a:t>
            </a:r>
          </a:p>
          <a:p>
            <a:endParaRPr lang="fr-FR" altLang="x-none"/>
          </a:p>
        </p:txBody>
      </p:sp>
      <p:sp>
        <p:nvSpPr>
          <p:cNvPr id="23555" name="Espace réservé du numéro de diapositive 3">
            <a:extLst>
              <a:ext uri="{FF2B5EF4-FFF2-40B4-BE49-F238E27FC236}">
                <a16:creationId xmlns:a16="http://schemas.microsoft.com/office/drawing/2014/main" id="{BE6CEE79-77C2-4E49-89E1-CFA98EE6F8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BC1764BE-21DB-4DEF-AA6F-54B5C31C1C0F}" type="slidenum">
              <a:rPr lang="fr-FR" altLang="en-US">
                <a:solidFill>
                  <a:srgbClr val="045C75"/>
                </a:solidFill>
                <a:latin typeface="Constantia" panose="02030602050306030303" pitchFamily="18" charset="0"/>
              </a:rPr>
              <a:pPr fontAlgn="base">
                <a:spcBef>
                  <a:spcPct val="0"/>
                </a:spcBef>
                <a:spcAft>
                  <a:spcPct val="0"/>
                </a:spcAft>
              </a:pPr>
              <a:t>110</a:t>
            </a:fld>
            <a:endParaRPr lang="fr-FR" altLang="en-US">
              <a:solidFill>
                <a:srgbClr val="045C75"/>
              </a:solidFill>
              <a:latin typeface="Constantia" panose="02030602050306030303" pitchFamily="18" charset="0"/>
            </a:endParaRPr>
          </a:p>
        </p:txBody>
      </p:sp>
      <p:sp>
        <p:nvSpPr>
          <p:cNvPr id="6" name="Rectangle 5"/>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0C0AB1BF-5F23-433C-B77D-56F3272C3835}"/>
              </a:ext>
            </a:extLst>
          </p:cNvPr>
          <p:cNvSpPr>
            <a:spLocks noGrp="1"/>
          </p:cNvSpPr>
          <p:nvPr>
            <p:ph type="title"/>
          </p:nvPr>
        </p:nvSpPr>
        <p:spPr>
          <a:xfrm>
            <a:off x="1981200" y="479426"/>
            <a:ext cx="8229600" cy="862013"/>
          </a:xfrm>
        </p:spPr>
        <p:txBody>
          <a:bodyPr/>
          <a:lstStyle/>
          <a:p>
            <a:pPr algn="ctr"/>
            <a:r>
              <a:rPr lang="fr-FR" altLang="x-none" sz="2800" b="1" u="sng">
                <a:solidFill>
                  <a:srgbClr val="00B050"/>
                </a:solidFill>
                <a:latin typeface="Constantia" panose="02030602050306030303" pitchFamily="18" charset="0"/>
              </a:rPr>
              <a:t>GESTION DE LA SOLDE </a:t>
            </a:r>
            <a:r>
              <a:rPr lang="fr-FR" altLang="x-none" b="1"/>
              <a:t> </a:t>
            </a:r>
            <a:endParaRPr lang="fr-FR" altLang="x-none"/>
          </a:p>
        </p:txBody>
      </p:sp>
      <p:sp>
        <p:nvSpPr>
          <p:cNvPr id="24579" name="Espace réservé du contenu 2">
            <a:extLst>
              <a:ext uri="{FF2B5EF4-FFF2-40B4-BE49-F238E27FC236}">
                <a16:creationId xmlns:a16="http://schemas.microsoft.com/office/drawing/2014/main" id="{A41B4AE9-23E1-49FE-BB81-85C9FBA1E356}"/>
              </a:ext>
            </a:extLst>
          </p:cNvPr>
          <p:cNvSpPr>
            <a:spLocks noGrp="1"/>
          </p:cNvSpPr>
          <p:nvPr>
            <p:ph idx="1"/>
          </p:nvPr>
        </p:nvSpPr>
        <p:spPr>
          <a:xfrm>
            <a:off x="1989138" y="1341438"/>
            <a:ext cx="8229600" cy="5668962"/>
          </a:xfrm>
        </p:spPr>
        <p:txBody>
          <a:bodyPr/>
          <a:lstStyle/>
          <a:p>
            <a:pPr>
              <a:buFont typeface="Wingdings" panose="05000000000000000000" pitchFamily="2" charset="2"/>
              <a:buChar char="Ø"/>
            </a:pPr>
            <a:r>
              <a:rPr lang="fr-FR" altLang="x-none" b="1" u="sng"/>
              <a:t>AUGURE</a:t>
            </a:r>
          </a:p>
          <a:p>
            <a:pPr>
              <a:buFont typeface="Wingdings 2" panose="05020102010507070707" pitchFamily="18" charset="2"/>
              <a:buNone/>
            </a:pPr>
            <a:r>
              <a:rPr lang="fr-FR" altLang="x-none"/>
              <a:t>Interventions en deux parties :</a:t>
            </a:r>
          </a:p>
          <a:p>
            <a:r>
              <a:rPr lang="fr-FR" altLang="x-none" sz="2000" b="1"/>
              <a:t>Gestion Administrative </a:t>
            </a:r>
            <a:endParaRPr lang="fr-FR" altLang="x-none" sz="2000"/>
          </a:p>
          <a:p>
            <a:r>
              <a:rPr lang="fr-FR" altLang="x-none" sz="2000" b="1"/>
              <a:t>Gestion Financière</a:t>
            </a:r>
            <a:r>
              <a:rPr lang="fr-FR" altLang="x-none" sz="2000"/>
              <a:t> : Le Service du Contrôle de la Gestion du Personnel de l’État (SCGPE)/ Direction du Contrôle de la Gestion du Personnel de l’État(DCGPE) fait partie des Départements qui assurent le Visa et le contrôle des actes administratifs et financiers (Contrat de travail, décision, Arrêté…)</a:t>
            </a:r>
          </a:p>
          <a:p>
            <a:pPr>
              <a:buFont typeface="Wingdings 2" panose="05020102010507070707" pitchFamily="18" charset="2"/>
              <a:buNone/>
            </a:pPr>
            <a:r>
              <a:rPr lang="fr-FR" altLang="x-none"/>
              <a:t> </a:t>
            </a:r>
          </a:p>
          <a:p>
            <a:endParaRPr lang="fr-FR" altLang="x-none"/>
          </a:p>
        </p:txBody>
      </p:sp>
      <p:sp>
        <p:nvSpPr>
          <p:cNvPr id="24580" name="Espace réservé du numéro de diapositive 3">
            <a:extLst>
              <a:ext uri="{FF2B5EF4-FFF2-40B4-BE49-F238E27FC236}">
                <a16:creationId xmlns:a16="http://schemas.microsoft.com/office/drawing/2014/main" id="{ED5D6F6A-E51F-4586-B74F-619A416750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3A16C808-AD9A-4C47-811F-D3AAA2C0D92B}" type="slidenum">
              <a:rPr lang="fr-FR" altLang="en-US">
                <a:solidFill>
                  <a:srgbClr val="045C75"/>
                </a:solidFill>
                <a:latin typeface="Constantia" panose="02030602050306030303" pitchFamily="18" charset="0"/>
              </a:rPr>
              <a:pPr fontAlgn="base">
                <a:spcBef>
                  <a:spcPct val="0"/>
                </a:spcBef>
                <a:spcAft>
                  <a:spcPct val="0"/>
                </a:spcAft>
              </a:pPr>
              <a:t>111</a:t>
            </a:fld>
            <a:endParaRPr lang="fr-FR" altLang="en-US">
              <a:solidFill>
                <a:srgbClr val="045C75"/>
              </a:solidFill>
              <a:latin typeface="Constantia" panose="02030602050306030303" pitchFamily="18" charset="0"/>
            </a:endParaRPr>
          </a:p>
        </p:txBody>
      </p:sp>
      <p:sp>
        <p:nvSpPr>
          <p:cNvPr id="5" name="Rectangle 4"/>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a:extLst>
              <a:ext uri="{FF2B5EF4-FFF2-40B4-BE49-F238E27FC236}">
                <a16:creationId xmlns:a16="http://schemas.microsoft.com/office/drawing/2014/main" id="{80CDEF0D-7EE1-4071-BC55-E706E5561CD5}"/>
              </a:ext>
            </a:extLst>
          </p:cNvPr>
          <p:cNvSpPr>
            <a:spLocks noGrp="1"/>
          </p:cNvSpPr>
          <p:nvPr>
            <p:ph type="title"/>
          </p:nvPr>
        </p:nvSpPr>
        <p:spPr>
          <a:xfrm>
            <a:off x="2135188" y="765176"/>
            <a:ext cx="8229600" cy="576263"/>
          </a:xfrm>
        </p:spPr>
        <p:txBody>
          <a:bodyPr/>
          <a:lstStyle/>
          <a:p>
            <a:pPr algn="ctr"/>
            <a:r>
              <a:rPr lang="fr-FR" altLang="x-none" sz="2800" b="1" u="sng">
                <a:solidFill>
                  <a:srgbClr val="00B050"/>
                </a:solidFill>
                <a:latin typeface="Constantia" panose="02030602050306030303" pitchFamily="18" charset="0"/>
              </a:rPr>
              <a:t>OPERATIONS AVEC LE SECTEUR PRIVE </a:t>
            </a:r>
          </a:p>
        </p:txBody>
      </p:sp>
      <p:sp>
        <p:nvSpPr>
          <p:cNvPr id="25603" name="Espace réservé du contenu 2">
            <a:extLst>
              <a:ext uri="{FF2B5EF4-FFF2-40B4-BE49-F238E27FC236}">
                <a16:creationId xmlns:a16="http://schemas.microsoft.com/office/drawing/2014/main" id="{390E88C1-5C0B-4A73-8D82-1957EF76F254}"/>
              </a:ext>
            </a:extLst>
          </p:cNvPr>
          <p:cNvSpPr>
            <a:spLocks noGrp="1"/>
          </p:cNvSpPr>
          <p:nvPr>
            <p:ph idx="1"/>
          </p:nvPr>
        </p:nvSpPr>
        <p:spPr>
          <a:xfrm>
            <a:off x="1981200" y="1557338"/>
            <a:ext cx="8229600" cy="4767262"/>
          </a:xfrm>
        </p:spPr>
        <p:txBody>
          <a:bodyPr/>
          <a:lstStyle/>
          <a:p>
            <a:pPr>
              <a:buFont typeface="Wingdings" panose="05000000000000000000" pitchFamily="2" charset="2"/>
              <a:buChar char="Ø"/>
            </a:pPr>
            <a:r>
              <a:rPr lang="fr-FR" altLang="x-none" b="1" u="sng"/>
              <a:t>SUBVENTION AU SECTEUR PRIVÉ </a:t>
            </a:r>
          </a:p>
          <a:p>
            <a:r>
              <a:rPr lang="fr-FR" altLang="x-none" sz="2000"/>
              <a:t>Autorisation d’engagement par le PM, puis par Le PRM (y compris inférieur à Ar 200 000 000) pour les subventions au secteur privé (compte 6565)</a:t>
            </a:r>
          </a:p>
          <a:p>
            <a:r>
              <a:rPr lang="fr-FR" altLang="x-none" sz="2000"/>
              <a:t>Le statut juridique du bénéficiaire final est à mentionner parmi les contenus de la liste des bénéficiaires. Ledit statut doit être bien identifié.</a:t>
            </a:r>
          </a:p>
          <a:p>
            <a:pPr>
              <a:buFont typeface="Wingdings 2" panose="05020102010507070707" pitchFamily="18" charset="2"/>
              <a:buNone/>
            </a:pPr>
            <a:r>
              <a:rPr lang="fr-FR" altLang="x-none" sz="2000"/>
              <a:t>Exemples : </a:t>
            </a:r>
          </a:p>
          <a:p>
            <a:pPr lvl="1"/>
            <a:r>
              <a:rPr lang="fr-FR" altLang="x-none" sz="1800" i="1"/>
              <a:t>Loi n° 96-030 du 14 août 1997 pour les ONG à Madagascar </a:t>
            </a:r>
            <a:endParaRPr lang="fr-FR" altLang="x-none" sz="1800"/>
          </a:p>
          <a:p>
            <a:pPr lvl="1"/>
            <a:r>
              <a:rPr lang="fr-FR" altLang="x-none" sz="1800" i="1"/>
              <a:t>L’ordonnance n°60-133 du 3 octobre 1960 pour les Associations </a:t>
            </a:r>
            <a:endParaRPr lang="fr-FR" altLang="x-none" sz="1800"/>
          </a:p>
          <a:p>
            <a:pPr lvl="1"/>
            <a:r>
              <a:rPr lang="fr-FR" altLang="x-none" sz="1800" i="1"/>
              <a:t>Loi n°97-014 du 08 Aout 1997 pour les fédérations sportives </a:t>
            </a:r>
            <a:endParaRPr lang="fr-FR" altLang="x-none" sz="1800"/>
          </a:p>
          <a:p>
            <a:pPr lvl="1"/>
            <a:r>
              <a:rPr lang="fr-FR" altLang="x-none" sz="1800" i="1"/>
              <a:t>Décret n°2015-707 du 21 Avril 2015 pour les EFFI </a:t>
            </a:r>
            <a:endParaRPr lang="fr-FR" altLang="x-none" sz="1800"/>
          </a:p>
          <a:p>
            <a:endParaRPr lang="fr-FR" altLang="x-none" sz="2000"/>
          </a:p>
          <a:p>
            <a:endParaRPr lang="fr-FR" altLang="x-none"/>
          </a:p>
        </p:txBody>
      </p:sp>
      <p:sp>
        <p:nvSpPr>
          <p:cNvPr id="25604" name="Espace réservé du numéro de diapositive 3">
            <a:extLst>
              <a:ext uri="{FF2B5EF4-FFF2-40B4-BE49-F238E27FC236}">
                <a16:creationId xmlns:a16="http://schemas.microsoft.com/office/drawing/2014/main" id="{EFF7B89F-B95D-49E7-9F42-DDE55FBC91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406AD595-6E7E-40E6-8626-0D31781382B4}" type="slidenum">
              <a:rPr lang="fr-FR" altLang="en-US">
                <a:solidFill>
                  <a:srgbClr val="045C75"/>
                </a:solidFill>
                <a:latin typeface="Constantia" panose="02030602050306030303" pitchFamily="18" charset="0"/>
              </a:rPr>
              <a:pPr fontAlgn="base">
                <a:spcBef>
                  <a:spcPct val="0"/>
                </a:spcBef>
                <a:spcAft>
                  <a:spcPct val="0"/>
                </a:spcAft>
              </a:pPr>
              <a:t>112</a:t>
            </a:fld>
            <a:endParaRPr lang="fr-FR" altLang="en-US">
              <a:solidFill>
                <a:srgbClr val="045C75"/>
              </a:solidFill>
              <a:latin typeface="Constantia" panose="02030602050306030303" pitchFamily="18" charset="0"/>
            </a:endParaRPr>
          </a:p>
        </p:txBody>
      </p:sp>
      <p:sp>
        <p:nvSpPr>
          <p:cNvPr id="5" name="Rectangle 4"/>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id="{8FCCE99F-9E25-4028-A233-4490A3748A3C}"/>
              </a:ext>
            </a:extLst>
          </p:cNvPr>
          <p:cNvSpPr>
            <a:spLocks noGrp="1"/>
          </p:cNvSpPr>
          <p:nvPr>
            <p:ph type="title"/>
          </p:nvPr>
        </p:nvSpPr>
        <p:spPr>
          <a:xfrm>
            <a:off x="1981200" y="106364"/>
            <a:ext cx="8229600" cy="492125"/>
          </a:xfrm>
        </p:spPr>
        <p:txBody>
          <a:bodyPr>
            <a:normAutofit fontScale="90000"/>
          </a:bodyPr>
          <a:lstStyle/>
          <a:p>
            <a:pPr algn="ctr"/>
            <a:r>
              <a:rPr lang="fr-FR" altLang="x-none" sz="2800" b="1" u="sng">
                <a:solidFill>
                  <a:srgbClr val="00B050"/>
                </a:solidFill>
                <a:latin typeface="Constantia" panose="02030602050306030303" pitchFamily="18" charset="0"/>
              </a:rPr>
              <a:t>DISPOSITIONS</a:t>
            </a:r>
            <a:r>
              <a:rPr lang="fr-FR" altLang="x-none" sz="3200" b="1" u="sng">
                <a:solidFill>
                  <a:srgbClr val="00B050"/>
                </a:solidFill>
                <a:latin typeface="Constantia" panose="02030602050306030303" pitchFamily="18" charset="0"/>
              </a:rPr>
              <a:t> </a:t>
            </a:r>
            <a:r>
              <a:rPr lang="fr-FR" altLang="x-none" sz="2800" b="1" u="sng">
                <a:solidFill>
                  <a:srgbClr val="00B050"/>
                </a:solidFill>
                <a:latin typeface="Constantia" panose="02030602050306030303" pitchFamily="18" charset="0"/>
              </a:rPr>
              <a:t>FISCALES</a:t>
            </a:r>
            <a:r>
              <a:rPr lang="fr-FR" altLang="x-none" b="1"/>
              <a:t> </a:t>
            </a:r>
            <a:endParaRPr lang="fr-FR" altLang="x-none"/>
          </a:p>
        </p:txBody>
      </p:sp>
      <p:sp>
        <p:nvSpPr>
          <p:cNvPr id="26627" name="Espace réservé du contenu 2">
            <a:extLst>
              <a:ext uri="{FF2B5EF4-FFF2-40B4-BE49-F238E27FC236}">
                <a16:creationId xmlns:a16="http://schemas.microsoft.com/office/drawing/2014/main" id="{186B8C23-60FC-4490-9963-9A5EE7A06701}"/>
              </a:ext>
            </a:extLst>
          </p:cNvPr>
          <p:cNvSpPr>
            <a:spLocks noGrp="1"/>
          </p:cNvSpPr>
          <p:nvPr>
            <p:ph idx="1"/>
          </p:nvPr>
        </p:nvSpPr>
        <p:spPr>
          <a:xfrm>
            <a:off x="1981200" y="598488"/>
            <a:ext cx="8229600" cy="5422900"/>
          </a:xfrm>
        </p:spPr>
        <p:txBody>
          <a:bodyPr/>
          <a:lstStyle/>
          <a:p>
            <a:pPr>
              <a:buFont typeface="Wingdings 2" panose="05020102010507070707" pitchFamily="18" charset="2"/>
              <a:buNone/>
            </a:pPr>
            <a:r>
              <a:rPr lang="fr-FR" altLang="x-none" sz="1800" b="1" i="1" u="sng"/>
              <a:t>Impôt sur les marchés publics (IMP)</a:t>
            </a:r>
            <a:endParaRPr lang="fr-FR" altLang="x-none" sz="1800" i="1" u="sng"/>
          </a:p>
          <a:p>
            <a:r>
              <a:rPr lang="fr-FR" altLang="x-none" sz="1800" b="1"/>
              <a:t>Imposition à l’IMP</a:t>
            </a:r>
            <a:r>
              <a:rPr lang="fr-FR" altLang="x-none" sz="1800"/>
              <a:t> des revenus </a:t>
            </a:r>
            <a:r>
              <a:rPr lang="fr-FR" altLang="x-none" sz="1800" b="1"/>
              <a:t>des fournisseurs de biens</a:t>
            </a:r>
            <a:r>
              <a:rPr lang="fr-FR" altLang="x-none" sz="1800"/>
              <a:t> quel que soit le statut de la personne donatrice PTF ou non dès que les dons et aides sont au profit des personnes publiques ; </a:t>
            </a:r>
          </a:p>
          <a:p>
            <a:r>
              <a:rPr lang="fr-FR" altLang="x-none" sz="1800" b="1"/>
              <a:t>Précision</a:t>
            </a:r>
            <a:r>
              <a:rPr lang="fr-FR" altLang="x-none" sz="1800"/>
              <a:t> sur la non-imposition à l’IMP mais </a:t>
            </a:r>
            <a:r>
              <a:rPr lang="fr-FR" altLang="x-none" sz="1800" b="1"/>
              <a:t>imposition à l’IR ou à l’IS </a:t>
            </a:r>
            <a:r>
              <a:rPr lang="fr-FR" altLang="x-none" sz="1800"/>
              <a:t>: </a:t>
            </a:r>
          </a:p>
          <a:p>
            <a:pPr lvl="1"/>
            <a:r>
              <a:rPr lang="fr-FR" altLang="x-none" sz="1800"/>
              <a:t>Des </a:t>
            </a:r>
            <a:r>
              <a:rPr lang="fr-FR" altLang="x-none" sz="1800" b="1"/>
              <a:t>revenus des fournisseurs</a:t>
            </a:r>
            <a:r>
              <a:rPr lang="fr-FR" altLang="x-none" sz="1800"/>
              <a:t> de biens et prestations lancés </a:t>
            </a:r>
            <a:r>
              <a:rPr lang="fr-FR" altLang="x-none" sz="1800" b="1"/>
              <a:t>avant la LF 2020</a:t>
            </a:r>
            <a:r>
              <a:rPr lang="fr-FR" altLang="x-none" sz="1800"/>
              <a:t> financés sur fonds d’origine extérieure sans distinction PIP ou non. </a:t>
            </a:r>
          </a:p>
          <a:p>
            <a:pPr lvl="1"/>
            <a:r>
              <a:rPr lang="fr-FR" altLang="x-none" sz="1800"/>
              <a:t>Des </a:t>
            </a:r>
            <a:r>
              <a:rPr lang="fr-FR" altLang="x-none" sz="1800" b="1"/>
              <a:t>revenus des fournisseurs</a:t>
            </a:r>
            <a:r>
              <a:rPr lang="fr-FR" altLang="x-none" sz="1800"/>
              <a:t> issus de la </a:t>
            </a:r>
            <a:r>
              <a:rPr lang="fr-FR" altLang="x-none" sz="1800" b="1"/>
              <a:t>vente locale</a:t>
            </a:r>
            <a:r>
              <a:rPr lang="fr-FR" altLang="x-none" sz="1800"/>
              <a:t> des </a:t>
            </a:r>
            <a:r>
              <a:rPr lang="fr-FR" altLang="x-none" sz="1800" b="1"/>
              <a:t>Aliments thérapeutiques</a:t>
            </a:r>
            <a:r>
              <a:rPr lang="fr-FR" altLang="x-none" sz="1800"/>
              <a:t> prêts à l’emploi, des </a:t>
            </a:r>
            <a:r>
              <a:rPr lang="fr-FR" altLang="x-none" sz="1800" b="1"/>
              <a:t>Produits nutritionnels</a:t>
            </a:r>
            <a:r>
              <a:rPr lang="fr-FR" altLang="x-none" sz="1800"/>
              <a:t> spécialisés, au profit d’une personne publique ; </a:t>
            </a:r>
          </a:p>
          <a:p>
            <a:pPr lvl="1"/>
            <a:r>
              <a:rPr lang="fr-FR" altLang="x-none" sz="1800"/>
              <a:t>Des </a:t>
            </a:r>
            <a:r>
              <a:rPr lang="fr-FR" altLang="x-none" sz="1800" b="1"/>
              <a:t>revenus des fournisseurs</a:t>
            </a:r>
            <a:r>
              <a:rPr lang="fr-FR" altLang="x-none" sz="1800"/>
              <a:t> issus des ventes de </a:t>
            </a:r>
            <a:r>
              <a:rPr lang="fr-FR" altLang="x-none" sz="1800" b="1"/>
              <a:t>timbres-poste</a:t>
            </a:r>
            <a:r>
              <a:rPr lang="fr-FR" altLang="x-none" sz="1800"/>
              <a:t> par la Paositra Malagasy, des </a:t>
            </a:r>
            <a:r>
              <a:rPr lang="fr-FR" altLang="x-none" sz="1800" b="1"/>
              <a:t>cartes téléphoniques</a:t>
            </a:r>
            <a:r>
              <a:rPr lang="fr-FR" altLang="x-none" sz="1800"/>
              <a:t>, au profit d’une personne publique ; </a:t>
            </a:r>
          </a:p>
          <a:p>
            <a:pPr lvl="1"/>
            <a:r>
              <a:rPr lang="fr-FR" altLang="x-none" sz="1800"/>
              <a:t>Des </a:t>
            </a:r>
            <a:r>
              <a:rPr lang="fr-FR" altLang="x-none" sz="1800" b="1"/>
              <a:t>rémunérations </a:t>
            </a:r>
            <a:r>
              <a:rPr lang="fr-FR" altLang="x-none" sz="1800"/>
              <a:t>que prennent les </a:t>
            </a:r>
            <a:r>
              <a:rPr lang="fr-FR" altLang="x-none" sz="1800" b="1"/>
              <a:t>établissements financiers</a:t>
            </a:r>
            <a:r>
              <a:rPr lang="fr-FR" altLang="x-none" sz="1800"/>
              <a:t> en échange de services payés par une personne publique et/ou à son profit. </a:t>
            </a:r>
          </a:p>
          <a:p>
            <a:endParaRPr lang="fr-FR" altLang="x-none" sz="1800"/>
          </a:p>
          <a:p>
            <a:pPr>
              <a:buFont typeface="Wingdings 2" panose="05020102010507070707" pitchFamily="18" charset="2"/>
              <a:buNone/>
            </a:pPr>
            <a:endParaRPr lang="fr-FR" altLang="x-none" sz="1800"/>
          </a:p>
        </p:txBody>
      </p:sp>
      <p:sp>
        <p:nvSpPr>
          <p:cNvPr id="26628" name="Espace réservé du numéro de diapositive 3">
            <a:extLst>
              <a:ext uri="{FF2B5EF4-FFF2-40B4-BE49-F238E27FC236}">
                <a16:creationId xmlns:a16="http://schemas.microsoft.com/office/drawing/2014/main" id="{6746D8A2-99EC-4BB3-80EF-2756CAF88F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762B7D0-A83B-4FE8-AF15-EB88FB656AF7}" type="slidenum">
              <a:rPr lang="fr-FR" altLang="en-US">
                <a:solidFill>
                  <a:srgbClr val="045C75"/>
                </a:solidFill>
                <a:latin typeface="Constantia" panose="02030602050306030303" pitchFamily="18" charset="0"/>
              </a:rPr>
              <a:pPr fontAlgn="base">
                <a:spcBef>
                  <a:spcPct val="0"/>
                </a:spcBef>
                <a:spcAft>
                  <a:spcPct val="0"/>
                </a:spcAft>
              </a:pPr>
              <a:t>113</a:t>
            </a:fld>
            <a:endParaRPr lang="fr-FR" altLang="en-US">
              <a:solidFill>
                <a:srgbClr val="045C75"/>
              </a:solidFill>
              <a:latin typeface="Constantia" panose="02030602050306030303" pitchFamily="18" charset="0"/>
            </a:endParaRPr>
          </a:p>
        </p:txBody>
      </p:sp>
      <p:sp>
        <p:nvSpPr>
          <p:cNvPr id="5" name="Rectangle 4"/>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4BF48A1E-5271-4C44-B00C-BA564C92EF17}"/>
              </a:ext>
            </a:extLst>
          </p:cNvPr>
          <p:cNvSpPr>
            <a:spLocks noGrp="1"/>
          </p:cNvSpPr>
          <p:nvPr>
            <p:ph type="title"/>
          </p:nvPr>
        </p:nvSpPr>
        <p:spPr/>
        <p:txBody>
          <a:bodyPr/>
          <a:lstStyle/>
          <a:p>
            <a:pPr algn="ctr"/>
            <a:r>
              <a:rPr lang="fr-FR" altLang="x-none" sz="2400" b="1" u="sng">
                <a:solidFill>
                  <a:srgbClr val="00B050"/>
                </a:solidFill>
                <a:latin typeface="Constantia" panose="02030602050306030303" pitchFamily="18" charset="0"/>
              </a:rPr>
              <a:t>TABLEAU RECAPITULATIF DES DATES LIMITES DANS LA CIRCULAIRE D’EXECUTION BUDGETAIRE (Extrait) </a:t>
            </a:r>
            <a:endParaRPr lang="fr-FR" altLang="x-none" sz="4800"/>
          </a:p>
        </p:txBody>
      </p:sp>
      <p:graphicFrame>
        <p:nvGraphicFramePr>
          <p:cNvPr id="5" name="Espace réservé du contenu 4">
            <a:extLst>
              <a:ext uri="{FF2B5EF4-FFF2-40B4-BE49-F238E27FC236}">
                <a16:creationId xmlns:a16="http://schemas.microsoft.com/office/drawing/2014/main" id="{0AF298FF-0C93-4125-8288-0B33B6D1F409}"/>
              </a:ext>
            </a:extLst>
          </p:cNvPr>
          <p:cNvGraphicFramePr>
            <a:graphicFrameLocks noGrp="1"/>
          </p:cNvGraphicFramePr>
          <p:nvPr>
            <p:ph idx="1"/>
            <p:extLst>
              <p:ext uri="{D42A27DB-BD31-4B8C-83A1-F6EECF244321}">
                <p14:modId xmlns:p14="http://schemas.microsoft.com/office/powerpoint/2010/main" val="527597788"/>
              </p:ext>
            </p:extLst>
          </p:nvPr>
        </p:nvGraphicFramePr>
        <p:xfrm>
          <a:off x="2135188" y="2144713"/>
          <a:ext cx="8075612" cy="4032252"/>
        </p:xfrm>
        <a:graphic>
          <a:graphicData uri="http://schemas.openxmlformats.org/drawingml/2006/table">
            <a:tbl>
              <a:tblPr/>
              <a:tblGrid>
                <a:gridCol w="2397125">
                  <a:extLst>
                    <a:ext uri="{9D8B030D-6E8A-4147-A177-3AD203B41FA5}">
                      <a16:colId xmlns:a16="http://schemas.microsoft.com/office/drawing/2014/main" val="20000"/>
                    </a:ext>
                  </a:extLst>
                </a:gridCol>
                <a:gridCol w="5678487">
                  <a:extLst>
                    <a:ext uri="{9D8B030D-6E8A-4147-A177-3AD203B41FA5}">
                      <a16:colId xmlns:a16="http://schemas.microsoft.com/office/drawing/2014/main" val="20001"/>
                    </a:ext>
                  </a:extLst>
                </a:gridCol>
              </a:tblGrid>
              <a:tr h="3286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Constantia" pitchFamily="18" charset="0"/>
                          <a:cs typeface="Arial" charset="0"/>
                        </a:rPr>
                        <a:t>DATES LIMITES</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Constantia" pitchFamily="18" charset="0"/>
                          <a:cs typeface="Arial" charset="0"/>
                        </a:rPr>
                        <a:t>OPERATIONS</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762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Constantia" pitchFamily="18" charset="0"/>
                          <a:cs typeface="Arial" charset="0"/>
                        </a:rPr>
                        <a:t>25 Mars 2022</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Constantia" pitchFamily="18" charset="0"/>
                          <a:cs typeface="Arial" charset="0"/>
                        </a:rPr>
                        <a:t>Transmission des RAP 2021, des BCSE 2021 et du compte-rendu spécial auprès de la DB/ SSB </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6762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Constantia" pitchFamily="18" charset="0"/>
                          <a:cs typeface="Arial" charset="0"/>
                        </a:rPr>
                        <a:t>31 Mars 2022</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Constantia" pitchFamily="18" charset="0"/>
                          <a:cs typeface="Arial" charset="0"/>
                        </a:rPr>
                        <a:t>Communication des demandes d’aménagement et des besoins de postes budgétaires au MEF</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6762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Constantia" pitchFamily="18" charset="0"/>
                          <a:cs typeface="Arial" charset="0"/>
                        </a:rPr>
                        <a:t>30 Avril Année N</a:t>
                      </a:r>
                      <a:endParaRPr kumimoji="0" lang="fr-FR" sz="11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Constantia" pitchFamily="18" charset="0"/>
                          <a:cs typeface="Arial" charset="0"/>
                        </a:rPr>
                        <a:t>Production des comptes annuels (Compte Administratif et États Financiers) N-1 </a:t>
                      </a:r>
                      <a:endParaRPr kumimoji="0" lang="fr-FR"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6746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Constantia" pitchFamily="18" charset="0"/>
                          <a:cs typeface="Arial" charset="0"/>
                        </a:rPr>
                        <a:t>10 Décembre 2022</a:t>
                      </a:r>
                      <a:endParaRPr kumimoji="0" lang="fr-FR" sz="1200" b="1" i="0" u="none" strike="noStrike" cap="none" normalizeH="0" baseline="0">
                        <a:ln>
                          <a:noFill/>
                        </a:ln>
                        <a:solidFill>
                          <a:srgbClr val="000000"/>
                        </a:solidFill>
                        <a:effectLst/>
                        <a:latin typeface="Cambria" pitchFamily="18" charset="0"/>
                        <a:ea typeface="Calibri" pitchFamily="34" charset="0"/>
                        <a:cs typeface="Cambria"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Constantia" pitchFamily="18" charset="0"/>
                          <a:cs typeface="Arial" charset="0"/>
                        </a:rPr>
                        <a:t>Réception des décisions d’aménagement de crédits des EPN par la DB pour visa au Contrôle Financier. </a:t>
                      </a:r>
                      <a:endParaRPr kumimoji="0" lang="fr-FR" sz="1200" b="0" i="0" u="none" strike="noStrike" cap="none" normalizeH="0" baseline="0">
                        <a:ln>
                          <a:noFill/>
                        </a:ln>
                        <a:solidFill>
                          <a:srgbClr val="000000"/>
                        </a:solidFill>
                        <a:effectLst/>
                        <a:latin typeface="Cambria" pitchFamily="18" charset="0"/>
                        <a:ea typeface="Calibri" pitchFamily="34" charset="0"/>
                        <a:cs typeface="Cambria"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6746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Constantia" pitchFamily="18" charset="0"/>
                          <a:cs typeface="Arial" charset="0"/>
                        </a:rPr>
                        <a:t>15 Décembre 2022</a:t>
                      </a:r>
                      <a:endParaRPr kumimoji="0" lang="fr-FR" sz="1200" b="1" i="0" u="none" strike="noStrike" cap="none" normalizeH="0" baseline="0">
                        <a:ln>
                          <a:noFill/>
                        </a:ln>
                        <a:solidFill>
                          <a:srgbClr val="000000"/>
                        </a:solidFill>
                        <a:effectLst/>
                        <a:latin typeface="Cambria" pitchFamily="18" charset="0"/>
                        <a:ea typeface="Calibri" pitchFamily="34" charset="0"/>
                        <a:cs typeface="Cambria"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Constantia" pitchFamily="18" charset="0"/>
                          <a:cs typeface="Arial" charset="0"/>
                        </a:rPr>
                        <a:t>Réception des budgets rectificatifs des EPN par la DGFAG/DB pour approbation au MEF. </a:t>
                      </a:r>
                      <a:endParaRPr kumimoji="0" lang="fr-FR" sz="1200" b="0" i="0" u="none" strike="noStrike" cap="none" normalizeH="0" baseline="0">
                        <a:ln>
                          <a:noFill/>
                        </a:ln>
                        <a:solidFill>
                          <a:srgbClr val="000000"/>
                        </a:solidFill>
                        <a:effectLst/>
                        <a:latin typeface="Cambria" pitchFamily="18" charset="0"/>
                        <a:ea typeface="Calibri" pitchFamily="34" charset="0"/>
                        <a:cs typeface="Cambria"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3254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sz="1100" b="1" i="0" u="none" strike="noStrike" cap="none" normalizeH="0" baseline="0">
                          <a:ln>
                            <a:noFill/>
                          </a:ln>
                          <a:solidFill>
                            <a:srgbClr val="FFFFFF"/>
                          </a:solidFill>
                          <a:effectLst/>
                          <a:latin typeface="Constantia" pitchFamily="18" charset="0"/>
                          <a:cs typeface="Arial" charset="0"/>
                        </a:rPr>
                        <a:t>31 Décembre année N</a:t>
                      </a:r>
                      <a:endParaRPr kumimoji="0" lang="fr-FR" sz="1200" b="1" i="0" u="none" strike="noStrike" cap="none" normalizeH="0" baseline="0">
                        <a:ln>
                          <a:noFill/>
                        </a:ln>
                        <a:solidFill>
                          <a:srgbClr val="000000"/>
                        </a:solidFill>
                        <a:effectLst/>
                        <a:latin typeface="Cambria" pitchFamily="18" charset="0"/>
                        <a:ea typeface="Calibri" pitchFamily="34" charset="0"/>
                        <a:cs typeface="Cambria"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a:ln>
                            <a:noFill/>
                          </a:ln>
                          <a:solidFill>
                            <a:srgbClr val="000000"/>
                          </a:solidFill>
                          <a:effectLst/>
                          <a:latin typeface="Constantia" pitchFamily="18" charset="0"/>
                          <a:cs typeface="Arial" charset="0"/>
                        </a:rPr>
                        <a:t>Production du Budget de Programmes de l’Année N+1 des EPN </a:t>
                      </a:r>
                      <a:endParaRPr kumimoji="0" lang="fr-FR" sz="1200" b="0" i="0" u="none" strike="noStrike" cap="none" normalizeH="0" baseline="0">
                        <a:ln>
                          <a:noFill/>
                        </a:ln>
                        <a:solidFill>
                          <a:srgbClr val="000000"/>
                        </a:solidFill>
                        <a:effectLst/>
                        <a:latin typeface="Cambria" pitchFamily="18" charset="0"/>
                        <a:ea typeface="Calibri" pitchFamily="34" charset="0"/>
                        <a:cs typeface="Cambria"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bl>
          </a:graphicData>
        </a:graphic>
      </p:graphicFrame>
      <p:sp>
        <p:nvSpPr>
          <p:cNvPr id="27677" name="Espace réservé du numéro de diapositive 3">
            <a:extLst>
              <a:ext uri="{FF2B5EF4-FFF2-40B4-BE49-F238E27FC236}">
                <a16:creationId xmlns:a16="http://schemas.microsoft.com/office/drawing/2014/main" id="{7B827A98-3229-4034-8F60-4E594598E5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B4BAD7A1-B37C-4F54-892E-D28D3DCAF658}" type="slidenum">
              <a:rPr lang="fr-FR" altLang="en-US">
                <a:solidFill>
                  <a:srgbClr val="045C75"/>
                </a:solidFill>
                <a:latin typeface="Constantia" panose="02030602050306030303" pitchFamily="18" charset="0"/>
              </a:rPr>
              <a:pPr fontAlgn="base">
                <a:spcBef>
                  <a:spcPct val="0"/>
                </a:spcBef>
                <a:spcAft>
                  <a:spcPct val="0"/>
                </a:spcAft>
              </a:pPr>
              <a:t>114</a:t>
            </a:fld>
            <a:endParaRPr lang="fr-FR" altLang="en-US">
              <a:solidFill>
                <a:srgbClr val="045C75"/>
              </a:solidFill>
              <a:latin typeface="Constantia" panose="02030602050306030303" pitchFamily="18" charset="0"/>
            </a:endParaRPr>
          </a:p>
        </p:txBody>
      </p:sp>
      <p:sp>
        <p:nvSpPr>
          <p:cNvPr id="27678" name="Rectangle 1">
            <a:extLst>
              <a:ext uri="{FF2B5EF4-FFF2-40B4-BE49-F238E27FC236}">
                <a16:creationId xmlns:a16="http://schemas.microsoft.com/office/drawing/2014/main" id="{B4C823B0-75EF-440D-8501-9179D33C7256}"/>
              </a:ext>
            </a:extLst>
          </p:cNvPr>
          <p:cNvSpPr>
            <a:spLocks noChangeArrowheads="1"/>
          </p:cNvSpPr>
          <p:nvPr/>
        </p:nvSpPr>
        <p:spPr bwMode="auto">
          <a:xfrm>
            <a:off x="-196850" y="55047"/>
            <a:ext cx="12831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endParaRPr lang="x-none" altLang="x-none">
              <a:solidFill>
                <a:prstClr val="black"/>
              </a:solidFill>
            </a:endParaRPr>
          </a:p>
        </p:txBody>
      </p:sp>
      <p:sp>
        <p:nvSpPr>
          <p:cNvPr id="6" name="Rectangle 5"/>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976" y="1863880"/>
            <a:ext cx="8915400" cy="3441032"/>
          </a:xfrm>
        </p:spPr>
        <p:txBody>
          <a:bodyPr>
            <a:normAutofit/>
          </a:bodyPr>
          <a:lstStyle/>
          <a:p>
            <a:pPr marL="0" indent="0" algn="ctr">
              <a:lnSpc>
                <a:spcPct val="90000"/>
              </a:lnSpc>
              <a:buClr>
                <a:srgbClr val="A53010"/>
              </a:buClr>
              <a:buNone/>
            </a:pPr>
            <a:endParaRPr lang="fr-FR" sz="4100" b="1" dirty="0">
              <a:solidFill>
                <a:srgbClr val="6AAC91"/>
              </a:solidFill>
            </a:endParaRPr>
          </a:p>
          <a:p>
            <a:pPr marL="0" indent="0" algn="ctr">
              <a:lnSpc>
                <a:spcPct val="90000"/>
              </a:lnSpc>
              <a:buClr>
                <a:srgbClr val="A53010"/>
              </a:buClr>
              <a:buNone/>
            </a:pPr>
            <a:r>
              <a:rPr lang="fr-FR" sz="4100" b="1" dirty="0" err="1">
                <a:solidFill>
                  <a:srgbClr val="0DA5A5"/>
                </a:solidFill>
                <a:latin typeface="Abadi"/>
              </a:rPr>
              <a:t>Misaotra</a:t>
            </a:r>
            <a:r>
              <a:rPr lang="fr-FR" sz="4100" b="1" dirty="0">
                <a:solidFill>
                  <a:srgbClr val="0DA5A5"/>
                </a:solidFill>
                <a:latin typeface="Abadi"/>
              </a:rPr>
              <a:t> </a:t>
            </a:r>
            <a:r>
              <a:rPr lang="fr-FR" sz="4100" b="1" dirty="0" err="1">
                <a:solidFill>
                  <a:srgbClr val="0DA5A5"/>
                </a:solidFill>
                <a:latin typeface="Abadi"/>
              </a:rPr>
              <a:t>Tompoko</a:t>
            </a:r>
            <a:r>
              <a:rPr lang="fr-FR" sz="4100" b="1" dirty="0">
                <a:solidFill>
                  <a:srgbClr val="0DA5A5"/>
                </a:solidFill>
                <a:latin typeface="Abadi"/>
              </a:rPr>
              <a:t>!.</a:t>
            </a:r>
          </a:p>
          <a:p>
            <a:pPr marL="0" indent="0" algn="ctr">
              <a:lnSpc>
                <a:spcPct val="90000"/>
              </a:lnSpc>
              <a:buClr>
                <a:srgbClr val="A53010"/>
              </a:buClr>
              <a:buNone/>
            </a:pPr>
            <a:endParaRPr lang="fr-FR" sz="4100" b="1" dirty="0">
              <a:solidFill>
                <a:srgbClr val="6AAC91"/>
              </a:solidFill>
            </a:endParaRPr>
          </a:p>
        </p:txBody>
      </p:sp>
    </p:spTree>
    <p:extLst>
      <p:ext uri="{BB962C8B-B14F-4D97-AF65-F5344CB8AC3E}">
        <p14:creationId xmlns:p14="http://schemas.microsoft.com/office/powerpoint/2010/main" val="22646249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03272-8307-4036-8010-E909FA490653}"/>
              </a:ext>
            </a:extLst>
          </p:cNvPr>
          <p:cNvSpPr>
            <a:spLocks noGrp="1"/>
          </p:cNvSpPr>
          <p:nvPr>
            <p:ph type="title"/>
          </p:nvPr>
        </p:nvSpPr>
        <p:spPr>
          <a:xfrm>
            <a:off x="2019733" y="2080653"/>
            <a:ext cx="8229600" cy="2458296"/>
          </a:xfrm>
        </p:spPr>
        <p:txBody>
          <a:bodyPr>
            <a:normAutofit fontScale="90000"/>
          </a:bodyPr>
          <a:lstStyle/>
          <a:p>
            <a:pPr algn="ctr"/>
            <a:br>
              <a:rPr lang="fr-FR" b="1" dirty="0">
                <a:solidFill>
                  <a:srgbClr val="0DA5A5"/>
                </a:solidFill>
                <a:latin typeface="Abadi"/>
              </a:rPr>
            </a:br>
            <a:r>
              <a:rPr lang="fr-FR" b="1" dirty="0">
                <a:solidFill>
                  <a:srgbClr val="0DA5A5"/>
                </a:solidFill>
                <a:latin typeface="+mn-lt"/>
              </a:rPr>
              <a:t>VIII- OPERATIONS AU NIVEAU DU</a:t>
            </a:r>
            <a:br>
              <a:rPr lang="fr-FR" b="1" dirty="0">
                <a:solidFill>
                  <a:srgbClr val="0DA5A5"/>
                </a:solidFill>
                <a:latin typeface="+mn-lt"/>
              </a:rPr>
            </a:br>
            <a:r>
              <a:rPr lang="fr-FR" b="1" dirty="0">
                <a:solidFill>
                  <a:srgbClr val="0DA5A5"/>
                </a:solidFill>
                <a:latin typeface="+mn-lt"/>
              </a:rPr>
              <a:t>TRESOR PUBLIC</a:t>
            </a:r>
            <a:br>
              <a:rPr lang="fr-FR" dirty="0">
                <a:solidFill>
                  <a:srgbClr val="0DA5A5"/>
                </a:solidFill>
                <a:latin typeface="Abadi"/>
              </a:rPr>
            </a:br>
            <a:endParaRPr lang="fr-FR"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5285B1FF-DCCA-4167-8358-696425C0B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208" y="365371"/>
            <a:ext cx="1909584" cy="11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6059277" y="5497417"/>
            <a:ext cx="5552501" cy="369332"/>
          </a:xfrm>
          <a:prstGeom prst="rect">
            <a:avLst/>
          </a:prstGeom>
          <a:noFill/>
        </p:spPr>
        <p:txBody>
          <a:bodyPr wrap="square" rtlCol="0">
            <a:spAutoFit/>
          </a:bodyPr>
          <a:lstStyle/>
          <a:p>
            <a:pPr algn="r"/>
            <a:r>
              <a:rPr lang="fr-FR" dirty="0"/>
              <a:t>DIRECTION GENERALE DU TRESOR</a:t>
            </a:r>
          </a:p>
        </p:txBody>
      </p:sp>
    </p:spTree>
    <p:extLst>
      <p:ext uri="{BB962C8B-B14F-4D97-AF65-F5344CB8AC3E}">
        <p14:creationId xmlns:p14="http://schemas.microsoft.com/office/powerpoint/2010/main" val="34272998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3CB943-1C62-4D3C-AFAE-06604826B93D}"/>
              </a:ext>
            </a:extLst>
          </p:cNvPr>
          <p:cNvSpPr>
            <a:spLocks noGrp="1"/>
          </p:cNvSpPr>
          <p:nvPr>
            <p:ph type="ctrTitle"/>
          </p:nvPr>
        </p:nvSpPr>
        <p:spPr>
          <a:xfrm>
            <a:off x="952500" y="285751"/>
            <a:ext cx="10363200" cy="732367"/>
          </a:xfrm>
        </p:spPr>
        <p:txBody>
          <a:bodyPr rtlCol="0">
            <a:normAutofit/>
          </a:bodyPr>
          <a:lstStyle/>
          <a:p>
            <a:pPr eaLnBrk="1" fontAlgn="auto" hangingPunct="1">
              <a:spcAft>
                <a:spcPts val="0"/>
              </a:spcAft>
              <a:defRPr/>
            </a:pPr>
            <a:r>
              <a:rPr lang="fr-FR" sz="4267" b="1" dirty="0">
                <a:solidFill>
                  <a:srgbClr val="207C29"/>
                </a:solidFill>
                <a:effectLst>
                  <a:outerShdw blurRad="38100" dist="38100" dir="2700000" algn="tl">
                    <a:srgbClr val="000000">
                      <a:alpha val="43137"/>
                    </a:srgbClr>
                  </a:outerShdw>
                </a:effectLst>
                <a:latin typeface="Times New Roman" pitchFamily="18" charset="0"/>
                <a:cs typeface="Times New Roman" pitchFamily="18" charset="0"/>
              </a:rPr>
              <a:t>PLAN DE L’INTERVENTION</a:t>
            </a:r>
          </a:p>
        </p:txBody>
      </p:sp>
      <p:sp>
        <p:nvSpPr>
          <p:cNvPr id="5123" name="Sous-titre 2">
            <a:extLst>
              <a:ext uri="{FF2B5EF4-FFF2-40B4-BE49-F238E27FC236}">
                <a16:creationId xmlns:a16="http://schemas.microsoft.com/office/drawing/2014/main" id="{433E5086-55AA-48EA-8261-C5E88EFE0B75}"/>
              </a:ext>
            </a:extLst>
          </p:cNvPr>
          <p:cNvSpPr>
            <a:spLocks noGrp="1"/>
          </p:cNvSpPr>
          <p:nvPr>
            <p:ph type="subTitle" idx="1"/>
          </p:nvPr>
        </p:nvSpPr>
        <p:spPr>
          <a:xfrm>
            <a:off x="571501" y="1335618"/>
            <a:ext cx="11620500" cy="5262033"/>
          </a:xfrm>
        </p:spPr>
        <p:txBody>
          <a:bodyPr/>
          <a:lstStyle/>
          <a:p>
            <a:pPr marL="609585" indent="-609585" algn="just" eaLnBrk="1" hangingPunct="1"/>
            <a:r>
              <a:rPr lang="fr-FR" altLang="fr-FR" sz="2133">
                <a:solidFill>
                  <a:schemeClr val="tx1"/>
                </a:solidFill>
                <a:latin typeface="Times New Roman" panose="02020603050405020304" pitchFamily="18" charset="0"/>
                <a:cs typeface="Times New Roman" panose="02020603050405020304" pitchFamily="18" charset="0"/>
              </a:rPr>
              <a:t>1- Régie d’avance unique et exceptionnelle</a:t>
            </a:r>
          </a:p>
          <a:p>
            <a:pPr marL="609585" indent="-609585" algn="just" eaLnBrk="1" hangingPunct="1"/>
            <a:r>
              <a:rPr lang="fr-FR" altLang="fr-FR" sz="2133">
                <a:solidFill>
                  <a:schemeClr val="tx1"/>
                </a:solidFill>
                <a:latin typeface="Times New Roman" panose="02020603050405020304" pitchFamily="18" charset="0"/>
                <a:cs typeface="Times New Roman" panose="02020603050405020304" pitchFamily="18" charset="0"/>
              </a:rPr>
              <a:t>2- Paiement des dépenses publiques</a:t>
            </a:r>
          </a:p>
          <a:p>
            <a:pPr marL="609585" indent="-609585" algn="just" eaLnBrk="1" hangingPunct="1"/>
            <a:r>
              <a:rPr lang="fr-FR" altLang="fr-FR" sz="2133">
                <a:solidFill>
                  <a:schemeClr val="tx1"/>
                </a:solidFill>
                <a:latin typeface="Times New Roman" panose="02020603050405020304" pitchFamily="18" charset="0"/>
                <a:cs typeface="Times New Roman" panose="02020603050405020304" pitchFamily="18" charset="0"/>
              </a:rPr>
              <a:t>3- Opérations à l’extérieur</a:t>
            </a:r>
          </a:p>
          <a:p>
            <a:pPr marL="609585" indent="-609585" algn="just" eaLnBrk="1" hangingPunct="1"/>
            <a:r>
              <a:rPr lang="fr-FR" altLang="fr-FR" sz="2133">
                <a:solidFill>
                  <a:schemeClr val="tx1"/>
                </a:solidFill>
                <a:latin typeface="Times New Roman" panose="02020603050405020304" pitchFamily="18" charset="0"/>
                <a:cs typeface="Times New Roman" panose="02020603050405020304" pitchFamily="18" charset="0"/>
              </a:rPr>
              <a:t>4- Régularisation budgétaire des projets financés sur fonds extérieurs</a:t>
            </a:r>
          </a:p>
          <a:p>
            <a:pPr marL="609585" indent="-609585" algn="just" eaLnBrk="1" hangingPunct="1"/>
            <a:r>
              <a:rPr lang="fr-FR" altLang="fr-FR" sz="2133">
                <a:solidFill>
                  <a:schemeClr val="tx1"/>
                </a:solidFill>
                <a:latin typeface="Times New Roman" panose="02020603050405020304" pitchFamily="18" charset="0"/>
                <a:cs typeface="Times New Roman" panose="02020603050405020304" pitchFamily="18" charset="0"/>
              </a:rPr>
              <a:t>5- Dépôt de fonds au Trésor Public</a:t>
            </a:r>
          </a:p>
          <a:p>
            <a:pPr marL="609585" indent="-609585" algn="just" eaLnBrk="1" hangingPunct="1"/>
            <a:r>
              <a:rPr lang="fr-FR" altLang="fr-FR" sz="2133">
                <a:solidFill>
                  <a:schemeClr val="tx1"/>
                </a:solidFill>
                <a:latin typeface="Times New Roman" panose="02020603050405020304" pitchFamily="18" charset="0"/>
                <a:cs typeface="Times New Roman" panose="02020603050405020304" pitchFamily="18" charset="0"/>
              </a:rPr>
              <a:t>6- Ouverture de compte bancaire aux noms des organismes publics</a:t>
            </a:r>
          </a:p>
          <a:p>
            <a:pPr marL="609585" indent="-609585" algn="just" eaLnBrk="1" hangingPunct="1"/>
            <a:r>
              <a:rPr lang="fr-FR" altLang="fr-FR" sz="2133">
                <a:solidFill>
                  <a:schemeClr val="tx1"/>
                </a:solidFill>
                <a:latin typeface="Times New Roman" panose="02020603050405020304" pitchFamily="18" charset="0"/>
                <a:cs typeface="Times New Roman" panose="02020603050405020304" pitchFamily="18" charset="0"/>
              </a:rPr>
              <a:t>7- Actes à incidence financière</a:t>
            </a:r>
          </a:p>
          <a:p>
            <a:pPr marL="609585" indent="-609585" algn="just" eaLnBrk="1" hangingPunct="1"/>
            <a:r>
              <a:rPr lang="fr-FR" altLang="fr-FR" sz="2133">
                <a:solidFill>
                  <a:schemeClr val="tx1"/>
                </a:solidFill>
                <a:latin typeface="Times New Roman" panose="02020603050405020304" pitchFamily="18" charset="0"/>
                <a:cs typeface="Times New Roman" panose="02020603050405020304" pitchFamily="18" charset="0"/>
              </a:rPr>
              <a:t>8- Etablissements Publics nationaux (EPN)</a:t>
            </a:r>
          </a:p>
          <a:p>
            <a:pPr marL="609585" indent="-609585" algn="just" eaLnBrk="1" hangingPunct="1"/>
            <a:r>
              <a:rPr lang="fr-FR" altLang="fr-FR" sz="2133">
                <a:solidFill>
                  <a:schemeClr val="tx1"/>
                </a:solidFill>
                <a:latin typeface="Times New Roman" panose="02020603050405020304" pitchFamily="18" charset="0"/>
                <a:cs typeface="Times New Roman" panose="02020603050405020304" pitchFamily="18" charset="0"/>
              </a:rPr>
              <a:t>9- Principales observations sur les dossiers d’ordonnancement transmis auprès des postes comptables</a:t>
            </a:r>
          </a:p>
          <a:p>
            <a:pPr marL="609585" indent="-609585" algn="just" eaLnBrk="1" hangingPunct="1"/>
            <a:r>
              <a:rPr lang="fr-FR" altLang="x-none" sz="2133">
                <a:solidFill>
                  <a:schemeClr val="tx1"/>
                </a:solidFill>
                <a:latin typeface="Times New Roman" panose="02020603050405020304" pitchFamily="18" charset="0"/>
                <a:cs typeface="Times New Roman" panose="02020603050405020304" pitchFamily="18" charset="0"/>
              </a:rPr>
              <a:t>10 - SPECL</a:t>
            </a:r>
          </a:p>
          <a:p>
            <a:pPr marL="609585" indent="-609585" algn="just" eaLnBrk="1" hangingPunct="1"/>
            <a:r>
              <a:rPr lang="fr-FR" altLang="x-none" sz="2133">
                <a:solidFill>
                  <a:schemeClr val="tx1"/>
                </a:solidFill>
                <a:latin typeface="Times New Roman" panose="02020603050405020304" pitchFamily="18" charset="0"/>
                <a:cs typeface="Times New Roman" panose="02020603050405020304" pitchFamily="18" charset="0"/>
              </a:rPr>
              <a:t>11- Recettes Non Fiscales</a:t>
            </a:r>
          </a:p>
          <a:p>
            <a:pPr marL="609585" indent="-609585" algn="just" eaLnBrk="1" hangingPunct="1"/>
            <a:r>
              <a:rPr lang="fr-FR" altLang="x-none" sz="2133">
                <a:solidFill>
                  <a:schemeClr val="tx1"/>
                </a:solidFill>
                <a:latin typeface="Times New Roman" panose="02020603050405020304" pitchFamily="18" charset="0"/>
                <a:cs typeface="Times New Roman" panose="02020603050405020304" pitchFamily="18" charset="0"/>
              </a:rPr>
              <a:t>12 - Ticket aménagement</a:t>
            </a:r>
          </a:p>
          <a:p>
            <a:pPr marL="609585" indent="-609585" algn="just" eaLnBrk="1" hangingPunct="1"/>
            <a:r>
              <a:rPr lang="fr-FR" altLang="x-none" sz="2133">
                <a:solidFill>
                  <a:schemeClr val="tx1"/>
                </a:solidFill>
                <a:latin typeface="Times New Roman" panose="02020603050405020304" pitchFamily="18" charset="0"/>
                <a:cs typeface="Times New Roman" panose="02020603050405020304" pitchFamily="18" charset="0"/>
              </a:rPr>
              <a:t>13- Nomenclature des Pièces Justificatives</a:t>
            </a:r>
          </a:p>
          <a:p>
            <a:pPr marL="609585" indent="-609585" algn="just" eaLnBrk="1" hangingPunct="1"/>
            <a:endParaRPr lang="fr-FR" altLang="fr-FR" sz="2133">
              <a:solidFill>
                <a:schemeClr val="tx1"/>
              </a:solidFill>
              <a:latin typeface="Times New Roman" panose="02020603050405020304" pitchFamily="18" charset="0"/>
              <a:cs typeface="Times New Roman" panose="02020603050405020304" pitchFamily="18" charset="0"/>
            </a:endParaRPr>
          </a:p>
          <a:p>
            <a:pPr marL="609585" indent="-609585" algn="just" eaLnBrk="1" hangingPunct="1"/>
            <a:endParaRPr lang="fr-FR" altLang="fr-FR" sz="2133">
              <a:solidFill>
                <a:schemeClr val="tx1"/>
              </a:solidFill>
              <a:latin typeface="Times New Roman" panose="02020603050405020304" pitchFamily="18" charset="0"/>
              <a:cs typeface="Times New Roman" panose="02020603050405020304" pitchFamily="18" charset="0"/>
            </a:endParaRPr>
          </a:p>
          <a:p>
            <a:pPr marL="609585" indent="-609585" algn="just" eaLnBrk="1" hangingPunct="1"/>
            <a:endParaRPr lang="fr-FR" altLang="fr-FR" sz="2133">
              <a:solidFill>
                <a:schemeClr val="tx1"/>
              </a:solidFill>
              <a:latin typeface="Times New Roman" panose="02020603050405020304" pitchFamily="18" charset="0"/>
              <a:cs typeface="Times New Roman" panose="02020603050405020304" pitchFamily="18" charset="0"/>
            </a:endParaRPr>
          </a:p>
          <a:p>
            <a:pPr marL="609585" indent="-609585" algn="just" eaLnBrk="1" hangingPunct="1"/>
            <a:endParaRPr lang="fr-FR" altLang="fr-FR" sz="2000">
              <a:solidFill>
                <a:schemeClr val="tx1"/>
              </a:solidFill>
              <a:latin typeface="Times New Roman" panose="02020603050405020304" pitchFamily="18" charset="0"/>
              <a:cs typeface="Times New Roman" panose="02020603050405020304" pitchFamily="18" charset="0"/>
            </a:endParaRPr>
          </a:p>
          <a:p>
            <a:pPr marL="609585" indent="-609585" algn="just" eaLnBrk="1" hangingPunct="1"/>
            <a:endParaRPr lang="fr-FR" altLang="fr-FR" sz="2133">
              <a:solidFill>
                <a:schemeClr val="tx1"/>
              </a:solidFill>
              <a:latin typeface="Times New Roman" panose="02020603050405020304" pitchFamily="18" charset="0"/>
              <a:cs typeface="Times New Roman" panose="02020603050405020304" pitchFamily="18" charset="0"/>
            </a:endParaRPr>
          </a:p>
          <a:p>
            <a:pPr marL="609585" indent="-609585" algn="just" eaLnBrk="1" hangingPunct="1"/>
            <a:endParaRPr lang="fr-FR" altLang="fr-FR" sz="2133">
              <a:solidFill>
                <a:schemeClr val="tx1"/>
              </a:solidFill>
              <a:latin typeface="Times New Roman" panose="02020603050405020304" pitchFamily="18" charset="0"/>
              <a:cs typeface="Times New Roman" panose="02020603050405020304" pitchFamily="18" charset="0"/>
            </a:endParaRPr>
          </a:p>
          <a:p>
            <a:pPr marL="609585" indent="-609585" algn="just" eaLnBrk="1" hangingPunct="1"/>
            <a:endParaRPr lang="fr-FR" altLang="fr-FR" sz="2133">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38381ED3-A06B-41BE-ACB2-46BA7E930C34}"/>
              </a:ext>
            </a:extLst>
          </p:cNvPr>
          <p:cNvSpPr txBox="1">
            <a:spLocks/>
          </p:cNvSpPr>
          <p:nvPr/>
        </p:nvSpPr>
        <p:spPr>
          <a:xfrm>
            <a:off x="857251" y="571501"/>
            <a:ext cx="10668000" cy="6000751"/>
          </a:xfrm>
          <a:prstGeom prst="rect">
            <a:avLst/>
          </a:prstGeom>
        </p:spPr>
        <p:txBody>
          <a:bodyPr/>
          <a:lstStyle/>
          <a:p>
            <a:pPr algn="ctr" defTabSz="1219170">
              <a:spcAft>
                <a:spcPts val="1600"/>
              </a:spcAft>
              <a:defRPr/>
            </a:pPr>
            <a:r>
              <a:rPr lang="fr-FR" sz="2667" b="1" dirty="0">
                <a:solidFill>
                  <a:prstClr val="black"/>
                </a:solidFill>
                <a:latin typeface="Times New Roman" pitchFamily="18" charset="0"/>
                <a:cs typeface="Times New Roman" pitchFamily="18" charset="0"/>
              </a:rPr>
              <a:t>1- </a:t>
            </a:r>
            <a:r>
              <a:rPr lang="fr-FR" sz="2667" b="1" u="sng" dirty="0">
                <a:solidFill>
                  <a:prstClr val="black"/>
                </a:solidFill>
                <a:latin typeface="Times New Roman" pitchFamily="18" charset="0"/>
                <a:cs typeface="Times New Roman" pitchFamily="18" charset="0"/>
              </a:rPr>
              <a:t>Régie d’avances unique et exceptionnelle</a:t>
            </a:r>
            <a:endParaRPr lang="fr-FR" sz="2667" b="1" i="1" u="sng" dirty="0">
              <a:solidFill>
                <a:srgbClr val="C00000"/>
              </a:solidFill>
              <a:latin typeface="Times New Roman" panose="02020603050405020304" pitchFamily="18" charset="0"/>
              <a:cs typeface="Times New Roman" panose="02020603050405020304" pitchFamily="18" charset="0"/>
            </a:endParaRPr>
          </a:p>
          <a:p>
            <a:pPr algn="just" defTabSz="1219170" eaLnBrk="0" fontAlgn="base" hangingPunct="0">
              <a:spcBef>
                <a:spcPct val="0"/>
              </a:spcBef>
              <a:spcAft>
                <a:spcPct val="0"/>
              </a:spcAft>
              <a:defRPr/>
            </a:pPr>
            <a:r>
              <a:rPr lang="fr-FR" sz="2133" b="1" i="1" u="sng" dirty="0">
                <a:solidFill>
                  <a:srgbClr val="00B050"/>
                </a:solidFill>
                <a:latin typeface="Times New Roman" panose="02020603050405020304" pitchFamily="18" charset="0"/>
                <a:cs typeface="Times New Roman" panose="02020603050405020304" pitchFamily="18" charset="0"/>
              </a:rPr>
              <a:t>Rappel</a:t>
            </a:r>
            <a:endParaRPr lang="fr-FR" sz="2133" dirty="0">
              <a:solidFill>
                <a:prstClr val="black"/>
              </a:solidFill>
              <a:latin typeface="Times New Roman" panose="02020603050405020304" pitchFamily="18" charset="0"/>
              <a:cs typeface="Times New Roman" panose="02020603050405020304" pitchFamily="18" charset="0"/>
            </a:endParaRPr>
          </a:p>
          <a:p>
            <a:pPr marL="380990" indent="-380990" algn="just" defTabSz="1219170" eaLnBrk="0" fontAlgn="base" hangingPunct="0">
              <a:spcBef>
                <a:spcPct val="0"/>
              </a:spcBef>
              <a:spcAft>
                <a:spcPct val="0"/>
              </a:spcAft>
              <a:buFontTx/>
              <a:buChar char="-"/>
              <a:defRPr/>
            </a:pPr>
            <a:r>
              <a:rPr lang="fr-FR" sz="2133" dirty="0">
                <a:solidFill>
                  <a:prstClr val="black"/>
                </a:solidFill>
                <a:latin typeface="Times New Roman" panose="02020603050405020304" pitchFamily="18" charset="0"/>
                <a:cs typeface="Times New Roman" panose="02020603050405020304" pitchFamily="18" charset="0"/>
              </a:rPr>
              <a:t>Création de régie d’avances unique et exceptionnelle soumise à l’autorisation du MEF</a:t>
            </a:r>
          </a:p>
          <a:p>
            <a:pPr marL="380990" indent="-380990" algn="just" defTabSz="1219170" eaLnBrk="0" fontAlgn="base" hangingPunct="0">
              <a:spcBef>
                <a:spcPct val="0"/>
              </a:spcBef>
              <a:spcAft>
                <a:spcPct val="0"/>
              </a:spcAft>
              <a:buFontTx/>
              <a:buChar char="-"/>
              <a:defRPr/>
            </a:pPr>
            <a:r>
              <a:rPr lang="fr-FR" sz="2133" dirty="0">
                <a:solidFill>
                  <a:prstClr val="black"/>
                </a:solidFill>
                <a:latin typeface="Times New Roman" panose="02020603050405020304" pitchFamily="18" charset="0"/>
                <a:cs typeface="Times New Roman" panose="02020603050405020304" pitchFamily="18" charset="0"/>
              </a:rPr>
              <a:t>Pièces : demande, programme d’emploi visé par le CF préalablement présentée aux services sectoriels de la Direction du Budget/ DGFAG pour étude </a:t>
            </a:r>
          </a:p>
          <a:p>
            <a:pPr algn="just" defTabSz="1219170" eaLnBrk="0" fontAlgn="base" hangingPunct="0">
              <a:spcBef>
                <a:spcPct val="0"/>
              </a:spcBef>
              <a:spcAft>
                <a:spcPct val="0"/>
              </a:spcAft>
              <a:defRPr/>
            </a:pPr>
            <a:endParaRPr lang="fr-FR" sz="2133" dirty="0">
              <a:solidFill>
                <a:prstClr val="black"/>
              </a:solidFill>
              <a:latin typeface="Times New Roman" panose="02020603050405020304" pitchFamily="18" charset="0"/>
              <a:cs typeface="Times New Roman" panose="02020603050405020304" pitchFamily="18" charset="0"/>
            </a:endParaRPr>
          </a:p>
          <a:p>
            <a:pPr algn="just" defTabSz="1219170" eaLnBrk="0" fontAlgn="base" hangingPunct="0">
              <a:spcBef>
                <a:spcPct val="0"/>
              </a:spcBef>
              <a:spcAft>
                <a:spcPct val="0"/>
              </a:spcAft>
              <a:defRPr/>
            </a:pPr>
            <a:r>
              <a:rPr lang="fr-FR" sz="2133" b="1" i="1" u="sng" dirty="0">
                <a:solidFill>
                  <a:srgbClr val="00B050"/>
                </a:solidFill>
                <a:latin typeface="Times New Roman" panose="02020603050405020304" pitchFamily="18" charset="0"/>
                <a:cs typeface="Times New Roman" panose="02020603050405020304" pitchFamily="18" charset="0"/>
              </a:rPr>
              <a:t>NOTA BENE</a:t>
            </a:r>
            <a:endParaRPr lang="fr-FR" sz="2133" dirty="0">
              <a:solidFill>
                <a:prstClr val="black"/>
              </a:solidFill>
              <a:latin typeface="Times New Roman" panose="02020603050405020304" pitchFamily="18" charset="0"/>
              <a:cs typeface="Times New Roman" panose="02020603050405020304" pitchFamily="18" charset="0"/>
            </a:endParaRPr>
          </a:p>
          <a:p>
            <a:pPr marL="380990" indent="-380990" algn="just" defTabSz="1219170" eaLnBrk="0" fontAlgn="base" hangingPunct="0">
              <a:spcBef>
                <a:spcPct val="0"/>
              </a:spcBef>
              <a:spcAft>
                <a:spcPct val="0"/>
              </a:spcAft>
              <a:buFont typeface="Arial" panose="020B0604020202020204" pitchFamily="34" charset="0"/>
              <a:buChar char="•"/>
              <a:defRPr/>
            </a:pPr>
            <a:r>
              <a:rPr lang="fr-FR" sz="2133" dirty="0">
                <a:solidFill>
                  <a:prstClr val="black"/>
                </a:solidFill>
                <a:latin typeface="Times New Roman" panose="02020603050405020304" pitchFamily="18" charset="0"/>
                <a:cs typeface="Times New Roman" panose="02020603050405020304" pitchFamily="18" charset="0"/>
              </a:rPr>
              <a:t>Bien qu’autorisée, la régie d’avances unique et exceptionnelle demeure une procédure dérogatoire à l’engagement :  motifs d’autorisation devant être en exergue les caractères prévus par le texte tels que le faible montant et le caractère exceptionnel des dépenses </a:t>
            </a:r>
          </a:p>
          <a:p>
            <a:pPr marL="380990" indent="-380990" algn="just" defTabSz="1219170" eaLnBrk="0" fontAlgn="base" hangingPunct="0">
              <a:spcBef>
                <a:spcPct val="0"/>
              </a:spcBef>
              <a:spcAft>
                <a:spcPct val="0"/>
              </a:spcAft>
              <a:buFont typeface="Arial" panose="020B0604020202020204" pitchFamily="34" charset="0"/>
              <a:buChar char="•"/>
              <a:defRPr/>
            </a:pPr>
            <a:r>
              <a:rPr lang="fr-FR" sz="2133" dirty="0">
                <a:solidFill>
                  <a:prstClr val="black"/>
                </a:solidFill>
                <a:latin typeface="Times New Roman" panose="02020603050405020304" pitchFamily="18" charset="0"/>
                <a:cs typeface="Times New Roman" panose="02020603050405020304" pitchFamily="18" charset="0"/>
              </a:rPr>
              <a:t>Non admission des rubriques « Autres » dans la nomenclature des comptes en régie d’avances unique et exceptionnelle.</a:t>
            </a:r>
          </a:p>
        </p:txBody>
      </p:sp>
      <p:sp>
        <p:nvSpPr>
          <p:cNvPr id="3" name="Rectangle 2"/>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18E8E4C-F934-45CE-8526-27320ADE3A8D}"/>
              </a:ext>
            </a:extLst>
          </p:cNvPr>
          <p:cNvSpPr>
            <a:spLocks noGrp="1"/>
          </p:cNvSpPr>
          <p:nvPr>
            <p:ph idx="1"/>
          </p:nvPr>
        </p:nvSpPr>
        <p:spPr>
          <a:xfrm>
            <a:off x="609600" y="476251"/>
            <a:ext cx="10972800" cy="5928783"/>
          </a:xfrm>
        </p:spPr>
        <p:txBody>
          <a:bodyPr rtlCol="0">
            <a:noAutofit/>
          </a:bodyPr>
          <a:lstStyle/>
          <a:p>
            <a:pPr marL="609585" indent="-609585" algn="ctr" eaLnBrk="1" fontAlgn="auto" hangingPunct="1">
              <a:spcAft>
                <a:spcPts val="0"/>
              </a:spcAft>
              <a:buNone/>
              <a:defRPr/>
            </a:pPr>
            <a:r>
              <a:rPr lang="fr-FR" sz="2667" b="1" dirty="0">
                <a:latin typeface="Times New Roman" pitchFamily="18" charset="0"/>
                <a:cs typeface="Times New Roman" pitchFamily="18" charset="0"/>
              </a:rPr>
              <a:t>2- </a:t>
            </a:r>
            <a:r>
              <a:rPr lang="fr-FR" sz="2667" b="1" u="sng" dirty="0">
                <a:latin typeface="Times New Roman" pitchFamily="18" charset="0"/>
                <a:cs typeface="Times New Roman" pitchFamily="18" charset="0"/>
              </a:rPr>
              <a:t>Paiement des dépenses publiques</a:t>
            </a:r>
          </a:p>
          <a:p>
            <a:pPr marL="685783" indent="-685783" eaLnBrk="1" fontAlgn="auto" hangingPunct="1">
              <a:spcAft>
                <a:spcPts val="0"/>
              </a:spcAft>
              <a:buNone/>
              <a:defRPr/>
            </a:pPr>
            <a:endParaRPr lang="fr-FR" sz="1867" b="1" i="1" u="sng" dirty="0">
              <a:latin typeface="Times New Roman" pitchFamily="18" charset="0"/>
              <a:cs typeface="Times New Roman" pitchFamily="18" charset="0"/>
            </a:endParaRPr>
          </a:p>
          <a:p>
            <a:pPr marL="685783" indent="-685783" eaLnBrk="1" fontAlgn="auto" hangingPunct="1">
              <a:spcAft>
                <a:spcPts val="1600"/>
              </a:spcAft>
              <a:buNone/>
              <a:defRPr/>
            </a:pPr>
            <a:r>
              <a:rPr lang="fr-FR" sz="2133" b="1" i="1" u="sng" dirty="0">
                <a:solidFill>
                  <a:srgbClr val="207C29"/>
                </a:solidFill>
                <a:latin typeface="Times New Roman" pitchFamily="18" charset="0"/>
                <a:cs typeface="Times New Roman" pitchFamily="18" charset="0"/>
              </a:rPr>
              <a:t>Textes de référence</a:t>
            </a:r>
            <a:r>
              <a:rPr lang="fr-FR" sz="2133" b="1" i="1" dirty="0">
                <a:solidFill>
                  <a:srgbClr val="207C29"/>
                </a:solidFill>
                <a:latin typeface="Times New Roman" pitchFamily="18" charset="0"/>
                <a:cs typeface="Times New Roman" pitchFamily="18" charset="0"/>
              </a:rPr>
              <a:t> : </a:t>
            </a:r>
            <a:r>
              <a:rPr lang="fr-FR" sz="2133" dirty="0">
                <a:latin typeface="Times New Roman" pitchFamily="18" charset="0"/>
                <a:cs typeface="Times New Roman" pitchFamily="18" charset="0"/>
              </a:rPr>
              <a:t>Arrêté n°28429-2016 du 26/12/2016 et Arrêté n°9938/2019 du 15/05/2019</a:t>
            </a:r>
          </a:p>
          <a:p>
            <a:pPr marL="2117" indent="-2117" eaLnBrk="1" fontAlgn="auto" hangingPunct="1">
              <a:spcAft>
                <a:spcPts val="0"/>
              </a:spcAft>
              <a:buNone/>
              <a:defRPr/>
            </a:pPr>
            <a:r>
              <a:rPr lang="fr-FR" sz="2133" b="1" dirty="0">
                <a:latin typeface="Times New Roman" pitchFamily="18" charset="0"/>
                <a:cs typeface="Times New Roman" pitchFamily="18" charset="0"/>
              </a:rPr>
              <a:t>Paiement par virement au compte du bénéficiaire :</a:t>
            </a:r>
          </a:p>
          <a:p>
            <a:pPr algn="just" eaLnBrk="1" fontAlgn="auto" hangingPunct="1">
              <a:spcAft>
                <a:spcPts val="0"/>
              </a:spcAft>
              <a:buFontTx/>
              <a:buChar char="-"/>
              <a:defRPr/>
            </a:pPr>
            <a:r>
              <a:rPr lang="fr-FR" sz="2133" dirty="0">
                <a:latin typeface="Times New Roman" pitchFamily="18" charset="0"/>
                <a:cs typeface="Times New Roman" pitchFamily="18" charset="0"/>
              </a:rPr>
              <a:t>Des créances d’un montant mensuel supérieur à six cent mille Ariary (Ar 600 000,00), entre autres, les soldes et pensions et leurs accessoires ainsi que les remboursements des frais médicaux, au profit du personnel des organismes publics</a:t>
            </a:r>
          </a:p>
          <a:p>
            <a:pPr algn="just" eaLnBrk="1" fontAlgn="auto" hangingPunct="1">
              <a:spcAft>
                <a:spcPts val="0"/>
              </a:spcAft>
              <a:buFontTx/>
              <a:buChar char="-"/>
              <a:defRPr/>
            </a:pPr>
            <a:r>
              <a:rPr lang="fr-FR" sz="2133" dirty="0">
                <a:latin typeface="Times New Roman" pitchFamily="18" charset="0"/>
                <a:cs typeface="Times New Roman" pitchFamily="18" charset="0"/>
              </a:rPr>
              <a:t>Mandatement individuel des paiements supérieurs à 100 000 000,00 Ar</a:t>
            </a:r>
          </a:p>
          <a:p>
            <a:pPr algn="just" eaLnBrk="1" fontAlgn="auto" hangingPunct="1">
              <a:spcAft>
                <a:spcPts val="0"/>
              </a:spcAft>
              <a:buFontTx/>
              <a:buChar char="-"/>
              <a:defRPr/>
            </a:pPr>
            <a:endParaRPr lang="fr-FR" sz="2133" dirty="0">
              <a:latin typeface="Times New Roman" pitchFamily="18" charset="0"/>
              <a:cs typeface="Times New Roman" pitchFamily="18" charset="0"/>
            </a:endParaRPr>
          </a:p>
          <a:p>
            <a:pPr eaLnBrk="1" fontAlgn="auto" hangingPunct="1">
              <a:spcAft>
                <a:spcPts val="0"/>
              </a:spcAft>
              <a:buNone/>
              <a:defRPr/>
            </a:pPr>
            <a:r>
              <a:rPr lang="fr-FR" sz="2133" b="1" dirty="0">
                <a:latin typeface="Times New Roman" pitchFamily="18" charset="0"/>
                <a:cs typeface="Times New Roman" pitchFamily="18" charset="0"/>
              </a:rPr>
              <a:t>Paiement par </a:t>
            </a:r>
            <a:r>
              <a:rPr lang="fr-FR" sz="2133" b="1" dirty="0" err="1">
                <a:latin typeface="Times New Roman" pitchFamily="18" charset="0"/>
                <a:cs typeface="Times New Roman" pitchFamily="18" charset="0"/>
              </a:rPr>
              <a:t>billetage</a:t>
            </a:r>
            <a:r>
              <a:rPr lang="fr-FR" sz="2133" b="1" dirty="0">
                <a:latin typeface="Times New Roman" pitchFamily="18" charset="0"/>
                <a:cs typeface="Times New Roman" pitchFamily="18" charset="0"/>
              </a:rPr>
              <a:t> : </a:t>
            </a:r>
          </a:p>
          <a:p>
            <a:pPr eaLnBrk="1" fontAlgn="auto" hangingPunct="1">
              <a:spcAft>
                <a:spcPts val="0"/>
              </a:spcAft>
              <a:buFontTx/>
              <a:buChar char="-"/>
              <a:defRPr/>
            </a:pPr>
            <a:r>
              <a:rPr lang="fr-FR" sz="2133" dirty="0">
                <a:latin typeface="Times New Roman" pitchFamily="18" charset="0"/>
                <a:cs typeface="Times New Roman" pitchFamily="18" charset="0"/>
              </a:rPr>
              <a:t>Suspension du système de paiement par billetage en 2020</a:t>
            </a:r>
          </a:p>
          <a:p>
            <a:pPr eaLnBrk="1" fontAlgn="auto" hangingPunct="1">
              <a:spcAft>
                <a:spcPts val="0"/>
              </a:spcAft>
              <a:buFontTx/>
              <a:buChar char="-"/>
              <a:defRPr/>
            </a:pPr>
            <a:r>
              <a:rPr lang="fr-FR" sz="2133" dirty="0">
                <a:latin typeface="Times New Roman" pitchFamily="18" charset="0"/>
                <a:cs typeface="Times New Roman" pitchFamily="18" charset="0"/>
              </a:rPr>
              <a:t>Dérogations autorisées par le Ministre chargé des Finances</a:t>
            </a:r>
          </a:p>
          <a:p>
            <a:pPr eaLnBrk="1" fontAlgn="auto" hangingPunct="1">
              <a:spcAft>
                <a:spcPts val="0"/>
              </a:spcAft>
              <a:buNone/>
              <a:defRPr/>
            </a:pPr>
            <a:endParaRPr lang="fr-FR" sz="2133" dirty="0">
              <a:latin typeface="Times New Roman" pitchFamily="18" charset="0"/>
              <a:cs typeface="Times New Roman" pitchFamily="18" charset="0"/>
            </a:endParaRP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F0E6C-7A0B-CF49-9C22-D7CC789F454C}"/>
              </a:ext>
            </a:extLst>
          </p:cNvPr>
          <p:cNvSpPr>
            <a:spLocks noGrp="1"/>
          </p:cNvSpPr>
          <p:nvPr>
            <p:ph type="title"/>
          </p:nvPr>
        </p:nvSpPr>
        <p:spPr>
          <a:xfrm>
            <a:off x="2297017" y="5191699"/>
            <a:ext cx="9601200" cy="1485900"/>
          </a:xfrm>
        </p:spPr>
        <p:txBody>
          <a:bodyPr>
            <a:normAutofit/>
          </a:bodyPr>
          <a:lstStyle/>
          <a:p>
            <a:pPr algn="r"/>
            <a:br>
              <a:rPr lang="fr-FR" sz="3200" dirty="0"/>
            </a:br>
            <a:br>
              <a:rPr lang="fr-FR" sz="3200" dirty="0"/>
            </a:br>
            <a:r>
              <a:rPr lang="fr-FR" sz="2800" dirty="0"/>
              <a:t>DIRECTION DU BUDGET/DGFAG</a:t>
            </a:r>
          </a:p>
        </p:txBody>
      </p:sp>
      <p:sp>
        <p:nvSpPr>
          <p:cNvPr id="3" name="Espace réservé du contenu 2">
            <a:extLst>
              <a:ext uri="{FF2B5EF4-FFF2-40B4-BE49-F238E27FC236}">
                <a16:creationId xmlns:a16="http://schemas.microsoft.com/office/drawing/2014/main" id="{05704974-8076-984F-B7ED-B2EB3FC44C5A}"/>
              </a:ext>
            </a:extLst>
          </p:cNvPr>
          <p:cNvSpPr>
            <a:spLocks noGrp="1"/>
          </p:cNvSpPr>
          <p:nvPr>
            <p:ph idx="1"/>
          </p:nvPr>
        </p:nvSpPr>
        <p:spPr>
          <a:xfrm>
            <a:off x="1371600" y="1994053"/>
            <a:ext cx="9601200" cy="3873347"/>
          </a:xfrm>
        </p:spPr>
        <p:txBody>
          <a:bodyPr>
            <a:normAutofit/>
          </a:bodyPr>
          <a:lstStyle/>
          <a:p>
            <a:pPr marL="0" indent="0" algn="ctr">
              <a:buNone/>
            </a:pPr>
            <a:r>
              <a:rPr lang="fr-FR" sz="4800" dirty="0">
                <a:solidFill>
                  <a:srgbClr val="0DA5A5"/>
                </a:solidFill>
                <a:latin typeface="Abadi"/>
              </a:rPr>
              <a:t> </a:t>
            </a:r>
          </a:p>
          <a:p>
            <a:pPr marL="0" indent="0" algn="ctr">
              <a:buNone/>
            </a:pPr>
            <a:r>
              <a:rPr lang="fr-FR" sz="4800" dirty="0">
                <a:solidFill>
                  <a:srgbClr val="0DA5A5"/>
                </a:solidFill>
              </a:rPr>
              <a:t>II- EXÉCUTION DES DEPENSES PUBLIQUES </a:t>
            </a:r>
          </a:p>
        </p:txBody>
      </p:sp>
      <p:pic>
        <p:nvPicPr>
          <p:cNvPr id="4" name="Picture 2">
            <a:extLst>
              <a:ext uri="{FF2B5EF4-FFF2-40B4-BE49-F238E27FC236}">
                <a16:creationId xmlns:a16="http://schemas.microsoft.com/office/drawing/2014/main" id="{41C93543-2F80-4B52-A9FF-01A637BC9E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208" y="365371"/>
            <a:ext cx="1909584" cy="11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7626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8BE634D-DCAC-439F-B8EE-33464080EF5B}"/>
              </a:ext>
            </a:extLst>
          </p:cNvPr>
          <p:cNvSpPr>
            <a:spLocks noGrp="1"/>
          </p:cNvSpPr>
          <p:nvPr>
            <p:ph idx="1"/>
          </p:nvPr>
        </p:nvSpPr>
        <p:spPr>
          <a:xfrm>
            <a:off x="609600" y="476251"/>
            <a:ext cx="10972800" cy="5649383"/>
          </a:xfrm>
        </p:spPr>
        <p:txBody>
          <a:bodyPr rtlCol="0">
            <a:noAutofit/>
          </a:bodyPr>
          <a:lstStyle/>
          <a:p>
            <a:pPr marL="609585" indent="-609585" algn="ctr" eaLnBrk="1" fontAlgn="auto" hangingPunct="1">
              <a:spcAft>
                <a:spcPts val="0"/>
              </a:spcAft>
              <a:buNone/>
              <a:defRPr/>
            </a:pPr>
            <a:r>
              <a:rPr lang="fr-FR" sz="2667" b="1" dirty="0">
                <a:latin typeface="Times New Roman" pitchFamily="18" charset="0"/>
                <a:cs typeface="Times New Roman" pitchFamily="18" charset="0"/>
              </a:rPr>
              <a:t>3- </a:t>
            </a:r>
            <a:r>
              <a:rPr lang="fr-FR" sz="2667" b="1" u="sng" dirty="0">
                <a:latin typeface="Times New Roman" pitchFamily="18" charset="0"/>
                <a:cs typeface="Times New Roman" pitchFamily="18" charset="0"/>
              </a:rPr>
              <a:t>Opérations à l’extérieur</a:t>
            </a:r>
          </a:p>
          <a:p>
            <a:pPr marL="685783" indent="-685783" eaLnBrk="1" fontAlgn="auto" hangingPunct="1">
              <a:spcAft>
                <a:spcPts val="0"/>
              </a:spcAft>
              <a:buNone/>
              <a:defRPr/>
            </a:pPr>
            <a:endParaRPr lang="fr-FR" sz="2667" b="1" i="1" u="sng" dirty="0">
              <a:latin typeface="Times New Roman" pitchFamily="18" charset="0"/>
              <a:cs typeface="Times New Roman" pitchFamily="18" charset="0"/>
            </a:endParaRPr>
          </a:p>
          <a:p>
            <a:pPr marL="0" indent="0" algn="just" eaLnBrk="1" hangingPunct="1">
              <a:buNone/>
              <a:defRPr/>
            </a:pPr>
            <a:r>
              <a:rPr lang="fr-FR" altLang="fr-FR" sz="2133" dirty="0">
                <a:latin typeface="Times New Roman" panose="02020603050405020304" pitchFamily="18" charset="0"/>
                <a:cs typeface="Times New Roman" panose="02020603050405020304" pitchFamily="18" charset="0"/>
              </a:rPr>
              <a:t>Pour le paiement des dépenses au profit des prestataires étrangers / contribution auprès des organismes internationaux :</a:t>
            </a:r>
          </a:p>
          <a:p>
            <a:pPr marL="0" indent="0" algn="just" eaLnBrk="1" hangingPunct="1">
              <a:buNone/>
              <a:defRPr/>
            </a:pPr>
            <a:endParaRPr lang="fr-FR" altLang="fr-FR" sz="2133" dirty="0">
              <a:latin typeface="Times New Roman" panose="02020603050405020304" pitchFamily="18" charset="0"/>
              <a:cs typeface="Times New Roman" panose="02020603050405020304" pitchFamily="18" charset="0"/>
            </a:endParaRPr>
          </a:p>
          <a:p>
            <a:pPr marL="0" indent="0" algn="just" eaLnBrk="1" hangingPunct="1">
              <a:buFontTx/>
              <a:buChar char="-"/>
              <a:defRPr/>
            </a:pPr>
            <a:r>
              <a:rPr lang="fr-FR" altLang="fr-FR" sz="2133" dirty="0">
                <a:latin typeface="Times New Roman" panose="02020603050405020304" pitchFamily="18" charset="0"/>
                <a:cs typeface="Times New Roman" panose="02020603050405020304" pitchFamily="18" charset="0"/>
              </a:rPr>
              <a:t> Frais de service bancaire à supporter par l’organisme public ou Institution / Ministère concerné;</a:t>
            </a:r>
          </a:p>
          <a:p>
            <a:pPr marL="0" indent="0" algn="just" eaLnBrk="1" hangingPunct="1">
              <a:buFontTx/>
              <a:buChar char="-"/>
              <a:defRPr/>
            </a:pPr>
            <a:r>
              <a:rPr lang="fr-FR" altLang="fr-FR" sz="2133" dirty="0">
                <a:latin typeface="Times New Roman" panose="02020603050405020304" pitchFamily="18" charset="0"/>
                <a:cs typeface="Times New Roman" panose="02020603050405020304" pitchFamily="18" charset="0"/>
              </a:rPr>
              <a:t> Inscriptions budgétaires nécessaires pour supporter les frais de service bancaire correspondants (compte n°6285 : Services bancaires et assimilés);</a:t>
            </a:r>
          </a:p>
          <a:p>
            <a:pPr marL="0" indent="0" algn="just" eaLnBrk="1" hangingPunct="1">
              <a:buFontTx/>
              <a:buChar char="-"/>
              <a:defRPr/>
            </a:pPr>
            <a:r>
              <a:rPr lang="fr-FR" altLang="fr-FR" sz="2133" dirty="0">
                <a:latin typeface="Times New Roman" panose="02020603050405020304" pitchFamily="18" charset="0"/>
                <a:cs typeface="Times New Roman" panose="02020603050405020304" pitchFamily="18" charset="0"/>
              </a:rPr>
              <a:t> Régularisation budgétaire y afférente doit être effectuée au cours de la même année de paiement.</a:t>
            </a:r>
            <a:endParaRPr lang="fr-FR" sz="2133" dirty="0">
              <a:latin typeface="Times New Roman" pitchFamily="18" charset="0"/>
              <a:cs typeface="Times New Roman" pitchFamily="18" charset="0"/>
            </a:endParaRPr>
          </a:p>
          <a:p>
            <a:pPr algn="just" eaLnBrk="1" fontAlgn="auto" hangingPunct="1">
              <a:spcAft>
                <a:spcPts val="0"/>
              </a:spcAft>
              <a:buNone/>
              <a:defRPr/>
            </a:pPr>
            <a:endParaRPr lang="fr-FR" sz="2133" dirty="0">
              <a:latin typeface="Times New Roman" pitchFamily="18" charset="0"/>
              <a:cs typeface="Times New Roman" pitchFamily="18" charset="0"/>
            </a:endParaRPr>
          </a:p>
          <a:p>
            <a:pPr eaLnBrk="1" fontAlgn="auto" hangingPunct="1">
              <a:spcAft>
                <a:spcPts val="0"/>
              </a:spcAft>
              <a:buNone/>
              <a:defRPr/>
            </a:pPr>
            <a:endParaRPr lang="fr-FR" sz="2667" dirty="0"/>
          </a:p>
          <a:p>
            <a:pPr marL="2117" indent="-2117" eaLnBrk="1" fontAlgn="auto" hangingPunct="1">
              <a:spcAft>
                <a:spcPts val="0"/>
              </a:spcAft>
              <a:buNone/>
              <a:defRPr/>
            </a:pPr>
            <a:endParaRPr lang="fr-FR" sz="2667" dirty="0">
              <a:latin typeface="Times New Roman" pitchFamily="18" charset="0"/>
              <a:cs typeface="Times New Roman" pitchFamily="18" charset="0"/>
            </a:endParaRP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17B2F1B-211E-4B77-A941-8FF18B1DEE9C}"/>
              </a:ext>
            </a:extLst>
          </p:cNvPr>
          <p:cNvSpPr>
            <a:spLocks noGrp="1"/>
          </p:cNvSpPr>
          <p:nvPr>
            <p:ph idx="1"/>
          </p:nvPr>
        </p:nvSpPr>
        <p:spPr>
          <a:xfrm>
            <a:off x="609600" y="476251"/>
            <a:ext cx="10972800" cy="5649383"/>
          </a:xfrm>
        </p:spPr>
        <p:txBody>
          <a:bodyPr rtlCol="0">
            <a:noAutofit/>
          </a:bodyPr>
          <a:lstStyle/>
          <a:p>
            <a:pPr marL="609585" indent="-609585" algn="ctr" eaLnBrk="1" fontAlgn="auto" hangingPunct="1">
              <a:spcAft>
                <a:spcPts val="0"/>
              </a:spcAft>
              <a:buNone/>
              <a:defRPr/>
            </a:pPr>
            <a:r>
              <a:rPr lang="fr-FR" sz="2667" b="1" dirty="0">
                <a:latin typeface="Times New Roman" pitchFamily="18" charset="0"/>
                <a:cs typeface="Times New Roman" pitchFamily="18" charset="0"/>
              </a:rPr>
              <a:t>4- </a:t>
            </a:r>
            <a:r>
              <a:rPr lang="fr-FR" sz="2667" b="1" u="sng" dirty="0">
                <a:latin typeface="Times New Roman" pitchFamily="18" charset="0"/>
                <a:cs typeface="Times New Roman" pitchFamily="18" charset="0"/>
              </a:rPr>
              <a:t>Régularisation des projets financés sur fonds extérieurs</a:t>
            </a:r>
          </a:p>
          <a:p>
            <a:pPr marL="685783" indent="-685783" eaLnBrk="1" fontAlgn="auto" hangingPunct="1">
              <a:spcAft>
                <a:spcPts val="0"/>
              </a:spcAft>
              <a:buNone/>
              <a:defRPr/>
            </a:pPr>
            <a:endParaRPr lang="fr-FR" sz="2667" b="1" i="1" u="sng" dirty="0">
              <a:latin typeface="Times New Roman" pitchFamily="18" charset="0"/>
              <a:cs typeface="Times New Roman" pitchFamily="18" charset="0"/>
            </a:endParaRPr>
          </a:p>
          <a:p>
            <a:pPr marL="685783" indent="-685783" eaLnBrk="1" fontAlgn="auto" hangingPunct="1">
              <a:spcAft>
                <a:spcPts val="1600"/>
              </a:spcAft>
              <a:buNone/>
              <a:defRPr/>
            </a:pPr>
            <a:r>
              <a:rPr lang="fr-FR" sz="2133" b="1" i="1" u="sng" dirty="0">
                <a:solidFill>
                  <a:srgbClr val="207C29"/>
                </a:solidFill>
                <a:latin typeface="Times New Roman" pitchFamily="18" charset="0"/>
                <a:cs typeface="Times New Roman" pitchFamily="18" charset="0"/>
              </a:rPr>
              <a:t>Texte de référence</a:t>
            </a:r>
            <a:r>
              <a:rPr lang="fr-FR" sz="2133" b="1" i="1" dirty="0">
                <a:solidFill>
                  <a:srgbClr val="207C29"/>
                </a:solidFill>
                <a:latin typeface="Times New Roman" pitchFamily="18" charset="0"/>
                <a:cs typeface="Times New Roman" pitchFamily="18" charset="0"/>
              </a:rPr>
              <a:t> : </a:t>
            </a:r>
            <a:r>
              <a:rPr lang="fr-FR" sz="2133" dirty="0">
                <a:latin typeface="Times New Roman" pitchFamily="18" charset="0"/>
                <a:cs typeface="Times New Roman" pitchFamily="18" charset="0"/>
              </a:rPr>
              <a:t>Décret n°2016-1160 du 30 août 2016 définissant les mesures transitoires de mise en œuvre du Décret n°2015-1457 du 27 octobre 2015 fixant les modalités d’ouverture de gestion et de régularisation des opérations sur les comptes de Projet ouverts au niveau de la Banque Centrale de Madagascar, article 24</a:t>
            </a:r>
          </a:p>
          <a:p>
            <a:pPr eaLnBrk="1" fontAlgn="auto" hangingPunct="1">
              <a:spcAft>
                <a:spcPts val="0"/>
              </a:spcAft>
              <a:buNone/>
              <a:defRPr/>
            </a:pPr>
            <a:r>
              <a:rPr lang="fr-FR" sz="2133" b="1" i="1" u="sng" dirty="0">
                <a:solidFill>
                  <a:srgbClr val="207C29"/>
                </a:solidFill>
                <a:latin typeface="Times New Roman" pitchFamily="18" charset="0"/>
                <a:cs typeface="Times New Roman" pitchFamily="18" charset="0"/>
              </a:rPr>
              <a:t>Principe</a:t>
            </a:r>
            <a:r>
              <a:rPr lang="fr-FR" sz="2133" b="1" i="1" dirty="0">
                <a:solidFill>
                  <a:srgbClr val="207C29"/>
                </a:solidFill>
                <a:latin typeface="Times New Roman" pitchFamily="18" charset="0"/>
                <a:cs typeface="Times New Roman" pitchFamily="18" charset="0"/>
              </a:rPr>
              <a:t> </a:t>
            </a:r>
            <a:endParaRPr lang="fr-FR" sz="2133" dirty="0">
              <a:latin typeface="Times New Roman" pitchFamily="18" charset="0"/>
              <a:cs typeface="Times New Roman" pitchFamily="18" charset="0"/>
            </a:endParaRPr>
          </a:p>
          <a:p>
            <a:pPr marL="0" indent="0" algn="just" eaLnBrk="1" hangingPunct="1">
              <a:buFontTx/>
              <a:buChar char="-"/>
              <a:defRPr/>
            </a:pPr>
            <a:r>
              <a:rPr lang="fr-FR" altLang="fr-FR" sz="2133" dirty="0">
                <a:latin typeface="Times New Roman" panose="02020603050405020304" pitchFamily="18" charset="0"/>
                <a:cs typeface="Times New Roman" panose="02020603050405020304" pitchFamily="18" charset="0"/>
              </a:rPr>
              <a:t> Obligation pour les ministères / institutions  de tutelle technique de procéder à la régularisation budgétaire au cours de l’exercice de décaissement ;</a:t>
            </a:r>
          </a:p>
          <a:p>
            <a:pPr marL="0" indent="0" algn="just" eaLnBrk="1" hangingPunct="1">
              <a:buFontTx/>
              <a:buChar char="-"/>
              <a:defRPr/>
            </a:pPr>
            <a:r>
              <a:rPr lang="fr-FR" altLang="fr-FR" sz="2133" dirty="0">
                <a:latin typeface="Times New Roman" panose="02020603050405020304" pitchFamily="18" charset="0"/>
                <a:cs typeface="Times New Roman" panose="02020603050405020304" pitchFamily="18" charset="0"/>
              </a:rPr>
              <a:t> Aucune autorisation pour l’appel de fonds sans régularisation budgétaire (deux (2) mois à compter de la date de réalisation de l’opération concernée );</a:t>
            </a:r>
          </a:p>
          <a:p>
            <a:pPr marL="0" indent="0" algn="just" eaLnBrk="1" fontAlgn="auto" hangingPunct="1">
              <a:spcAft>
                <a:spcPts val="0"/>
              </a:spcAft>
              <a:buNone/>
              <a:defRPr/>
            </a:pPr>
            <a:r>
              <a:rPr lang="fr-FR" sz="2133" dirty="0">
                <a:latin typeface="Times New Roman" pitchFamily="18" charset="0"/>
                <a:cs typeface="Times New Roman" pitchFamily="18" charset="0"/>
              </a:rPr>
              <a:t>- En cas de changement de régisseur, le régisseur sortant doit effectuer la régularisation des opérations qu’il a réalisés durant sa gestion, sous peine de suspension de décaissement ou d’approvisionnement du compte secondaire pour le régisseur entrant.</a:t>
            </a:r>
          </a:p>
          <a:p>
            <a:pPr eaLnBrk="1" fontAlgn="auto" hangingPunct="1">
              <a:spcAft>
                <a:spcPts val="0"/>
              </a:spcAft>
              <a:buNone/>
              <a:defRPr/>
            </a:pPr>
            <a:endParaRPr lang="fr-FR" sz="2667" dirty="0"/>
          </a:p>
          <a:p>
            <a:pPr marL="2117" indent="-2117" eaLnBrk="1" fontAlgn="auto" hangingPunct="1">
              <a:spcAft>
                <a:spcPts val="0"/>
              </a:spcAft>
              <a:buNone/>
              <a:defRPr/>
            </a:pPr>
            <a:endParaRPr lang="fr-FR" sz="2667" dirty="0">
              <a:latin typeface="Times New Roman" pitchFamily="18" charset="0"/>
              <a:cs typeface="Times New Roman" pitchFamily="18" charset="0"/>
            </a:endParaRP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0EE9414-FDFF-453B-A120-CD326B34E557}"/>
              </a:ext>
            </a:extLst>
          </p:cNvPr>
          <p:cNvSpPr>
            <a:spLocks noGrp="1"/>
          </p:cNvSpPr>
          <p:nvPr>
            <p:ph idx="1"/>
          </p:nvPr>
        </p:nvSpPr>
        <p:spPr>
          <a:xfrm>
            <a:off x="609600" y="476251"/>
            <a:ext cx="10972800" cy="6697133"/>
          </a:xfrm>
        </p:spPr>
        <p:txBody>
          <a:bodyPr rtlCol="0">
            <a:noAutofit/>
          </a:bodyPr>
          <a:lstStyle/>
          <a:p>
            <a:pPr marL="609585" indent="-609585" algn="ctr" eaLnBrk="1" fontAlgn="auto" hangingPunct="1">
              <a:spcAft>
                <a:spcPts val="0"/>
              </a:spcAft>
              <a:buNone/>
              <a:defRPr/>
            </a:pPr>
            <a:r>
              <a:rPr lang="fr-FR" sz="2667" b="1" dirty="0">
                <a:latin typeface="Times New Roman" pitchFamily="18" charset="0"/>
                <a:cs typeface="Times New Roman" pitchFamily="18" charset="0"/>
              </a:rPr>
              <a:t>4- </a:t>
            </a:r>
            <a:r>
              <a:rPr lang="fr-FR" sz="2667" b="1" u="sng" dirty="0">
                <a:latin typeface="Times New Roman" pitchFamily="18" charset="0"/>
                <a:cs typeface="Times New Roman" pitchFamily="18" charset="0"/>
              </a:rPr>
              <a:t>Régularisation des projets financés sur fonds extérieurs</a:t>
            </a:r>
            <a:r>
              <a:rPr lang="fr-FR" sz="2667" b="1" dirty="0">
                <a:latin typeface="Times New Roman" pitchFamily="18" charset="0"/>
                <a:cs typeface="Times New Roman" pitchFamily="18" charset="0"/>
              </a:rPr>
              <a:t> </a:t>
            </a:r>
            <a:r>
              <a:rPr lang="fr-FR" sz="2667" b="1" i="1" dirty="0">
                <a:latin typeface="Times New Roman" pitchFamily="18" charset="0"/>
                <a:cs typeface="Times New Roman" pitchFamily="18" charset="0"/>
              </a:rPr>
              <a:t>(suite)</a:t>
            </a:r>
            <a:r>
              <a:rPr lang="fr-FR" sz="2667" b="1" i="1" u="sng" dirty="0">
                <a:latin typeface="Times New Roman" pitchFamily="18" charset="0"/>
                <a:cs typeface="Times New Roman" pitchFamily="18" charset="0"/>
              </a:rPr>
              <a:t> </a:t>
            </a:r>
          </a:p>
          <a:p>
            <a:pPr marL="685783" indent="-685783" eaLnBrk="1" fontAlgn="auto" hangingPunct="1">
              <a:spcAft>
                <a:spcPts val="0"/>
              </a:spcAft>
              <a:buNone/>
              <a:defRPr/>
            </a:pPr>
            <a:endParaRPr lang="fr-FR" sz="2667" b="1" i="1" u="sng" dirty="0">
              <a:latin typeface="Times New Roman" pitchFamily="18" charset="0"/>
              <a:cs typeface="Times New Roman" pitchFamily="18" charset="0"/>
            </a:endParaRPr>
          </a:p>
          <a:p>
            <a:pPr eaLnBrk="1" fontAlgn="auto" hangingPunct="1">
              <a:spcAft>
                <a:spcPts val="0"/>
              </a:spcAft>
              <a:buNone/>
              <a:defRPr/>
            </a:pPr>
            <a:r>
              <a:rPr lang="fr-FR" sz="2133" b="1" dirty="0">
                <a:latin typeface="Times New Roman" panose="02020603050405020304" pitchFamily="18" charset="0"/>
                <a:cs typeface="Times New Roman" panose="02020603050405020304" pitchFamily="18" charset="0"/>
              </a:rPr>
              <a:t>NOTA BENE</a:t>
            </a:r>
          </a:p>
          <a:p>
            <a:pPr algn="just">
              <a:buFontTx/>
              <a:buChar char="-"/>
              <a:defRPr/>
            </a:pPr>
            <a:r>
              <a:rPr lang="fr-FR" sz="2133" dirty="0">
                <a:latin typeface="Times New Roman" pitchFamily="18" charset="0"/>
                <a:cs typeface="Times New Roman" pitchFamily="18" charset="0"/>
              </a:rPr>
              <a:t>Nécessaire renforcement de la collaboration entre les responsables du projet et les responsables administratifs et financiers auprès du Ministère / Institution de tutelle technique relatives aux projets sur financements extérieurs </a:t>
            </a:r>
          </a:p>
          <a:p>
            <a:pPr algn="just">
              <a:buFontTx/>
              <a:buChar char="-"/>
              <a:defRPr/>
            </a:pPr>
            <a:r>
              <a:rPr lang="fr-FR" sz="2133" dirty="0">
                <a:solidFill>
                  <a:prstClr val="black"/>
                </a:solidFill>
                <a:latin typeface="Times New Roman" panose="02020603050405020304" pitchFamily="18" charset="0"/>
                <a:cs typeface="Times New Roman" panose="02020603050405020304" pitchFamily="18" charset="0"/>
              </a:rPr>
              <a:t>Engagement budgétaire des crédits:</a:t>
            </a:r>
          </a:p>
          <a:p>
            <a:pPr marL="840296" indent="-241294" algn="just">
              <a:defRPr/>
            </a:pPr>
            <a:r>
              <a:rPr lang="fr-FR" sz="1867" dirty="0">
                <a:solidFill>
                  <a:prstClr val="black"/>
                </a:solidFill>
                <a:latin typeface="Times New Roman" panose="02020603050405020304" pitchFamily="18" charset="0"/>
                <a:cs typeface="Times New Roman" panose="02020603050405020304" pitchFamily="18" charset="0"/>
              </a:rPr>
              <a:t>Crédits destinés aux régularisations budgétaires des dépenses sur financement extérieur à engager en totalité à chaque début d’exercice budgétaire après la mise en place des crédits correspondants</a:t>
            </a:r>
          </a:p>
          <a:p>
            <a:pPr marL="840296" indent="-241294" algn="just">
              <a:defRPr/>
            </a:pPr>
            <a:r>
              <a:rPr lang="fr-FR" sz="1867" dirty="0">
                <a:solidFill>
                  <a:prstClr val="black"/>
                </a:solidFill>
                <a:latin typeface="Times New Roman" panose="02020603050405020304" pitchFamily="18" charset="0"/>
                <a:cs typeface="Times New Roman" panose="02020603050405020304" pitchFamily="18" charset="0"/>
              </a:rPr>
              <a:t>Si montant prévu dans le PTBA différent de celui inscrit dans le budget d’exécution, le montant à engager est celui dans le PTBA : programme d’emploi conforme au PTBA à joindre lors de l’engagement global</a:t>
            </a:r>
          </a:p>
          <a:p>
            <a:pPr marL="840296" indent="-241294" algn="just">
              <a:defRPr/>
            </a:pPr>
            <a:r>
              <a:rPr lang="fr-FR" sz="1867" dirty="0">
                <a:solidFill>
                  <a:prstClr val="black"/>
                </a:solidFill>
                <a:latin typeface="Times New Roman" panose="02020603050405020304" pitchFamily="18" charset="0"/>
                <a:cs typeface="Times New Roman" panose="02020603050405020304" pitchFamily="18" charset="0"/>
              </a:rPr>
              <a:t>Aménagement de crédits envisageable dans le cas de non-inscription dans le budget de l’institution ou du ministère de tutelle</a:t>
            </a:r>
          </a:p>
          <a:p>
            <a:pPr marL="840296" indent="-241294" algn="just">
              <a:defRPr/>
            </a:pPr>
            <a:r>
              <a:rPr lang="fr-FR" sz="1867" dirty="0">
                <a:solidFill>
                  <a:prstClr val="black"/>
                </a:solidFill>
                <a:latin typeface="Times New Roman" panose="02020603050405020304" pitchFamily="18" charset="0"/>
                <a:cs typeface="Times New Roman" panose="02020603050405020304" pitchFamily="18" charset="0"/>
              </a:rPr>
              <a:t>Caractère évaluatif des crédits relatifs aux financements extérieurs : les éventuels dépassements de crédits à constater en phase d’engagement mais les montants mandatés ne peuvent dépasser les montants engagés</a:t>
            </a:r>
          </a:p>
          <a:p>
            <a:pPr algn="just">
              <a:buFontTx/>
              <a:buChar char="-"/>
              <a:defRPr/>
            </a:pPr>
            <a:endParaRPr lang="fr-FR" sz="2133" dirty="0">
              <a:latin typeface="Times New Roman" panose="02020603050405020304" pitchFamily="18" charset="0"/>
              <a:cs typeface="Times New Roman" panose="02020603050405020304" pitchFamily="18" charset="0"/>
            </a:endParaRP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B5A6293-C480-4381-AD33-D6651EAF7E33}"/>
              </a:ext>
            </a:extLst>
          </p:cNvPr>
          <p:cNvSpPr>
            <a:spLocks noGrp="1"/>
          </p:cNvSpPr>
          <p:nvPr>
            <p:ph idx="1"/>
          </p:nvPr>
        </p:nvSpPr>
        <p:spPr>
          <a:xfrm>
            <a:off x="762000" y="357718"/>
            <a:ext cx="10972800" cy="6142567"/>
          </a:xfrm>
        </p:spPr>
        <p:txBody>
          <a:bodyPr rtlCol="0">
            <a:noAutofit/>
          </a:bodyPr>
          <a:lstStyle/>
          <a:p>
            <a:pPr marL="609585" indent="-609585" algn="ctr" eaLnBrk="1" fontAlgn="auto" hangingPunct="1">
              <a:spcAft>
                <a:spcPts val="0"/>
              </a:spcAft>
              <a:buNone/>
              <a:defRPr/>
            </a:pPr>
            <a:r>
              <a:rPr lang="fr-FR" sz="2667" b="1" dirty="0">
                <a:latin typeface="Times New Roman" pitchFamily="18" charset="0"/>
                <a:cs typeface="Times New Roman" pitchFamily="18" charset="0"/>
              </a:rPr>
              <a:t>5- </a:t>
            </a:r>
            <a:r>
              <a:rPr lang="fr-FR" sz="2667" b="1" u="sng" dirty="0">
                <a:latin typeface="Times New Roman" pitchFamily="18" charset="0"/>
                <a:cs typeface="Times New Roman" pitchFamily="18" charset="0"/>
              </a:rPr>
              <a:t>Dépôt de fonds au Trésor Public</a:t>
            </a:r>
          </a:p>
          <a:p>
            <a:pPr marL="685783" indent="-685783" eaLnBrk="1" fontAlgn="auto" hangingPunct="1">
              <a:spcAft>
                <a:spcPts val="0"/>
              </a:spcAft>
              <a:buNone/>
              <a:defRPr/>
            </a:pPr>
            <a:endParaRPr lang="fr-FR" sz="1333" i="1" u="sng" dirty="0">
              <a:latin typeface="Times New Roman" pitchFamily="18" charset="0"/>
              <a:cs typeface="Times New Roman" pitchFamily="18" charset="0"/>
            </a:endParaRPr>
          </a:p>
          <a:p>
            <a:pPr marL="685783" indent="-685783" eaLnBrk="1" fontAlgn="auto" hangingPunct="1">
              <a:spcAft>
                <a:spcPts val="800"/>
              </a:spcAft>
              <a:buNone/>
              <a:defRPr/>
            </a:pPr>
            <a:r>
              <a:rPr lang="fr-FR" sz="2133" b="1" i="1" u="sng" dirty="0">
                <a:solidFill>
                  <a:srgbClr val="207C29"/>
                </a:solidFill>
                <a:latin typeface="Times New Roman" pitchFamily="18" charset="0"/>
                <a:cs typeface="Times New Roman" pitchFamily="18" charset="0"/>
              </a:rPr>
              <a:t>Textes de référence</a:t>
            </a:r>
            <a:r>
              <a:rPr lang="fr-FR" sz="2133" b="1" i="1" dirty="0">
                <a:solidFill>
                  <a:srgbClr val="207C29"/>
                </a:solidFill>
                <a:latin typeface="Times New Roman" pitchFamily="18" charset="0"/>
                <a:cs typeface="Times New Roman" pitchFamily="18" charset="0"/>
              </a:rPr>
              <a:t> : </a:t>
            </a:r>
            <a:r>
              <a:rPr lang="fr-FR" sz="2133" dirty="0">
                <a:latin typeface="Times New Roman" pitchFamily="18" charset="0"/>
                <a:cs typeface="Times New Roman" pitchFamily="18" charset="0"/>
              </a:rPr>
              <a:t>Ordonnance  n°62-075 du 29 septembre 1962 relative à la gestion de trésorerie ; Ordonnance  n°62-081 du 29 septembre 1962 relative au statut des comptables publics</a:t>
            </a:r>
          </a:p>
          <a:p>
            <a:pPr eaLnBrk="1" fontAlgn="auto" hangingPunct="1">
              <a:spcAft>
                <a:spcPts val="0"/>
              </a:spcAft>
              <a:buNone/>
              <a:defRPr/>
            </a:pPr>
            <a:r>
              <a:rPr lang="fr-FR" sz="2133" b="1" i="1" u="sng" dirty="0">
                <a:solidFill>
                  <a:srgbClr val="207C29"/>
                </a:solidFill>
                <a:latin typeface="Times New Roman" pitchFamily="18" charset="0"/>
                <a:cs typeface="Times New Roman" pitchFamily="18" charset="0"/>
              </a:rPr>
              <a:t>Principe</a:t>
            </a:r>
            <a:r>
              <a:rPr lang="fr-FR" sz="2133" b="1" i="1" dirty="0">
                <a:solidFill>
                  <a:srgbClr val="207C29"/>
                </a:solidFill>
                <a:latin typeface="Times New Roman" pitchFamily="18" charset="0"/>
                <a:cs typeface="Times New Roman" pitchFamily="18" charset="0"/>
              </a:rPr>
              <a:t> :</a:t>
            </a:r>
            <a:r>
              <a:rPr lang="fr-FR" sz="2133" b="1" i="1" dirty="0">
                <a:solidFill>
                  <a:srgbClr val="0070C0"/>
                </a:solidFill>
                <a:latin typeface="Times New Roman" pitchFamily="18" charset="0"/>
                <a:cs typeface="Times New Roman" pitchFamily="18" charset="0"/>
              </a:rPr>
              <a:t>  </a:t>
            </a:r>
            <a:r>
              <a:rPr lang="fr-FR" sz="2133" dirty="0">
                <a:latin typeface="Times New Roman" pitchFamily="18" charset="0"/>
                <a:cs typeface="Times New Roman" pitchFamily="18" charset="0"/>
              </a:rPr>
              <a:t>Dépôt de fonds obligatoire pour les organismes publics</a:t>
            </a:r>
          </a:p>
          <a:p>
            <a:pPr algn="just" eaLnBrk="1" fontAlgn="auto" hangingPunct="1">
              <a:spcAft>
                <a:spcPts val="0"/>
              </a:spcAft>
              <a:defRPr/>
            </a:pPr>
            <a:r>
              <a:rPr lang="fr-FR" sz="2133" dirty="0">
                <a:latin typeface="Times New Roman" pitchFamily="18" charset="0"/>
                <a:cs typeface="Times New Roman" pitchFamily="18" charset="0"/>
              </a:rPr>
              <a:t>Tous les organismes publics (Etat, Collectivités Territoriales Décentralisées, Etablissements Publics Nationaux) sont obligatoirement tenus de déposer la totalité de leurs fonds au Trésor Public</a:t>
            </a:r>
          </a:p>
          <a:p>
            <a:pPr algn="just" eaLnBrk="1" fontAlgn="auto" hangingPunct="1">
              <a:spcAft>
                <a:spcPts val="0"/>
              </a:spcAft>
              <a:defRPr/>
            </a:pPr>
            <a:r>
              <a:rPr lang="fr-FR" sz="2133" dirty="0">
                <a:latin typeface="Times New Roman" pitchFamily="18" charset="0"/>
                <a:cs typeface="Times New Roman" pitchFamily="18" charset="0"/>
              </a:rPr>
              <a:t>Toutefois, ces organismes publics peuvent être autorisés par Arrêté du Ministre en charge des Finances à se faire ouvrir des comptes bancaires en vertu des conventions avec les partenaires techniques et financiers</a:t>
            </a:r>
          </a:p>
          <a:p>
            <a:pPr algn="just" eaLnBrk="1" fontAlgn="auto" hangingPunct="1">
              <a:spcAft>
                <a:spcPts val="0"/>
              </a:spcAft>
              <a:defRPr/>
            </a:pPr>
            <a:r>
              <a:rPr lang="fr-FR" sz="2133" dirty="0">
                <a:latin typeface="Times New Roman" pitchFamily="18" charset="0"/>
                <a:cs typeface="Times New Roman" pitchFamily="18" charset="0"/>
              </a:rPr>
              <a:t>Seuls les comptables publics ou  régisseurs  d’avances  ou  de  recettes régulièrement nommés et installés à cet effet sont habilités à manier des fonds publics.</a:t>
            </a: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A1E585-D1D0-4E95-A9AA-C758455D0BCC}"/>
              </a:ext>
            </a:extLst>
          </p:cNvPr>
          <p:cNvSpPr>
            <a:spLocks noGrp="1"/>
          </p:cNvSpPr>
          <p:nvPr>
            <p:ph idx="1"/>
          </p:nvPr>
        </p:nvSpPr>
        <p:spPr>
          <a:xfrm>
            <a:off x="609600" y="476251"/>
            <a:ext cx="10972800" cy="5928783"/>
          </a:xfrm>
        </p:spPr>
        <p:txBody>
          <a:bodyPr rtlCol="0">
            <a:noAutofit/>
          </a:bodyPr>
          <a:lstStyle/>
          <a:p>
            <a:pPr marL="609585" indent="-609585" algn="ctr" eaLnBrk="1" fontAlgn="auto" hangingPunct="1">
              <a:spcAft>
                <a:spcPts val="0"/>
              </a:spcAft>
              <a:buNone/>
              <a:defRPr/>
            </a:pPr>
            <a:r>
              <a:rPr lang="fr-FR" sz="2667" b="1" dirty="0">
                <a:latin typeface="Times New Roman" pitchFamily="18" charset="0"/>
                <a:cs typeface="Times New Roman" pitchFamily="18" charset="0"/>
              </a:rPr>
              <a:t>6- </a:t>
            </a:r>
            <a:r>
              <a:rPr lang="fr-FR" sz="2667" b="1" u="sng" dirty="0">
                <a:latin typeface="Times New Roman" pitchFamily="18" charset="0"/>
                <a:cs typeface="Times New Roman" pitchFamily="18" charset="0"/>
              </a:rPr>
              <a:t>Ouverture </a:t>
            </a:r>
            <a:r>
              <a:rPr lang="fr-FR" altLang="fr-FR" sz="2667" b="1" u="sng" dirty="0">
                <a:latin typeface="Times New Roman" panose="02020603050405020304" pitchFamily="18" charset="0"/>
                <a:cs typeface="Times New Roman" panose="02020603050405020304" pitchFamily="18" charset="0"/>
              </a:rPr>
              <a:t>de compte bancaire aux noms des organismes publics </a:t>
            </a:r>
          </a:p>
          <a:p>
            <a:pPr algn="just" eaLnBrk="1" fontAlgn="auto" hangingPunct="1">
              <a:spcAft>
                <a:spcPts val="0"/>
              </a:spcAft>
              <a:buFont typeface="Wingdings" panose="05000000000000000000" pitchFamily="2" charset="2"/>
              <a:buChar char="q"/>
              <a:defRPr/>
            </a:pPr>
            <a:r>
              <a:rPr lang="fr-FR" altLang="fr-FR" sz="2133" b="1" u="sng" dirty="0">
                <a:latin typeface="Times New Roman" panose="02020603050405020304" pitchFamily="18" charset="0"/>
                <a:cs typeface="Times New Roman" panose="02020603050405020304" pitchFamily="18" charset="0"/>
              </a:rPr>
              <a:t>Dans le cadre de financement extérieur</a:t>
            </a:r>
            <a:endParaRPr lang="fr-FR" sz="2133" b="1" u="sng" dirty="0">
              <a:latin typeface="Times New Roman" pitchFamily="18" charset="0"/>
              <a:cs typeface="Times New Roman" pitchFamily="18" charset="0"/>
            </a:endParaRPr>
          </a:p>
          <a:p>
            <a:pPr marL="0" indent="0" algn="just">
              <a:buNone/>
              <a:defRPr/>
            </a:pPr>
            <a:r>
              <a:rPr lang="fr-FR" sz="2000" u="sng" dirty="0">
                <a:solidFill>
                  <a:srgbClr val="00B050"/>
                </a:solidFill>
                <a:latin typeface="Times New Roman" panose="02020603050405020304" pitchFamily="18" charset="0"/>
                <a:cs typeface="Times New Roman" panose="02020603050405020304" pitchFamily="18" charset="0"/>
              </a:rPr>
              <a:t>Texte de référence</a:t>
            </a:r>
            <a:r>
              <a:rPr lang="fr-FR" sz="2000" dirty="0">
                <a:latin typeface="Times New Roman" panose="02020603050405020304" pitchFamily="18" charset="0"/>
                <a:cs typeface="Times New Roman" panose="02020603050405020304" pitchFamily="18" charset="0"/>
              </a:rPr>
              <a:t>: Décret n°2015-1457 du 27 octobre 2015 fixant les modalités d'ouverture, de gestion et de régularisation des opérations sur les comptes de projet ouverts au niveau de la Banque Centrale de Madagascar (article 8)</a:t>
            </a:r>
          </a:p>
          <a:p>
            <a:pPr algn="just">
              <a:buFontTx/>
              <a:buChar char="-"/>
              <a:defRPr/>
            </a:pPr>
            <a:r>
              <a:rPr lang="fr-FR" sz="2000" dirty="0">
                <a:latin typeface="Times New Roman" panose="02020603050405020304" pitchFamily="18" charset="0"/>
                <a:cs typeface="Times New Roman" panose="02020603050405020304" pitchFamily="18" charset="0"/>
              </a:rPr>
              <a:t>Ouverture de comptes bancaires en dehors de la Région </a:t>
            </a:r>
            <a:r>
              <a:rPr lang="fr-FR" sz="2000" i="1" dirty="0" err="1">
                <a:latin typeface="Times New Roman" panose="02020603050405020304" pitchFamily="18" charset="0"/>
                <a:cs typeface="Times New Roman" panose="02020603050405020304" pitchFamily="18" charset="0"/>
              </a:rPr>
              <a:t>Analamanga</a:t>
            </a:r>
            <a:r>
              <a:rPr lang="fr-FR" sz="2000" dirty="0">
                <a:latin typeface="Times New Roman" panose="02020603050405020304" pitchFamily="18" charset="0"/>
                <a:cs typeface="Times New Roman" panose="02020603050405020304" pitchFamily="18" charset="0"/>
              </a:rPr>
              <a:t> par les projets et les agences d'exécution autorisée au même titre que les comptes secondaires : autorisation préalable de la DDP et le visa de la DCP (</a:t>
            </a:r>
            <a:r>
              <a:rPr lang="fr-FR" sz="2000" b="1" i="1" dirty="0">
                <a:latin typeface="Times New Roman" panose="02020603050405020304" pitchFamily="18" charset="0"/>
                <a:cs typeface="Times New Roman" panose="02020603050405020304" pitchFamily="18" charset="0"/>
              </a:rPr>
              <a:t>autorisation à régulariser dans le cas où comptes déjà ouverts sous peine de sanctions</a:t>
            </a:r>
            <a:r>
              <a:rPr lang="fr-FR" sz="2000" dirty="0">
                <a:latin typeface="Times New Roman" panose="02020603050405020304" pitchFamily="18" charset="0"/>
                <a:cs typeface="Times New Roman" panose="02020603050405020304" pitchFamily="18" charset="0"/>
              </a:rPr>
              <a:t>)</a:t>
            </a:r>
          </a:p>
          <a:p>
            <a:pPr algn="just">
              <a:buFontTx/>
              <a:buChar char="-"/>
              <a:defRPr/>
            </a:pPr>
            <a:r>
              <a:rPr lang="fr-FR" sz="2000" dirty="0">
                <a:latin typeface="Times New Roman" panose="02020603050405020304" pitchFamily="18" charset="0"/>
                <a:cs typeface="Times New Roman" panose="02020603050405020304" pitchFamily="18" charset="0"/>
              </a:rPr>
              <a:t>Ouverture de </a:t>
            </a:r>
            <a:r>
              <a:rPr lang="fr-FR" sz="2000" dirty="0" err="1">
                <a:latin typeface="Times New Roman" panose="02020603050405020304" pitchFamily="18" charset="0"/>
                <a:cs typeface="Times New Roman" panose="02020603050405020304" pitchFamily="18" charset="0"/>
              </a:rPr>
              <a:t>sous-compte</a:t>
            </a:r>
            <a:r>
              <a:rPr lang="fr-FR" sz="2000" dirty="0">
                <a:latin typeface="Times New Roman" panose="02020603050405020304" pitchFamily="18" charset="0"/>
                <a:cs typeface="Times New Roman" panose="02020603050405020304" pitchFamily="18" charset="0"/>
              </a:rPr>
              <a:t> des comptes bancaires : responsabilité personnelle et pécuniaire des personnes habilités à mouvementer le compte principal au niveau des établissements bancaires</a:t>
            </a:r>
          </a:p>
          <a:p>
            <a:pPr algn="just">
              <a:buFontTx/>
              <a:buChar char="-"/>
              <a:defRPr/>
            </a:pPr>
            <a:r>
              <a:rPr lang="fr-FR" sz="2000" dirty="0">
                <a:latin typeface="Times New Roman" panose="02020603050405020304" pitchFamily="18" charset="0"/>
                <a:cs typeface="Times New Roman" panose="02020603050405020304" pitchFamily="18" charset="0"/>
              </a:rPr>
              <a:t>Ouverture de comptes bancaires dans le cadre des projets sur financement extérieur : n’est possible que suivant exigence des partenaires financiers, stipulée dans les conventions ou accords de financement</a:t>
            </a:r>
          </a:p>
          <a:p>
            <a:pPr algn="just">
              <a:buFontTx/>
              <a:buChar char="-"/>
              <a:defRPr/>
            </a:pPr>
            <a:r>
              <a:rPr lang="fr-FR" sz="2000" dirty="0">
                <a:latin typeface="Times New Roman" panose="02020603050405020304" pitchFamily="18" charset="0"/>
                <a:cs typeface="Times New Roman" panose="02020603050405020304" pitchFamily="18" charset="0"/>
              </a:rPr>
              <a:t>Lesdits comptes ne doivent recevoir que les fonds octroyés par les bailleurs et ne doivent pas être débités que pour le paiement des dépenses éligibles dans le cadre du projet</a:t>
            </a:r>
          </a:p>
          <a:p>
            <a:pPr algn="just">
              <a:buFontTx/>
              <a:buChar char="-"/>
              <a:defRPr/>
            </a:pPr>
            <a:r>
              <a:rPr lang="fr-FR" sz="2000" dirty="0">
                <a:latin typeface="Times New Roman" panose="02020603050405020304" pitchFamily="18" charset="0"/>
                <a:cs typeface="Times New Roman" panose="02020603050405020304" pitchFamily="18" charset="0"/>
              </a:rPr>
              <a:t>Comptes à clôturer (obligatoirement) à la fin du projet</a:t>
            </a:r>
          </a:p>
          <a:p>
            <a:pPr algn="just">
              <a:buFontTx/>
              <a:buChar char="-"/>
              <a:defRPr/>
            </a:pPr>
            <a:endParaRPr lang="fr-FR" sz="2133" dirty="0">
              <a:latin typeface="Times New Roman" panose="02020603050405020304" pitchFamily="18" charset="0"/>
              <a:cs typeface="Times New Roman" panose="02020603050405020304" pitchFamily="18" charset="0"/>
            </a:endParaRPr>
          </a:p>
          <a:p>
            <a:pPr algn="just">
              <a:buFontTx/>
              <a:buChar char="-"/>
              <a:defRPr/>
            </a:pPr>
            <a:endParaRPr lang="fr-FR" sz="2133" dirty="0">
              <a:latin typeface="Times New Roman" panose="02020603050405020304" pitchFamily="18" charset="0"/>
              <a:cs typeface="Times New Roman" panose="02020603050405020304" pitchFamily="18" charset="0"/>
            </a:endParaRP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86F99B-A646-4B72-81AB-D9AAB9F1AF04}"/>
              </a:ext>
            </a:extLst>
          </p:cNvPr>
          <p:cNvSpPr>
            <a:spLocks noGrp="1"/>
          </p:cNvSpPr>
          <p:nvPr>
            <p:ph idx="1"/>
          </p:nvPr>
        </p:nvSpPr>
        <p:spPr>
          <a:xfrm>
            <a:off x="609600" y="476251"/>
            <a:ext cx="10972800" cy="5649383"/>
          </a:xfrm>
        </p:spPr>
        <p:txBody>
          <a:bodyPr rtlCol="0">
            <a:noAutofit/>
          </a:bodyPr>
          <a:lstStyle/>
          <a:p>
            <a:pPr marL="609585" indent="-609585" algn="ctr" eaLnBrk="1" fontAlgn="auto" hangingPunct="1">
              <a:spcAft>
                <a:spcPts val="0"/>
              </a:spcAft>
              <a:buNone/>
              <a:defRPr/>
            </a:pPr>
            <a:r>
              <a:rPr lang="fr-FR" sz="2667" b="1" dirty="0">
                <a:latin typeface="Times New Roman" pitchFamily="18" charset="0"/>
                <a:cs typeface="Times New Roman" pitchFamily="18" charset="0"/>
              </a:rPr>
              <a:t>6- </a:t>
            </a:r>
            <a:r>
              <a:rPr lang="fr-FR" sz="2667" b="1" u="sng" dirty="0">
                <a:latin typeface="Times New Roman" pitchFamily="18" charset="0"/>
                <a:cs typeface="Times New Roman" pitchFamily="18" charset="0"/>
              </a:rPr>
              <a:t>Ouverture </a:t>
            </a:r>
            <a:r>
              <a:rPr lang="fr-FR" altLang="fr-FR" sz="2667" b="1" u="sng" dirty="0">
                <a:latin typeface="Times New Roman" panose="02020603050405020304" pitchFamily="18" charset="0"/>
                <a:cs typeface="Times New Roman" panose="02020603050405020304" pitchFamily="18" charset="0"/>
              </a:rPr>
              <a:t>de compte bancaire aux noms des organismes publics </a:t>
            </a:r>
            <a:r>
              <a:rPr lang="fr-FR" altLang="fr-FR" sz="2667" i="1" dirty="0">
                <a:latin typeface="Times New Roman" panose="02020603050405020304" pitchFamily="18" charset="0"/>
                <a:cs typeface="Times New Roman" panose="02020603050405020304" pitchFamily="18" charset="0"/>
              </a:rPr>
              <a:t>(suite)</a:t>
            </a:r>
          </a:p>
          <a:p>
            <a:pPr marL="609585" indent="-609585" algn="ctr" eaLnBrk="1" fontAlgn="auto" hangingPunct="1">
              <a:spcAft>
                <a:spcPts val="0"/>
              </a:spcAft>
              <a:buNone/>
              <a:defRPr/>
            </a:pPr>
            <a:endParaRPr lang="fr-FR" sz="2133"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defRPr/>
            </a:pPr>
            <a:r>
              <a:rPr lang="fr-FR" sz="2133" b="1" u="sng" dirty="0">
                <a:latin typeface="Times New Roman" panose="02020603050405020304" pitchFamily="18" charset="0"/>
                <a:cs typeface="Times New Roman" panose="02020603050405020304" pitchFamily="18" charset="0"/>
              </a:rPr>
              <a:t>Dans le cadre d'un financement dont bénéficie un SOA</a:t>
            </a:r>
          </a:p>
          <a:p>
            <a:pPr marL="0" indent="0" algn="just">
              <a:buNone/>
              <a:defRPr/>
            </a:pPr>
            <a:r>
              <a:rPr lang="fr-FR" sz="2133" b="1" dirty="0">
                <a:solidFill>
                  <a:srgbClr val="00B050"/>
                </a:solidFill>
                <a:latin typeface="Times New Roman" panose="02020603050405020304" pitchFamily="18" charset="0"/>
                <a:cs typeface="Times New Roman" panose="02020603050405020304" pitchFamily="18" charset="0"/>
              </a:rPr>
              <a:t>Modalités d’ouverture de comptes bancaires aux noms des entités rattachées à une Institution ou à un Ministère</a:t>
            </a:r>
            <a:endParaRPr lang="fr-FR" sz="2133" dirty="0">
              <a:solidFill>
                <a:srgbClr val="00B050"/>
              </a:solidFill>
              <a:latin typeface="Times New Roman" panose="02020603050405020304" pitchFamily="18" charset="0"/>
              <a:cs typeface="Times New Roman" panose="02020603050405020304" pitchFamily="18" charset="0"/>
            </a:endParaRPr>
          </a:p>
          <a:p>
            <a:pPr>
              <a:buFontTx/>
              <a:buChar char="-"/>
              <a:defRPr/>
            </a:pPr>
            <a:r>
              <a:rPr lang="fr-FR" sz="2133" dirty="0">
                <a:latin typeface="Times New Roman" panose="02020603050405020304" pitchFamily="18" charset="0"/>
                <a:cs typeface="Times New Roman" panose="02020603050405020304" pitchFamily="18" charset="0"/>
              </a:rPr>
              <a:t>Inscription budgétaire afférente au financement tant en recettes qu'en dépenses</a:t>
            </a:r>
          </a:p>
          <a:p>
            <a:pPr>
              <a:buFontTx/>
              <a:buChar char="-"/>
              <a:defRPr/>
            </a:pPr>
            <a:r>
              <a:rPr lang="fr-FR" sz="2133" dirty="0">
                <a:latin typeface="Times New Roman" panose="02020603050405020304" pitchFamily="18" charset="0"/>
                <a:cs typeface="Times New Roman" panose="02020603050405020304" pitchFamily="18" charset="0"/>
              </a:rPr>
              <a:t>Prise d’arrêtés de création de régie d’avances et de nominations de régisseurs y afférents</a:t>
            </a:r>
          </a:p>
          <a:p>
            <a:pPr>
              <a:buFontTx/>
              <a:buChar char="-"/>
              <a:defRPr/>
            </a:pPr>
            <a:r>
              <a:rPr lang="fr-FR" sz="2133" dirty="0">
                <a:latin typeface="Times New Roman" panose="02020603050405020304" pitchFamily="18" charset="0"/>
                <a:cs typeface="Times New Roman" panose="02020603050405020304" pitchFamily="18" charset="0"/>
              </a:rPr>
              <a:t>Demande d’ouverture de compte bancaire à adresser à la DCP appuyée d'une copie de la Convention avec les partenaires exigeant l'ouverture d'un compte bancaire</a:t>
            </a:r>
          </a:p>
          <a:p>
            <a:pPr marL="0" indent="0">
              <a:buNone/>
              <a:defRPr/>
            </a:pPr>
            <a:endParaRPr lang="fr-FR" sz="2133" dirty="0">
              <a:latin typeface="Times New Roman" panose="02020603050405020304" pitchFamily="18" charset="0"/>
              <a:cs typeface="Times New Roman" panose="02020603050405020304" pitchFamily="18" charset="0"/>
            </a:endParaRPr>
          </a:p>
          <a:p>
            <a:pPr marL="0" indent="0">
              <a:buNone/>
              <a:defRPr/>
            </a:pPr>
            <a:r>
              <a:rPr lang="fr-FR" sz="2133" dirty="0">
                <a:latin typeface="Times New Roman" panose="02020603050405020304" pitchFamily="18" charset="0"/>
                <a:cs typeface="Times New Roman" panose="02020603050405020304" pitchFamily="18" charset="0"/>
              </a:rPr>
              <a:t>Informations à préciser dans la demande :</a:t>
            </a:r>
          </a:p>
          <a:p>
            <a:pPr>
              <a:buFontTx/>
              <a:buChar char="-"/>
              <a:defRPr/>
            </a:pPr>
            <a:r>
              <a:rPr lang="fr-FR" sz="2133" dirty="0">
                <a:latin typeface="Times New Roman" panose="02020603050405020304" pitchFamily="18" charset="0"/>
                <a:cs typeface="Times New Roman" panose="02020603050405020304" pitchFamily="18" charset="0"/>
              </a:rPr>
              <a:t>Domiciliation bancaire (Banque, numéro de compte) si compte déjà ouvert</a:t>
            </a:r>
          </a:p>
          <a:p>
            <a:pPr>
              <a:buFontTx/>
              <a:buChar char="-"/>
              <a:defRPr/>
            </a:pPr>
            <a:r>
              <a:rPr lang="fr-FR" sz="2133" dirty="0">
                <a:latin typeface="Times New Roman" panose="02020603050405020304" pitchFamily="18" charset="0"/>
                <a:cs typeface="Times New Roman" panose="02020603050405020304" pitchFamily="18" charset="0"/>
              </a:rPr>
              <a:t>Identité et les informations concernant les personnes habilitées à mouvementer le compte (Nom, prénoms, immatricule, CIN).</a:t>
            </a:r>
            <a:endParaRPr lang="fr-FR" sz="2133" i="1" u="sng" dirty="0">
              <a:latin typeface="Times New Roman" pitchFamily="18" charset="0"/>
              <a:cs typeface="Times New Roman" pitchFamily="18" charset="0"/>
            </a:endParaRPr>
          </a:p>
          <a:p>
            <a:pPr eaLnBrk="1" fontAlgn="auto" hangingPunct="1">
              <a:spcAft>
                <a:spcPts val="0"/>
              </a:spcAft>
              <a:buNone/>
              <a:defRPr/>
            </a:pPr>
            <a:endParaRPr lang="fr-FR" sz="2133" dirty="0">
              <a:latin typeface="Times New Roman" pitchFamily="18" charset="0"/>
              <a:cs typeface="Times New Roman" pitchFamily="18" charset="0"/>
            </a:endParaRPr>
          </a:p>
          <a:p>
            <a:pPr eaLnBrk="1" fontAlgn="auto" hangingPunct="1">
              <a:spcAft>
                <a:spcPts val="0"/>
              </a:spcAft>
              <a:buNone/>
              <a:defRPr/>
            </a:pPr>
            <a:endParaRPr lang="fr-FR" sz="2133" dirty="0">
              <a:latin typeface="Times New Roman" pitchFamily="18" charset="0"/>
              <a:cs typeface="Times New Roman" pitchFamily="18" charset="0"/>
            </a:endParaRPr>
          </a:p>
          <a:p>
            <a:pPr marL="2117" indent="-2117" eaLnBrk="1" fontAlgn="auto" hangingPunct="1">
              <a:spcAft>
                <a:spcPts val="0"/>
              </a:spcAft>
              <a:buNone/>
              <a:defRPr/>
            </a:pPr>
            <a:endParaRPr lang="fr-FR" sz="2133" dirty="0">
              <a:latin typeface="Times New Roman" pitchFamily="18" charset="0"/>
              <a:cs typeface="Times New Roman" pitchFamily="18" charset="0"/>
            </a:endParaRP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2">
            <a:extLst>
              <a:ext uri="{FF2B5EF4-FFF2-40B4-BE49-F238E27FC236}">
                <a16:creationId xmlns:a16="http://schemas.microsoft.com/office/drawing/2014/main" id="{80915828-A89A-4FB7-AC8B-C527084209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990575" indent="-380990">
              <a:defRPr>
                <a:solidFill>
                  <a:schemeClr val="tx1"/>
                </a:solidFill>
                <a:latin typeface="Arial" panose="020B0604020202020204" pitchFamily="34" charset="0"/>
                <a:cs typeface="Arial" panose="020B0604020202020204" pitchFamily="34" charset="0"/>
              </a:defRPr>
            </a:lvl2pPr>
            <a:lvl3pPr marL="1523962" indent="-304792">
              <a:defRPr>
                <a:solidFill>
                  <a:schemeClr val="tx1"/>
                </a:solidFill>
                <a:latin typeface="Arial" panose="020B0604020202020204" pitchFamily="34" charset="0"/>
                <a:cs typeface="Arial" panose="020B0604020202020204" pitchFamily="34" charset="0"/>
              </a:defRPr>
            </a:lvl3pPr>
            <a:lvl4pPr marL="2133547" indent="-304792">
              <a:defRPr>
                <a:solidFill>
                  <a:schemeClr val="tx1"/>
                </a:solidFill>
                <a:latin typeface="Arial" panose="020B0604020202020204" pitchFamily="34" charset="0"/>
                <a:cs typeface="Arial" panose="020B0604020202020204" pitchFamily="34" charset="0"/>
              </a:defRPr>
            </a:lvl4pPr>
            <a:lvl5pPr marL="2743131" indent="-304792">
              <a:defRPr>
                <a:solidFill>
                  <a:schemeClr val="tx1"/>
                </a:solidFill>
                <a:latin typeface="Arial" panose="020B0604020202020204" pitchFamily="34" charset="0"/>
                <a:cs typeface="Arial" panose="020B0604020202020204" pitchFamily="34" charset="0"/>
              </a:defRPr>
            </a:lvl5pPr>
            <a:lvl6pPr marL="3352716"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962301"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571886"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181470"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pPr>
            <a:fld id="{18910B02-4D2C-40C5-9E47-B1BEDFB30049}" type="slidenum">
              <a:rPr lang="fr-FR" altLang="fr-FR">
                <a:solidFill>
                  <a:srgbClr val="898989"/>
                </a:solidFill>
                <a:latin typeface="Calibri" panose="020F0502020204030204" pitchFamily="34" charset="0"/>
              </a:rPr>
              <a:pPr defTabSz="1219170" fontAlgn="base">
                <a:spcBef>
                  <a:spcPct val="0"/>
                </a:spcBef>
                <a:spcAft>
                  <a:spcPct val="0"/>
                </a:spcAft>
              </a:pPr>
              <a:t>126</a:t>
            </a:fld>
            <a:endParaRPr lang="fr-FR" altLang="fr-FR">
              <a:solidFill>
                <a:srgbClr val="898989"/>
              </a:solidFill>
              <a:latin typeface="Calibri" panose="020F0502020204030204" pitchFamily="34" charset="0"/>
            </a:endParaRPr>
          </a:p>
        </p:txBody>
      </p:sp>
      <p:sp>
        <p:nvSpPr>
          <p:cNvPr id="10" name="Espace réservé du contenu 2">
            <a:extLst>
              <a:ext uri="{FF2B5EF4-FFF2-40B4-BE49-F238E27FC236}">
                <a16:creationId xmlns:a16="http://schemas.microsoft.com/office/drawing/2014/main" id="{E374D544-E9F2-4D90-83BF-15A10CAA741C}"/>
              </a:ext>
            </a:extLst>
          </p:cNvPr>
          <p:cNvSpPr txBox="1">
            <a:spLocks/>
          </p:cNvSpPr>
          <p:nvPr/>
        </p:nvSpPr>
        <p:spPr bwMode="auto">
          <a:xfrm>
            <a:off x="666751" y="1500717"/>
            <a:ext cx="11239500" cy="3071283"/>
          </a:xfrm>
          <a:prstGeom prst="rect">
            <a:avLst/>
          </a:prstGeom>
          <a:noFill/>
          <a:ln w="9525">
            <a:noFill/>
            <a:miter lim="800000"/>
            <a:headEnd/>
            <a:tailEnd/>
          </a:ln>
        </p:spPr>
        <p:txBody>
          <a:bodyPr/>
          <a:lstStyle/>
          <a:p>
            <a:pPr marL="0" lvl="1" indent="480472" algn="just" defTabSz="1219170">
              <a:spcBef>
                <a:spcPct val="20000"/>
              </a:spcBef>
              <a:buSzPct val="80000"/>
              <a:buFont typeface="Wingdings" pitchFamily="2" charset="2"/>
              <a:buChar char="Ø"/>
              <a:tabLst>
                <a:tab pos="480472" algn="l"/>
              </a:tabLst>
              <a:defRPr/>
            </a:pPr>
            <a:endParaRPr lang="fr-FR" sz="4800" kern="0" dirty="0">
              <a:solidFill>
                <a:prstClr val="black"/>
              </a:solidFill>
              <a:latin typeface="Times New Roman" pitchFamily="18" charset="0"/>
              <a:cs typeface="Times New Roman" pitchFamily="18" charset="0"/>
            </a:endParaRPr>
          </a:p>
        </p:txBody>
      </p:sp>
      <p:sp>
        <p:nvSpPr>
          <p:cNvPr id="14340" name="Espace réservé du contenu 2">
            <a:extLst>
              <a:ext uri="{FF2B5EF4-FFF2-40B4-BE49-F238E27FC236}">
                <a16:creationId xmlns:a16="http://schemas.microsoft.com/office/drawing/2014/main" id="{DD7F3372-302A-49EE-8CCD-3C99135DD293}"/>
              </a:ext>
            </a:extLst>
          </p:cNvPr>
          <p:cNvSpPr txBox="1">
            <a:spLocks/>
          </p:cNvSpPr>
          <p:nvPr/>
        </p:nvSpPr>
        <p:spPr bwMode="auto">
          <a:xfrm>
            <a:off x="762000" y="1500718"/>
            <a:ext cx="11144251" cy="485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20000"/>
              </a:spcBef>
              <a:spcAft>
                <a:spcPct val="0"/>
              </a:spcAft>
            </a:pPr>
            <a:endParaRPr lang="fr-FR" altLang="fr-FR" sz="3200">
              <a:solidFill>
                <a:srgbClr val="000000"/>
              </a:solidFill>
              <a:latin typeface="Times New Roman" panose="02020603050405020304" pitchFamily="18" charset="0"/>
              <a:cs typeface="Times New Roman" panose="02020603050405020304" pitchFamily="18" charset="0"/>
            </a:endParaRPr>
          </a:p>
        </p:txBody>
      </p:sp>
      <p:sp>
        <p:nvSpPr>
          <p:cNvPr id="10245" name="Espace réservé du contenu 2">
            <a:extLst>
              <a:ext uri="{FF2B5EF4-FFF2-40B4-BE49-F238E27FC236}">
                <a16:creationId xmlns:a16="http://schemas.microsoft.com/office/drawing/2014/main" id="{4BCB8BBF-AACB-4D72-B49D-ABBD599F4538}"/>
              </a:ext>
            </a:extLst>
          </p:cNvPr>
          <p:cNvSpPr txBox="1">
            <a:spLocks/>
          </p:cNvSpPr>
          <p:nvPr/>
        </p:nvSpPr>
        <p:spPr bwMode="auto">
          <a:xfrm>
            <a:off x="884767" y="452967"/>
            <a:ext cx="10763251" cy="5786967"/>
          </a:xfrm>
          <a:prstGeom prst="rect">
            <a:avLst/>
          </a:prstGeom>
          <a:noFill/>
          <a:ln w="9525">
            <a:noFill/>
            <a:miter lim="800000"/>
            <a:headEnd/>
            <a:tailEnd/>
          </a:ln>
        </p:spPr>
        <p:txBody>
          <a:bodyPr/>
          <a:lstStyle/>
          <a:p>
            <a:pPr marL="609585" indent="-609585" algn="ctr" defTabSz="1219170">
              <a:lnSpc>
                <a:spcPct val="150000"/>
              </a:lnSpc>
              <a:spcBef>
                <a:spcPct val="20000"/>
              </a:spcBef>
              <a:spcAft>
                <a:spcPts val="2400"/>
              </a:spcAft>
              <a:defRPr/>
            </a:pPr>
            <a:r>
              <a:rPr lang="fr-FR" sz="2667" b="1" dirty="0">
                <a:solidFill>
                  <a:prstClr val="black"/>
                </a:solidFill>
                <a:latin typeface="Times New Roman" pitchFamily="18" charset="0"/>
                <a:cs typeface="Times New Roman" pitchFamily="18" charset="0"/>
              </a:rPr>
              <a:t>7- </a:t>
            </a:r>
            <a:r>
              <a:rPr lang="fr-FR" sz="2667" b="1" u="sng" dirty="0">
                <a:solidFill>
                  <a:prstClr val="black"/>
                </a:solidFill>
                <a:latin typeface="Times New Roman" pitchFamily="18" charset="0"/>
                <a:cs typeface="Times New Roman" pitchFamily="18" charset="0"/>
              </a:rPr>
              <a:t>Actes à incidence financière</a:t>
            </a:r>
          </a:p>
          <a:p>
            <a:pPr algn="just" defTabSz="1219170">
              <a:lnSpc>
                <a:spcPct val="114000"/>
              </a:lnSpc>
              <a:spcBef>
                <a:spcPct val="20000"/>
              </a:spcBef>
              <a:spcAft>
                <a:spcPts val="1600"/>
              </a:spcAft>
              <a:defRPr/>
            </a:pPr>
            <a:r>
              <a:rPr lang="fr-FR" sz="2133" b="1" i="1" u="sng" dirty="0">
                <a:solidFill>
                  <a:srgbClr val="207C29"/>
                </a:solidFill>
                <a:latin typeface="Times New Roman" pitchFamily="18" charset="0"/>
                <a:cs typeface="Times New Roman" pitchFamily="18" charset="0"/>
              </a:rPr>
              <a:t>Texte de référence</a:t>
            </a:r>
            <a:r>
              <a:rPr lang="fr-FR" sz="2133" b="1" i="1" dirty="0">
                <a:solidFill>
                  <a:srgbClr val="207C29"/>
                </a:solidFill>
                <a:latin typeface="Times New Roman" pitchFamily="18" charset="0"/>
                <a:cs typeface="Times New Roman" pitchFamily="18" charset="0"/>
              </a:rPr>
              <a:t> :</a:t>
            </a:r>
            <a:r>
              <a:rPr lang="fr-FR" sz="2133" dirty="0">
                <a:solidFill>
                  <a:prstClr val="black"/>
                </a:solidFill>
                <a:latin typeface="Times New Roman" pitchFamily="18" charset="0"/>
                <a:cs typeface="Times New Roman" pitchFamily="18" charset="0"/>
              </a:rPr>
              <a:t> Décret n°2019-093 du 13 Février 2019 fixant les attributions du Ministre de l’Economie et des Finances ainsi que l’organisation générale de son Ministère</a:t>
            </a:r>
          </a:p>
          <a:p>
            <a:pPr algn="just" defTabSz="1219170">
              <a:lnSpc>
                <a:spcPct val="114000"/>
              </a:lnSpc>
              <a:spcBef>
                <a:spcPct val="20000"/>
              </a:spcBef>
              <a:defRPr/>
            </a:pPr>
            <a:r>
              <a:rPr lang="fr-FR" sz="2133" b="1" i="1" u="sng" dirty="0">
                <a:solidFill>
                  <a:srgbClr val="207C29"/>
                </a:solidFill>
                <a:latin typeface="Times New Roman" pitchFamily="18" charset="0"/>
                <a:cs typeface="Times New Roman" pitchFamily="18" charset="0"/>
              </a:rPr>
              <a:t>Disposition de l’article premier</a:t>
            </a:r>
            <a:r>
              <a:rPr lang="fr-FR" sz="2133" b="1" i="1" dirty="0">
                <a:solidFill>
                  <a:srgbClr val="207C29"/>
                </a:solidFill>
                <a:latin typeface="Times New Roman" pitchFamily="18" charset="0"/>
                <a:cs typeface="Times New Roman" pitchFamily="18" charset="0"/>
              </a:rPr>
              <a:t> : </a:t>
            </a:r>
            <a:r>
              <a:rPr lang="fr-FR" sz="2133" dirty="0">
                <a:solidFill>
                  <a:prstClr val="black"/>
                </a:solidFill>
                <a:latin typeface="Times New Roman" pitchFamily="18" charset="0"/>
                <a:cs typeface="Times New Roman" pitchFamily="18" charset="0"/>
              </a:rPr>
              <a:t>Le ministre de l’Economie et des Finances a pour mission de veiller à l’application des lois et règlements en matière de finances publiques.</a:t>
            </a:r>
          </a:p>
          <a:p>
            <a:pPr algn="just" defTabSz="1219170">
              <a:lnSpc>
                <a:spcPct val="114000"/>
              </a:lnSpc>
              <a:spcBef>
                <a:spcPct val="20000"/>
              </a:spcBef>
              <a:defRPr/>
            </a:pPr>
            <a:endParaRPr lang="fr-FR" sz="2133" dirty="0">
              <a:solidFill>
                <a:prstClr val="black"/>
              </a:solidFill>
              <a:latin typeface="Times New Roman" pitchFamily="18" charset="0"/>
              <a:cs typeface="Times New Roman" pitchFamily="18" charset="0"/>
            </a:endParaRPr>
          </a:p>
          <a:p>
            <a:pPr algn="just" defTabSz="1219170">
              <a:lnSpc>
                <a:spcPct val="114000"/>
              </a:lnSpc>
              <a:spcBef>
                <a:spcPct val="20000"/>
              </a:spcBef>
              <a:defRPr/>
            </a:pPr>
            <a:r>
              <a:rPr lang="fr-FR" sz="2133" dirty="0">
                <a:solidFill>
                  <a:prstClr val="black"/>
                </a:solidFill>
                <a:latin typeface="Times New Roman" pitchFamily="18" charset="0"/>
                <a:cs typeface="Times New Roman" pitchFamily="18" charset="0"/>
                <a:sym typeface="Wingdings" panose="05000000000000000000" pitchFamily="2" charset="2"/>
              </a:rPr>
              <a:t> </a:t>
            </a:r>
            <a:r>
              <a:rPr lang="fr-FR" sz="2133" dirty="0">
                <a:solidFill>
                  <a:prstClr val="black"/>
                </a:solidFill>
                <a:latin typeface="Times New Roman" pitchFamily="18" charset="0"/>
                <a:cs typeface="Times New Roman" pitchFamily="18" charset="0"/>
              </a:rPr>
              <a:t>Tout projet de contrat, de convention et de textes à incidences financières doit obligatoirement être transmis pour observations auprès du MEF.</a:t>
            </a:r>
          </a:p>
          <a:p>
            <a:pPr algn="just" defTabSz="1219170">
              <a:lnSpc>
                <a:spcPct val="150000"/>
              </a:lnSpc>
              <a:spcBef>
                <a:spcPct val="20000"/>
              </a:spcBef>
              <a:defRPr/>
            </a:pPr>
            <a:r>
              <a:rPr lang="fr-FR" sz="2933" dirty="0">
                <a:solidFill>
                  <a:prstClr val="black"/>
                </a:solidFill>
                <a:latin typeface="Times New Roman" pitchFamily="18" charset="0"/>
                <a:cs typeface="Times New Roman" pitchFamily="18" charset="0"/>
              </a:rPr>
              <a:t>	</a:t>
            </a:r>
          </a:p>
          <a:p>
            <a:pPr algn="just" defTabSz="1219170">
              <a:lnSpc>
                <a:spcPct val="150000"/>
              </a:lnSpc>
              <a:spcBef>
                <a:spcPct val="20000"/>
              </a:spcBef>
              <a:defRPr/>
            </a:pPr>
            <a:endParaRPr lang="fr-FR" sz="2933" dirty="0">
              <a:solidFill>
                <a:prstClr val="black"/>
              </a:solidFill>
              <a:latin typeface="Times New Roman" pitchFamily="18" charset="0"/>
              <a:cs typeface="Times New Roman" pitchFamily="18" charset="0"/>
            </a:endParaRPr>
          </a:p>
          <a:p>
            <a:pPr algn="just" defTabSz="1219170">
              <a:lnSpc>
                <a:spcPct val="150000"/>
              </a:lnSpc>
              <a:spcBef>
                <a:spcPct val="20000"/>
              </a:spcBef>
              <a:defRPr/>
            </a:pPr>
            <a:endParaRPr lang="fr-FR" sz="2933" b="1" i="1" dirty="0">
              <a:solidFill>
                <a:prstClr val="black"/>
              </a:solidFill>
              <a:latin typeface="Times New Roman" pitchFamily="18" charset="0"/>
              <a:cs typeface="Times New Roman" pitchFamily="18" charset="0"/>
            </a:endParaRPr>
          </a:p>
        </p:txBody>
      </p:sp>
      <p:sp>
        <p:nvSpPr>
          <p:cNvPr id="6" name="Rectangle 5"/>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4B7A4178-3973-4BFB-A219-F94850B77128}"/>
              </a:ext>
            </a:extLst>
          </p:cNvPr>
          <p:cNvSpPr>
            <a:spLocks noGrp="1"/>
          </p:cNvSpPr>
          <p:nvPr>
            <p:ph type="title"/>
          </p:nvPr>
        </p:nvSpPr>
        <p:spPr>
          <a:xfrm>
            <a:off x="2010833" y="143934"/>
            <a:ext cx="8229600" cy="1039284"/>
          </a:xfrm>
        </p:spPr>
        <p:txBody>
          <a:bodyPr/>
          <a:lstStyle/>
          <a:p>
            <a:pPr marL="609585" indent="-609585" defTabSz="914377" eaLnBrk="1" hangingPunct="1">
              <a:lnSpc>
                <a:spcPct val="150000"/>
              </a:lnSpc>
              <a:spcBef>
                <a:spcPct val="20000"/>
              </a:spcBef>
              <a:defRPr/>
            </a:pPr>
            <a:r>
              <a:rPr lang="fr-FR" altLang="fr-FR" sz="2667" b="1" dirty="0">
                <a:latin typeface="Times New Roman" panose="02020603050405020304" pitchFamily="18" charset="0"/>
                <a:cs typeface="Times New Roman" panose="02020603050405020304" pitchFamily="18" charset="0"/>
              </a:rPr>
              <a:t>8- </a:t>
            </a:r>
            <a:r>
              <a:rPr lang="fr-FR" altLang="fr-FR" sz="2667" b="1" u="sng" dirty="0">
                <a:latin typeface="Times New Roman" pitchFamily="18" charset="0"/>
                <a:ea typeface="+mn-ea"/>
                <a:cs typeface="Times New Roman" pitchFamily="18" charset="0"/>
              </a:rPr>
              <a:t>Etablissements Publics Nationaux</a:t>
            </a:r>
          </a:p>
        </p:txBody>
      </p:sp>
      <p:sp>
        <p:nvSpPr>
          <p:cNvPr id="15363" name="Espace réservé du contenu 2">
            <a:extLst>
              <a:ext uri="{FF2B5EF4-FFF2-40B4-BE49-F238E27FC236}">
                <a16:creationId xmlns:a16="http://schemas.microsoft.com/office/drawing/2014/main" id="{3E3E4F0B-8EE7-409C-AAE6-7D784D50A2C4}"/>
              </a:ext>
            </a:extLst>
          </p:cNvPr>
          <p:cNvSpPr>
            <a:spLocks noGrp="1"/>
          </p:cNvSpPr>
          <p:nvPr>
            <p:ph idx="1"/>
          </p:nvPr>
        </p:nvSpPr>
        <p:spPr>
          <a:xfrm>
            <a:off x="814917" y="1221317"/>
            <a:ext cx="10945283" cy="5088467"/>
          </a:xfrm>
        </p:spPr>
        <p:txBody>
          <a:bodyPr>
            <a:normAutofit lnSpcReduction="10000"/>
          </a:bodyPr>
          <a:lstStyle/>
          <a:p>
            <a:pPr algn="just">
              <a:buFont typeface="Arial" panose="020B0604020202020204" pitchFamily="34" charset="0"/>
              <a:buNone/>
            </a:pPr>
            <a:r>
              <a:rPr lang="fr-FR" altLang="fr-FR" sz="2133">
                <a:latin typeface="Times New Roman" panose="02020603050405020304" pitchFamily="18" charset="0"/>
                <a:cs typeface="Times New Roman" panose="02020603050405020304" pitchFamily="18" charset="0"/>
              </a:rPr>
              <a:t>- Immobilisations : opérations d’intégration patrimoniale ne sont pas des opérations d’ordre budgétaires et n’incluent pas de flux de trésorerie - recensement des immobilisations exploitées par l’EPN et prise en charge de celles qui ne sont pas encore comptabilisées.</a:t>
            </a:r>
          </a:p>
          <a:p>
            <a:pPr algn="just">
              <a:buFont typeface="Arial" panose="020B0604020202020204" pitchFamily="34" charset="0"/>
              <a:buNone/>
            </a:pPr>
            <a:endParaRPr lang="fr-FR" altLang="fr-FR" sz="2133">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133">
                <a:latin typeface="Times New Roman" panose="02020603050405020304" pitchFamily="18" charset="0"/>
                <a:cs typeface="Times New Roman" panose="02020603050405020304" pitchFamily="18" charset="0"/>
              </a:rPr>
              <a:t>- Amortissement des Immobilisations : Opération d’ordre budgétaire à intégrer dans le budget</a:t>
            </a:r>
          </a:p>
          <a:p>
            <a:pPr algn="just">
              <a:buFont typeface="Arial" panose="020B0604020202020204" pitchFamily="34" charset="0"/>
              <a:buNone/>
            </a:pPr>
            <a:endParaRPr lang="fr-FR" altLang="fr-FR" sz="2133">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133">
                <a:latin typeface="Times New Roman" panose="02020603050405020304" pitchFamily="18" charset="0"/>
                <a:cs typeface="Times New Roman" panose="02020603050405020304" pitchFamily="18" charset="0"/>
              </a:rPr>
              <a:t>- Stocks : Opération non budgétaire, à comptabiliser par l’Agent Comptable à partir de l’inventaire recensé par le dépositaire comptable et transmis à l’ordonnateur</a:t>
            </a:r>
          </a:p>
          <a:p>
            <a:pPr algn="just">
              <a:buFont typeface="Arial" panose="020B0604020202020204" pitchFamily="34" charset="0"/>
              <a:buNone/>
            </a:pPr>
            <a:endParaRPr lang="fr-FR" altLang="fr-FR" sz="2133">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133">
                <a:latin typeface="Times New Roman" panose="02020603050405020304" pitchFamily="18" charset="0"/>
                <a:cs typeface="Times New Roman" panose="02020603050405020304" pitchFamily="18" charset="0"/>
              </a:rPr>
              <a:t>- Délibérations du CA : celles afférentes aux états financiers non soumises au visa du Contrôle Financier ni à celui de la tutelle budgétaire ni à celui de la tutelle technique, en application des dispositions de la Loi N°2018-037, stipulant que la délibération des Etats Financiers est un document accompagnant les états financiers (composant des Documents généraux) transmis directement à la Direction de la Comptabilité Publique pour mise en état d’examen</a:t>
            </a:r>
          </a:p>
          <a:p>
            <a:pPr algn="just">
              <a:buFont typeface="Arial" panose="020B0604020202020204" pitchFamily="34" charset="0"/>
              <a:buNone/>
            </a:pPr>
            <a:endParaRPr lang="fr-FR" altLang="fr-FR" sz="2133">
              <a:latin typeface="Times New Roman" panose="02020603050405020304" pitchFamily="18" charset="0"/>
              <a:cs typeface="Times New Roman" panose="02020603050405020304" pitchFamily="18" charset="0"/>
            </a:endParaRP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a:extLst>
              <a:ext uri="{FF2B5EF4-FFF2-40B4-BE49-F238E27FC236}">
                <a16:creationId xmlns:a16="http://schemas.microsoft.com/office/drawing/2014/main" id="{A419CF74-1E78-4DD2-A596-5A1C052D4AF1}"/>
              </a:ext>
            </a:extLst>
          </p:cNvPr>
          <p:cNvSpPr>
            <a:spLocks noGrp="1"/>
          </p:cNvSpPr>
          <p:nvPr>
            <p:ph type="title"/>
          </p:nvPr>
        </p:nvSpPr>
        <p:spPr>
          <a:xfrm>
            <a:off x="1007534" y="277284"/>
            <a:ext cx="10369551" cy="1039283"/>
          </a:xfrm>
        </p:spPr>
        <p:txBody>
          <a:bodyPr/>
          <a:lstStyle/>
          <a:p>
            <a:pPr eaLnBrk="1" hangingPunct="1"/>
            <a:r>
              <a:rPr lang="fr-FR" altLang="fr-FR" sz="2667" b="1">
                <a:latin typeface="Times New Roman" panose="02020603050405020304" pitchFamily="18" charset="0"/>
                <a:cs typeface="Times New Roman" panose="02020603050405020304" pitchFamily="18" charset="0"/>
              </a:rPr>
              <a:t>9- </a:t>
            </a:r>
            <a:r>
              <a:rPr lang="fr-FR" altLang="fr-FR" sz="2667" b="1" u="sng">
                <a:latin typeface="Times New Roman" panose="02020603050405020304" pitchFamily="18" charset="0"/>
                <a:cs typeface="Times New Roman" panose="02020603050405020304" pitchFamily="18" charset="0"/>
              </a:rPr>
              <a:t>Principales observations sur les dossiers d’ordonnancement transmis auprès des postes comptables</a:t>
            </a:r>
          </a:p>
        </p:txBody>
      </p:sp>
      <p:sp>
        <p:nvSpPr>
          <p:cNvPr id="16387" name="Espace réservé du contenu 2">
            <a:extLst>
              <a:ext uri="{FF2B5EF4-FFF2-40B4-BE49-F238E27FC236}">
                <a16:creationId xmlns:a16="http://schemas.microsoft.com/office/drawing/2014/main" id="{EE11BD32-14ED-47D9-8D51-FB8816DA7B8B}"/>
              </a:ext>
            </a:extLst>
          </p:cNvPr>
          <p:cNvSpPr>
            <a:spLocks noGrp="1"/>
          </p:cNvSpPr>
          <p:nvPr>
            <p:ph idx="1"/>
          </p:nvPr>
        </p:nvSpPr>
        <p:spPr>
          <a:xfrm>
            <a:off x="1007533" y="1710268"/>
            <a:ext cx="10560051" cy="3926417"/>
          </a:xfrm>
        </p:spPr>
        <p:txBody>
          <a:bodyPr/>
          <a:lstStyle/>
          <a:p>
            <a:pPr algn="just">
              <a:buFont typeface="Arial" panose="020B0604020202020204" pitchFamily="34" charset="0"/>
              <a:buNone/>
            </a:pPr>
            <a:r>
              <a:rPr lang="fr-FR" altLang="fr-FR" sz="2133" b="1" i="1" u="sng">
                <a:solidFill>
                  <a:srgbClr val="207C29"/>
                </a:solidFill>
                <a:latin typeface="Times New Roman" panose="02020603050405020304" pitchFamily="18" charset="0"/>
                <a:cs typeface="Times New Roman" panose="02020603050405020304" pitchFamily="18" charset="0"/>
              </a:rPr>
              <a:t>Constat</a:t>
            </a:r>
            <a:r>
              <a:rPr lang="fr-FR" altLang="fr-FR" sz="2133" b="1" i="1">
                <a:solidFill>
                  <a:srgbClr val="207C29"/>
                </a:solidFill>
                <a:latin typeface="Times New Roman" panose="02020603050405020304" pitchFamily="18" charset="0"/>
                <a:cs typeface="Times New Roman" panose="02020603050405020304" pitchFamily="18" charset="0"/>
              </a:rPr>
              <a:t> </a:t>
            </a:r>
          </a:p>
          <a:p>
            <a:pPr marL="342891" lvl="1" indent="-342891" algn="just">
              <a:buNone/>
            </a:pPr>
            <a:r>
              <a:rPr lang="fr-FR" altLang="fr-FR" sz="2133">
                <a:latin typeface="Times New Roman" panose="02020603050405020304" pitchFamily="18" charset="0"/>
                <a:cs typeface="Times New Roman" panose="02020603050405020304" pitchFamily="18" charset="0"/>
              </a:rPr>
              <a:t> - Non respect de procédures de passation et d’exécution des marchés publics</a:t>
            </a:r>
          </a:p>
          <a:p>
            <a:pPr marL="342891" lvl="1" indent="-342891" algn="just">
              <a:buNone/>
            </a:pPr>
            <a:r>
              <a:rPr lang="fr-FR" altLang="fr-FR" sz="2133">
                <a:latin typeface="Times New Roman" panose="02020603050405020304" pitchFamily="18" charset="0"/>
                <a:cs typeface="Times New Roman" panose="02020603050405020304" pitchFamily="18" charset="0"/>
              </a:rPr>
              <a:t> - Erreur d’imputation des dépenses publiques (se référer au PCOP à l’usage des ordonnateurs)</a:t>
            </a:r>
          </a:p>
          <a:p>
            <a:pPr marL="342891" lvl="1" indent="-342891" algn="just">
              <a:buNone/>
            </a:pPr>
            <a:r>
              <a:rPr lang="fr-FR" altLang="fr-FR" sz="2133">
                <a:latin typeface="Times New Roman" panose="02020603050405020304" pitchFamily="18" charset="0"/>
                <a:cs typeface="Times New Roman" panose="02020603050405020304" pitchFamily="18" charset="0"/>
              </a:rPr>
              <a:t> - Pièces justificatives incomplètes / irrégulières (se référer à la nomenclature des pièces justificatives des dépenses budgétaires et de trésoreries prescrites par le texte en vigueur) [désormais irrecevabilité des dossiers auprès du guichet unique au cas de non exhaustivité des pièces produites]</a:t>
            </a:r>
          </a:p>
          <a:p>
            <a:pPr algn="just">
              <a:buFont typeface="Arial" panose="020B0604020202020204" pitchFamily="34" charset="0"/>
              <a:buNone/>
            </a:pPr>
            <a:r>
              <a:rPr lang="fr-FR" altLang="fr-FR" sz="2133">
                <a:latin typeface="Times New Roman" panose="02020603050405020304" pitchFamily="18" charset="0"/>
                <a:cs typeface="Times New Roman" panose="02020603050405020304" pitchFamily="18" charset="0"/>
              </a:rPr>
              <a:t>- Chronologie non respectée dans les pièces justificatives produites</a:t>
            </a: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9A9D6A5C-7BE1-4CD5-84A9-1E323562AAA7}"/>
              </a:ext>
            </a:extLst>
          </p:cNvPr>
          <p:cNvSpPr>
            <a:spLocks noGrp="1"/>
          </p:cNvSpPr>
          <p:nvPr>
            <p:ph type="title"/>
          </p:nvPr>
        </p:nvSpPr>
        <p:spPr>
          <a:xfrm>
            <a:off x="239184" y="0"/>
            <a:ext cx="10972800" cy="1143000"/>
          </a:xfrm>
        </p:spPr>
        <p:txBody>
          <a:bodyPr/>
          <a:lstStyle/>
          <a:p>
            <a:r>
              <a:rPr lang="fr-FR" altLang="x-none" sz="2667" b="1" u="sng">
                <a:latin typeface="Times New Roman" panose="02020603050405020304" pitchFamily="18" charset="0"/>
                <a:cs typeface="Times New Roman" panose="02020603050405020304" pitchFamily="18" charset="0"/>
              </a:rPr>
              <a:t>10 - SPECL</a:t>
            </a:r>
          </a:p>
        </p:txBody>
      </p:sp>
      <p:sp>
        <p:nvSpPr>
          <p:cNvPr id="3" name="Espace réservé du contenu 2">
            <a:extLst>
              <a:ext uri="{FF2B5EF4-FFF2-40B4-BE49-F238E27FC236}">
                <a16:creationId xmlns:a16="http://schemas.microsoft.com/office/drawing/2014/main" id="{8E284035-9431-4BF0-988D-2F85BD975E55}"/>
              </a:ext>
            </a:extLst>
          </p:cNvPr>
          <p:cNvSpPr>
            <a:spLocks noGrp="1"/>
          </p:cNvSpPr>
          <p:nvPr>
            <p:ph idx="1"/>
          </p:nvPr>
        </p:nvSpPr>
        <p:spPr>
          <a:xfrm>
            <a:off x="609600" y="1170518"/>
            <a:ext cx="11150600" cy="5473700"/>
          </a:xfrm>
        </p:spPr>
        <p:txBody>
          <a:bodyPr>
            <a:normAutofit/>
          </a:bodyPr>
          <a:lstStyle/>
          <a:p>
            <a:pPr>
              <a:buFont typeface="Wingdings" panose="05000000000000000000" pitchFamily="2" charset="2"/>
              <a:buChar char="§"/>
              <a:defRPr/>
            </a:pPr>
            <a:r>
              <a:rPr lang="fr-FR" sz="2267" b="1" i="1" u="sng" dirty="0">
                <a:solidFill>
                  <a:srgbClr val="207C29"/>
                </a:solidFill>
                <a:latin typeface="Times New Roman" pitchFamily="18" charset="0"/>
                <a:cs typeface="Times New Roman" pitchFamily="18" charset="0"/>
              </a:rPr>
              <a:t>Reversement : </a:t>
            </a:r>
            <a:r>
              <a:rPr lang="fr-FR" sz="2267" dirty="0">
                <a:latin typeface="Times New Roman" pitchFamily="18" charset="0"/>
                <a:cs typeface="Times New Roman" pitchFamily="18" charset="0"/>
              </a:rPr>
              <a:t>reversement automatique des crédits carburants et lubrifiants 2021 : le </a:t>
            </a:r>
            <a:r>
              <a:rPr lang="fr-FR" sz="2400" b="1" dirty="0">
                <a:latin typeface="Times New Roman" pitchFamily="18" charset="0"/>
                <a:cs typeface="Times New Roman" pitchFamily="18" charset="0"/>
              </a:rPr>
              <a:t>28 février 2022 à minuit</a:t>
            </a:r>
            <a:r>
              <a:rPr lang="fr-FR" sz="2267" dirty="0">
                <a:latin typeface="Times New Roman" pitchFamily="18" charset="0"/>
                <a:cs typeface="Times New Roman" pitchFamily="18" charset="0"/>
              </a:rPr>
              <a:t>.</a:t>
            </a:r>
          </a:p>
          <a:p>
            <a:pPr marL="0" indent="0">
              <a:buNone/>
              <a:defRPr/>
            </a:pPr>
            <a:r>
              <a:rPr lang="fr-FR" sz="2267" dirty="0">
                <a:latin typeface="Times New Roman" pitchFamily="18" charset="0"/>
                <a:cs typeface="Times New Roman" pitchFamily="18" charset="0"/>
              </a:rPr>
              <a:t>     Un ordre de recette doit être établi pour permettre le  reversement des reliquats dans le budget de l’organisme</a:t>
            </a:r>
          </a:p>
          <a:p>
            <a:pPr marL="0" indent="0">
              <a:buNone/>
              <a:defRPr/>
            </a:pPr>
            <a:endParaRPr lang="fr-FR" dirty="0"/>
          </a:p>
          <a:p>
            <a:pPr>
              <a:buFont typeface="Wingdings" panose="05000000000000000000" pitchFamily="2" charset="2"/>
              <a:buChar char="§"/>
              <a:defRPr/>
            </a:pPr>
            <a:r>
              <a:rPr lang="fr-FR" sz="2267" b="1" i="1" u="sng" dirty="0">
                <a:solidFill>
                  <a:srgbClr val="207C29"/>
                </a:solidFill>
                <a:latin typeface="Times New Roman" pitchFamily="18" charset="0"/>
                <a:cs typeface="Times New Roman" pitchFamily="18" charset="0"/>
              </a:rPr>
              <a:t>MAJ statut véhicule : </a:t>
            </a:r>
            <a:r>
              <a:rPr lang="fr-FR" sz="2267" dirty="0">
                <a:latin typeface="Times New Roman" pitchFamily="18" charset="0"/>
                <a:cs typeface="Times New Roman" pitchFamily="18" charset="0"/>
              </a:rPr>
              <a:t>le gestionnaire de carte doit distinguer les véhicules administratifs et les véhicules particuliers dans l’application Getimada pour l ’année 2022 :</a:t>
            </a:r>
          </a:p>
          <a:p>
            <a:pPr marL="0" indent="0">
              <a:buNone/>
              <a:defRPr/>
            </a:pPr>
            <a:r>
              <a:rPr lang="fr-FR" sz="2267" dirty="0">
                <a:latin typeface="Times New Roman" pitchFamily="18" charset="0"/>
                <a:cs typeface="Times New Roman" pitchFamily="18" charset="0"/>
              </a:rPr>
              <a:t> 	1 - Getimada &gt; Gestion des véhicules &gt; Recherche : OK</a:t>
            </a:r>
          </a:p>
          <a:p>
            <a:pPr marL="0" indent="0">
              <a:buNone/>
              <a:defRPr/>
            </a:pPr>
            <a:r>
              <a:rPr lang="fr-FR" sz="2267" dirty="0">
                <a:latin typeface="Times New Roman" pitchFamily="18" charset="0"/>
                <a:cs typeface="Times New Roman" pitchFamily="18" charset="0"/>
              </a:rPr>
              <a:t>  	2 - Sélectionner véhicule</a:t>
            </a:r>
          </a:p>
          <a:p>
            <a:pPr marL="0" indent="0">
              <a:buNone/>
              <a:defRPr/>
            </a:pPr>
            <a:r>
              <a:rPr lang="fr-FR" sz="2267" dirty="0">
                <a:latin typeface="Times New Roman" pitchFamily="18" charset="0"/>
                <a:cs typeface="Times New Roman" pitchFamily="18" charset="0"/>
              </a:rPr>
              <a:t>  	3 - Choix (VP ou VA) puis activer le statut</a:t>
            </a:r>
          </a:p>
          <a:p>
            <a:pPr marL="0" indent="0">
              <a:buNone/>
              <a:defRPr/>
            </a:pPr>
            <a:r>
              <a:rPr lang="fr-FR" sz="2267" dirty="0">
                <a:latin typeface="Times New Roman" pitchFamily="18" charset="0"/>
                <a:cs typeface="Times New Roman" pitchFamily="18" charset="0"/>
              </a:rPr>
              <a:t>  	4 - Valider</a:t>
            </a: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 </a:t>
            </a:r>
          </a:p>
        </p:txBody>
      </p:sp>
      <p:sp>
        <p:nvSpPr>
          <p:cNvPr id="3" name="Espace réservé du contenu 2"/>
          <p:cNvSpPr>
            <a:spLocks noGrp="1"/>
          </p:cNvSpPr>
          <p:nvPr>
            <p:ph idx="1"/>
          </p:nvPr>
        </p:nvSpPr>
        <p:spPr>
          <a:xfrm>
            <a:off x="958467" y="2286000"/>
            <a:ext cx="11233533" cy="3581400"/>
          </a:xfrm>
        </p:spPr>
        <p:txBody>
          <a:bodyPr/>
          <a:lstStyle/>
          <a:p>
            <a:pPr lvl="0">
              <a:defRPr/>
            </a:pPr>
            <a:r>
              <a:rPr lang="fr-FR" sz="3200" b="1" kern="0" dirty="0">
                <a:solidFill>
                  <a:schemeClr val="tx1">
                    <a:lumMod val="85000"/>
                    <a:lumOff val="15000"/>
                  </a:schemeClr>
                </a:solidFill>
                <a:latin typeface="Abadi"/>
              </a:rPr>
              <a:t>A - PREALABLES A L’EXECUTION DES DEPENSES PUBLIQUES</a:t>
            </a:r>
          </a:p>
          <a:p>
            <a:pPr lvl="0">
              <a:defRPr/>
            </a:pPr>
            <a:r>
              <a:rPr lang="fr-FR" sz="3200" b="1" kern="0" dirty="0">
                <a:solidFill>
                  <a:schemeClr val="tx1">
                    <a:lumMod val="85000"/>
                    <a:lumOff val="15000"/>
                  </a:schemeClr>
                </a:solidFill>
                <a:latin typeface="Abadi"/>
              </a:rPr>
              <a:t>B – POINTS SAILLANTS DE L’EXECUTION DES DEPENSES</a:t>
            </a:r>
          </a:p>
          <a:p>
            <a:pPr lvl="0">
              <a:defRPr/>
            </a:pPr>
            <a:r>
              <a:rPr lang="fr-FR" sz="3200" b="1" kern="0" dirty="0">
                <a:solidFill>
                  <a:schemeClr val="tx1">
                    <a:lumMod val="85000"/>
                    <a:lumOff val="15000"/>
                  </a:schemeClr>
                </a:solidFill>
                <a:latin typeface="Abadi"/>
              </a:rPr>
              <a:t>C - RAPPEL DU ROLE DE LA TUTELLE TECHNIQUE DES EPN</a:t>
            </a:r>
          </a:p>
          <a:p>
            <a:pPr>
              <a:buNone/>
            </a:pPr>
            <a:endParaRPr lang="fr-FR" b="1" dirty="0">
              <a:solidFill>
                <a:schemeClr val="tx1">
                  <a:lumMod val="85000"/>
                  <a:lumOff val="15000"/>
                </a:schemeClr>
              </a:solidFill>
            </a:endParaRPr>
          </a:p>
        </p:txBody>
      </p:sp>
      <p:sp>
        <p:nvSpPr>
          <p:cNvPr id="5" name="Rectangle 4"/>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52AFB-2CBF-42B9-98BA-9F2C2AF695F6}"/>
              </a:ext>
            </a:extLst>
          </p:cNvPr>
          <p:cNvSpPr>
            <a:spLocks noGrp="1"/>
          </p:cNvSpPr>
          <p:nvPr>
            <p:ph type="title"/>
          </p:nvPr>
        </p:nvSpPr>
        <p:spPr>
          <a:xfrm>
            <a:off x="609600" y="0"/>
            <a:ext cx="10972800" cy="1143000"/>
          </a:xfrm>
        </p:spPr>
        <p:txBody>
          <a:bodyPr/>
          <a:lstStyle/>
          <a:p>
            <a:pPr>
              <a:defRPr/>
            </a:pPr>
            <a:r>
              <a:rPr lang="fr-FR" sz="2667" b="1" u="sng" dirty="0">
                <a:latin typeface="Times New Roman" pitchFamily="18" charset="0"/>
                <a:ea typeface="+mn-ea"/>
                <a:cs typeface="Times New Roman" pitchFamily="18" charset="0"/>
              </a:rPr>
              <a:t>11- Recettes Non Fiscales</a:t>
            </a:r>
          </a:p>
        </p:txBody>
      </p:sp>
      <p:sp>
        <p:nvSpPr>
          <p:cNvPr id="18435" name="Espace réservé du contenu 2">
            <a:extLst>
              <a:ext uri="{FF2B5EF4-FFF2-40B4-BE49-F238E27FC236}">
                <a16:creationId xmlns:a16="http://schemas.microsoft.com/office/drawing/2014/main" id="{FE128F61-E2AA-467C-9404-B11E6DAC901C}"/>
              </a:ext>
            </a:extLst>
          </p:cNvPr>
          <p:cNvSpPr>
            <a:spLocks noGrp="1"/>
          </p:cNvSpPr>
          <p:nvPr>
            <p:ph idx="1"/>
          </p:nvPr>
        </p:nvSpPr>
        <p:spPr>
          <a:xfrm>
            <a:off x="609600" y="1143001"/>
            <a:ext cx="10972800" cy="5501217"/>
          </a:xfrm>
        </p:spPr>
        <p:txBody>
          <a:bodyPr/>
          <a:lstStyle/>
          <a:p>
            <a:pPr>
              <a:buFont typeface="Wingdings" panose="05000000000000000000" pitchFamily="2" charset="2"/>
              <a:buChar char="§"/>
            </a:pPr>
            <a:r>
              <a:rPr lang="fr-FR" altLang="x-none" sz="2267">
                <a:latin typeface="Times New Roman" panose="02020603050405020304" pitchFamily="18" charset="0"/>
                <a:cs typeface="Times New Roman" panose="02020603050405020304" pitchFamily="18" charset="0"/>
              </a:rPr>
              <a:t>Recommandation pour l’utilisation de l’application RNF disponible à l’adresse app.tresorpublic.mg/rct  : améliorer le traitement du recouvrement et du suivi des recettes non fiscales. </a:t>
            </a:r>
          </a:p>
          <a:p>
            <a:endParaRPr lang="fr-FR" altLang="x-none" sz="2267">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fr-FR" altLang="x-none" sz="2267">
                <a:latin typeface="Times New Roman" panose="02020603050405020304" pitchFamily="18" charset="0"/>
                <a:cs typeface="Times New Roman" panose="02020603050405020304" pitchFamily="18" charset="0"/>
              </a:rPr>
              <a:t>Préalablement, un paramétrage des recettes au niveau du système est nécessaire et requiert des échanges avec le Service de l’Organisation Informatique de la Direction de la Comptabilité Publique.</a:t>
            </a:r>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B462A-81CB-4BE9-8E41-E50AB2BEDC99}"/>
              </a:ext>
            </a:extLst>
          </p:cNvPr>
          <p:cNvSpPr>
            <a:spLocks noGrp="1"/>
          </p:cNvSpPr>
          <p:nvPr>
            <p:ph type="title"/>
          </p:nvPr>
        </p:nvSpPr>
        <p:spPr>
          <a:xfrm>
            <a:off x="609600" y="0"/>
            <a:ext cx="10972800" cy="1143000"/>
          </a:xfrm>
        </p:spPr>
        <p:txBody>
          <a:bodyPr/>
          <a:lstStyle/>
          <a:p>
            <a:pPr>
              <a:defRPr/>
            </a:pPr>
            <a:r>
              <a:rPr lang="fr-FR" sz="2667" b="1" u="sng" dirty="0">
                <a:latin typeface="Times New Roman" pitchFamily="18" charset="0"/>
                <a:ea typeface="+mn-ea"/>
                <a:cs typeface="Times New Roman" pitchFamily="18" charset="0"/>
              </a:rPr>
              <a:t>12 - Ticket aménagement</a:t>
            </a:r>
          </a:p>
        </p:txBody>
      </p:sp>
      <p:sp>
        <p:nvSpPr>
          <p:cNvPr id="3" name="Espace réservé du contenu 2">
            <a:extLst>
              <a:ext uri="{FF2B5EF4-FFF2-40B4-BE49-F238E27FC236}">
                <a16:creationId xmlns:a16="http://schemas.microsoft.com/office/drawing/2014/main" id="{6D4BE6FD-6918-4BED-8EBB-229CED8C40C7}"/>
              </a:ext>
            </a:extLst>
          </p:cNvPr>
          <p:cNvSpPr>
            <a:spLocks noGrp="1"/>
          </p:cNvSpPr>
          <p:nvPr>
            <p:ph idx="1"/>
          </p:nvPr>
        </p:nvSpPr>
        <p:spPr>
          <a:xfrm>
            <a:off x="609600" y="1214967"/>
            <a:ext cx="11201400" cy="5357284"/>
          </a:xfrm>
        </p:spPr>
        <p:txBody>
          <a:bodyPr>
            <a:normAutofit/>
          </a:bodyPr>
          <a:lstStyle/>
          <a:p>
            <a:pPr>
              <a:buFont typeface="Wingdings" panose="05000000000000000000" pitchFamily="2" charset="2"/>
              <a:buChar char="§"/>
              <a:defRPr/>
            </a:pPr>
            <a:r>
              <a:rPr lang="fr-FR" sz="2267" dirty="0">
                <a:latin typeface="Times New Roman" pitchFamily="18" charset="0"/>
                <a:cs typeface="Times New Roman" pitchFamily="18" charset="0"/>
              </a:rPr>
              <a:t>Le « Ticket » assure l’effectivité de l’exportation des données concernées au niveau de la base pivot du Trésor et du Budget </a:t>
            </a:r>
          </a:p>
          <a:p>
            <a:pPr>
              <a:buFont typeface="Arial" charset="0"/>
              <a:buNone/>
              <a:defRPr/>
            </a:pPr>
            <a:endParaRPr lang="fr-FR" sz="2267" dirty="0">
              <a:latin typeface="Times New Roman" pitchFamily="18" charset="0"/>
              <a:cs typeface="Times New Roman" pitchFamily="18" charset="0"/>
            </a:endParaRPr>
          </a:p>
          <a:p>
            <a:pPr>
              <a:buFont typeface="Wingdings" panose="05000000000000000000" pitchFamily="2" charset="2"/>
              <a:buChar char="§"/>
              <a:defRPr/>
            </a:pPr>
            <a:r>
              <a:rPr lang="fr-FR" sz="2267" dirty="0">
                <a:latin typeface="Times New Roman" pitchFamily="18" charset="0"/>
                <a:cs typeface="Times New Roman" pitchFamily="18" charset="0"/>
              </a:rPr>
              <a:t>Le ticket aménagement concerne les arrêtés d’aménagement des crédits</a:t>
            </a:r>
          </a:p>
          <a:p>
            <a:pPr>
              <a:buFont typeface="Arial" charset="0"/>
              <a:buNone/>
              <a:defRPr/>
            </a:pPr>
            <a:endParaRPr lang="fr-FR" sz="2267" dirty="0">
              <a:latin typeface="Times New Roman" pitchFamily="18" charset="0"/>
              <a:cs typeface="Times New Roman" pitchFamily="18" charset="0"/>
            </a:endParaRPr>
          </a:p>
          <a:p>
            <a:pPr>
              <a:buFont typeface="Wingdings" panose="05000000000000000000" pitchFamily="2" charset="2"/>
              <a:buChar char="§"/>
              <a:defRPr/>
            </a:pPr>
            <a:r>
              <a:rPr lang="fr-FR" sz="2267" dirty="0">
                <a:latin typeface="Times New Roman" pitchFamily="18" charset="0"/>
                <a:cs typeface="Times New Roman" pitchFamily="18" charset="0"/>
              </a:rPr>
              <a:t>Le ticket doit être joint au dossier déposé au niveau de la DCP</a:t>
            </a:r>
          </a:p>
          <a:p>
            <a:pPr>
              <a:buFont typeface="Arial" charset="0"/>
              <a:buNone/>
              <a:defRPr/>
            </a:pPr>
            <a:endParaRPr lang="fr-FR" sz="2267" dirty="0">
              <a:latin typeface="Times New Roman" pitchFamily="18" charset="0"/>
              <a:cs typeface="Times New Roman" pitchFamily="18" charset="0"/>
            </a:endParaRPr>
          </a:p>
          <a:p>
            <a:pPr>
              <a:buFont typeface="Wingdings" panose="05000000000000000000" pitchFamily="2" charset="2"/>
              <a:buChar char="§"/>
              <a:defRPr/>
            </a:pPr>
            <a:r>
              <a:rPr lang="fr-FR" sz="2267" dirty="0">
                <a:latin typeface="Times New Roman" pitchFamily="18" charset="0"/>
                <a:cs typeface="Times New Roman" pitchFamily="18" charset="0"/>
              </a:rPr>
              <a:t>Aucun ticket ne peut plus être édité après la date limite des émissions fixée par la circulaire d’exécution.</a:t>
            </a:r>
          </a:p>
          <a:p>
            <a:pPr>
              <a:buFont typeface="Arial" charset="0"/>
              <a:buChar char="•"/>
              <a:defRPr/>
            </a:pPr>
            <a:endParaRPr lang="fr-FR" dirty="0"/>
          </a:p>
          <a:p>
            <a:pPr marL="0" indent="0">
              <a:buNone/>
              <a:defRPr/>
            </a:pPr>
            <a:endParaRPr lang="fr-FR" dirty="0"/>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B182A0-2FE1-4BAC-88FE-CA9040AC4777}"/>
              </a:ext>
            </a:extLst>
          </p:cNvPr>
          <p:cNvSpPr>
            <a:spLocks noGrp="1"/>
          </p:cNvSpPr>
          <p:nvPr>
            <p:ph type="title"/>
          </p:nvPr>
        </p:nvSpPr>
        <p:spPr>
          <a:xfrm>
            <a:off x="0" y="48684"/>
            <a:ext cx="12192000" cy="1143000"/>
          </a:xfrm>
        </p:spPr>
        <p:txBody>
          <a:bodyPr>
            <a:normAutofit/>
          </a:bodyPr>
          <a:lstStyle/>
          <a:p>
            <a:pPr>
              <a:defRPr/>
            </a:pPr>
            <a:r>
              <a:rPr lang="fr-FR" sz="2667" b="1" u="sng" dirty="0">
                <a:latin typeface="Times New Roman" pitchFamily="18" charset="0"/>
                <a:ea typeface="+mn-ea"/>
                <a:cs typeface="Times New Roman" pitchFamily="18" charset="0"/>
              </a:rPr>
              <a:t>13- Nomenclature des Pièces Justificatives</a:t>
            </a:r>
          </a:p>
        </p:txBody>
      </p:sp>
      <p:sp>
        <p:nvSpPr>
          <p:cNvPr id="20483" name="Espace réservé du contenu 2">
            <a:extLst>
              <a:ext uri="{FF2B5EF4-FFF2-40B4-BE49-F238E27FC236}">
                <a16:creationId xmlns:a16="http://schemas.microsoft.com/office/drawing/2014/main" id="{4CC8C4F4-643F-4B25-A35D-2410628465F5}"/>
              </a:ext>
            </a:extLst>
          </p:cNvPr>
          <p:cNvSpPr>
            <a:spLocks noGrp="1"/>
          </p:cNvSpPr>
          <p:nvPr>
            <p:ph idx="1"/>
          </p:nvPr>
        </p:nvSpPr>
        <p:spPr>
          <a:xfrm>
            <a:off x="609600" y="1339851"/>
            <a:ext cx="10972800" cy="5113867"/>
          </a:xfrm>
        </p:spPr>
        <p:txBody>
          <a:bodyPr/>
          <a:lstStyle/>
          <a:p>
            <a:pPr>
              <a:buFont typeface="Arial" panose="020B0604020202020204" pitchFamily="34" charset="0"/>
              <a:buNone/>
            </a:pPr>
            <a:r>
              <a:rPr lang="fr-FR" altLang="x-none" sz="2267">
                <a:latin typeface="Times New Roman" panose="02020603050405020304" pitchFamily="18" charset="0"/>
                <a:cs typeface="Times New Roman" panose="02020603050405020304" pitchFamily="18" charset="0"/>
              </a:rPr>
              <a:t>Intégration de cette nouvelle fonctionnalité dans les contrôles préalables à l’édition de ticket :</a:t>
            </a:r>
          </a:p>
          <a:p>
            <a:pPr>
              <a:buFontTx/>
              <a:buChar char="-"/>
            </a:pPr>
            <a:r>
              <a:rPr lang="fr-FR" altLang="x-none" sz="2267">
                <a:latin typeface="Times New Roman" panose="02020603050405020304" pitchFamily="18" charset="0"/>
                <a:cs typeface="Times New Roman" panose="02020603050405020304" pitchFamily="18" charset="0"/>
              </a:rPr>
              <a:t>pour vérifier la recevabilité d’un dossier de mandatement avant la récupération au niveau du guichet unique (absence de PV de réception, OS, facture, ... );</a:t>
            </a:r>
          </a:p>
          <a:p>
            <a:pPr>
              <a:buFont typeface="Arial" panose="020B0604020202020204" pitchFamily="34" charset="0"/>
              <a:buNone/>
            </a:pPr>
            <a:endParaRPr lang="fr-FR" altLang="x-none" sz="2267">
              <a:latin typeface="Times New Roman" panose="02020603050405020304" pitchFamily="18" charset="0"/>
              <a:cs typeface="Times New Roman" panose="02020603050405020304" pitchFamily="18" charset="0"/>
            </a:endParaRPr>
          </a:p>
          <a:p>
            <a:pPr>
              <a:buFontTx/>
              <a:buChar char="-"/>
            </a:pPr>
            <a:r>
              <a:rPr lang="fr-FR" altLang="x-none" sz="2267">
                <a:latin typeface="Times New Roman" panose="02020603050405020304" pitchFamily="18" charset="0"/>
                <a:cs typeface="Times New Roman" panose="02020603050405020304" pitchFamily="18" charset="0"/>
              </a:rPr>
              <a:t>pour uniformiser le traitement des dossiers de mandatement conformément aux PJ exigées au niveau des Postes Comptables.</a:t>
            </a:r>
          </a:p>
          <a:p>
            <a:endParaRPr lang="fr-FR" altLang="x-none"/>
          </a:p>
          <a:p>
            <a:pPr>
              <a:buFont typeface="Arial" panose="020B0604020202020204" pitchFamily="34" charset="0"/>
              <a:buNone/>
            </a:pPr>
            <a:endParaRPr lang="fr-FR" altLang="x-none"/>
          </a:p>
        </p:txBody>
      </p:sp>
      <p:sp>
        <p:nvSpPr>
          <p:cNvPr id="4" name="Rectangle 3"/>
          <p:cNvSpPr/>
          <p:nvPr/>
        </p:nvSpPr>
        <p:spPr>
          <a:xfrm>
            <a:off x="6918592" y="0"/>
            <a:ext cx="5273407" cy="369332"/>
          </a:xfrm>
          <a:prstGeom prst="rect">
            <a:avLst/>
          </a:prstGeom>
        </p:spPr>
        <p:txBody>
          <a:bodyPr wrap="square">
            <a:spAutoFit/>
          </a:bodyPr>
          <a:lstStyle/>
          <a:p>
            <a:r>
              <a:rPr lang="fr-FR" b="1" dirty="0">
                <a:solidFill>
                  <a:srgbClr val="0DA5A5"/>
                </a:solidFill>
                <a:latin typeface="Abadi"/>
              </a:rPr>
              <a:t>VIII- OPERATIONS AU NIVEAU DU TRESOR PUBLIC</a:t>
            </a:r>
            <a:endParaRPr lang="fr-F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976" y="1863880"/>
            <a:ext cx="8915400" cy="3441032"/>
          </a:xfrm>
        </p:spPr>
        <p:txBody>
          <a:bodyPr>
            <a:normAutofit/>
          </a:bodyPr>
          <a:lstStyle/>
          <a:p>
            <a:pPr marL="0" indent="0" algn="ctr">
              <a:lnSpc>
                <a:spcPct val="90000"/>
              </a:lnSpc>
              <a:buClr>
                <a:srgbClr val="A53010"/>
              </a:buClr>
              <a:buNone/>
            </a:pPr>
            <a:endParaRPr lang="fr-FR" sz="4100" b="1" dirty="0">
              <a:solidFill>
                <a:srgbClr val="6AAC91"/>
              </a:solidFill>
            </a:endParaRPr>
          </a:p>
          <a:p>
            <a:pPr marL="0" indent="0" algn="ctr">
              <a:lnSpc>
                <a:spcPct val="90000"/>
              </a:lnSpc>
              <a:buClr>
                <a:srgbClr val="A53010"/>
              </a:buClr>
              <a:buNone/>
            </a:pPr>
            <a:r>
              <a:rPr lang="fr-FR" sz="4100" b="1" dirty="0">
                <a:solidFill>
                  <a:srgbClr val="0DA5A5"/>
                </a:solidFill>
                <a:latin typeface="Abadi"/>
              </a:rPr>
              <a:t>Merci de votre aimable</a:t>
            </a:r>
          </a:p>
          <a:p>
            <a:pPr marL="0" indent="0" algn="ctr">
              <a:lnSpc>
                <a:spcPct val="90000"/>
              </a:lnSpc>
              <a:buClr>
                <a:srgbClr val="A53010"/>
              </a:buClr>
              <a:buNone/>
            </a:pPr>
            <a:r>
              <a:rPr lang="fr-FR" sz="4100" b="1" dirty="0">
                <a:solidFill>
                  <a:srgbClr val="0DA5A5"/>
                </a:solidFill>
                <a:latin typeface="Abadi"/>
              </a:rPr>
              <a:t> attention.</a:t>
            </a:r>
          </a:p>
          <a:p>
            <a:pPr marL="0" indent="0" algn="ctr">
              <a:lnSpc>
                <a:spcPct val="90000"/>
              </a:lnSpc>
              <a:buClr>
                <a:srgbClr val="A53010"/>
              </a:buClr>
              <a:buNone/>
            </a:pPr>
            <a:endParaRPr lang="fr-FR" sz="4100" b="1" dirty="0">
              <a:solidFill>
                <a:srgbClr val="6AAC91"/>
              </a:solidFill>
            </a:endParaRPr>
          </a:p>
        </p:txBody>
      </p:sp>
    </p:spTree>
    <p:extLst>
      <p:ext uri="{BB962C8B-B14F-4D97-AF65-F5344CB8AC3E}">
        <p14:creationId xmlns:p14="http://schemas.microsoft.com/office/powerpoint/2010/main" val="22646249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03272-8307-4036-8010-E909FA490653}"/>
              </a:ext>
            </a:extLst>
          </p:cNvPr>
          <p:cNvSpPr>
            <a:spLocks noGrp="1"/>
          </p:cNvSpPr>
          <p:nvPr>
            <p:ph type="title"/>
          </p:nvPr>
        </p:nvSpPr>
        <p:spPr>
          <a:xfrm>
            <a:off x="2019733" y="2080653"/>
            <a:ext cx="8229600" cy="2458296"/>
          </a:xfrm>
        </p:spPr>
        <p:txBody>
          <a:bodyPr>
            <a:normAutofit fontScale="90000"/>
          </a:bodyPr>
          <a:lstStyle/>
          <a:p>
            <a:pPr algn="ctr"/>
            <a:br>
              <a:rPr lang="fr-FR" b="1" dirty="0">
                <a:solidFill>
                  <a:srgbClr val="0DA5A5"/>
                </a:solidFill>
                <a:latin typeface="Abadi"/>
              </a:rPr>
            </a:br>
            <a:r>
              <a:rPr lang="fr-FR" b="1" dirty="0">
                <a:solidFill>
                  <a:srgbClr val="0DA5A5"/>
                </a:solidFill>
                <a:latin typeface="+mn-lt"/>
              </a:rPr>
              <a:t>IX- OPERATIONS AVEC LE SECTEUR PRIVE</a:t>
            </a:r>
            <a:br>
              <a:rPr lang="fr-FR" dirty="0">
                <a:solidFill>
                  <a:srgbClr val="0DA5A5"/>
                </a:solidFill>
                <a:latin typeface="Abadi"/>
              </a:rPr>
            </a:br>
            <a:endParaRPr lang="fr-FR"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5285B1FF-DCCA-4167-8358-696425C0B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208" y="365371"/>
            <a:ext cx="1909584" cy="11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4671152" y="5497417"/>
            <a:ext cx="6940627" cy="369332"/>
          </a:xfrm>
          <a:prstGeom prst="rect">
            <a:avLst/>
          </a:prstGeom>
          <a:noFill/>
        </p:spPr>
        <p:txBody>
          <a:bodyPr wrap="square" rtlCol="0">
            <a:spAutoFit/>
          </a:bodyPr>
          <a:lstStyle/>
          <a:p>
            <a:pPr algn="r"/>
            <a:r>
              <a:rPr lang="fr-FR" dirty="0"/>
              <a:t>DIRECTION DE LA PROMOTION DU PARTENARIAT PUBLIC-PRIVE</a:t>
            </a:r>
          </a:p>
        </p:txBody>
      </p:sp>
    </p:spTree>
    <p:extLst>
      <p:ext uri="{BB962C8B-B14F-4D97-AF65-F5344CB8AC3E}">
        <p14:creationId xmlns:p14="http://schemas.microsoft.com/office/powerpoint/2010/main" val="34272998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pPr defTabSz="457200">
              <a:defRPr/>
            </a:pPr>
            <a:fld id="{0AF8DF0D-BB3F-4927-BE06-A663CB16ACE1}" type="slidenum">
              <a:rPr lang="fr-FR">
                <a:solidFill>
                  <a:srgbClr val="B71E42"/>
                </a:solidFill>
                <a:latin typeface="Gill Sans MT" panose="020B0502020104020203"/>
              </a:rPr>
              <a:pPr defTabSz="457200">
                <a:defRPr/>
              </a:pPr>
              <a:t>135</a:t>
            </a:fld>
            <a:endParaRPr lang="fr-FR" dirty="0">
              <a:solidFill>
                <a:srgbClr val="B71E42"/>
              </a:solidFill>
              <a:latin typeface="Gill Sans MT" panose="020B0502020104020203"/>
            </a:endParaRPr>
          </a:p>
        </p:txBody>
      </p:sp>
      <p:sp>
        <p:nvSpPr>
          <p:cNvPr id="9" name="ZoneTexte 5"/>
          <p:cNvSpPr txBox="1">
            <a:spLocks noChangeArrowheads="1"/>
          </p:cNvSpPr>
          <p:nvPr/>
        </p:nvSpPr>
        <p:spPr bwMode="auto">
          <a:xfrm>
            <a:off x="1458908" y="1809097"/>
            <a:ext cx="9053848" cy="2492990"/>
          </a:xfrm>
          <a:prstGeom prst="rect">
            <a:avLst/>
          </a:prstGeom>
          <a:solidFill>
            <a:schemeClr val="accent1">
              <a:lumMod val="40000"/>
              <a:lumOff val="60000"/>
            </a:schemeClr>
          </a:solidFill>
          <a:ln w="57150">
            <a:solidFill>
              <a:srgbClr val="0E561F"/>
            </a:solidFill>
            <a:miter lim="800000"/>
            <a:headEnd/>
            <a:tailEnd/>
          </a:ln>
        </p:spPr>
        <p:txBody>
          <a:bodyPr wrap="square">
            <a:spAutoFit/>
          </a:bodyPr>
          <a:lstStyle/>
          <a:p>
            <a:pPr algn="ctr" defTabSz="457200"/>
            <a:r>
              <a:rPr lang="fr-FR" sz="3000" dirty="0">
                <a:solidFill>
                  <a:srgbClr val="00B050"/>
                </a:solidFill>
                <a:latin typeface="Comic Sans MS" panose="030F0702030302020204" pitchFamily="66" charset="0"/>
              </a:rPr>
              <a:t>LES OPERATIONS AVEC LE SECTEUR PRIVE</a:t>
            </a:r>
          </a:p>
          <a:p>
            <a:pPr algn="ctr" defTabSz="457200"/>
            <a:endParaRPr lang="fr-FR" sz="3000" b="1" dirty="0">
              <a:solidFill>
                <a:srgbClr val="00B050"/>
              </a:solidFill>
              <a:latin typeface="Comic Sans MS" panose="030F0702030302020204" pitchFamily="66" charset="0"/>
            </a:endParaRPr>
          </a:p>
          <a:p>
            <a:pPr marL="720000" indent="-514350" algn="ctr" defTabSz="457200">
              <a:buFontTx/>
              <a:buAutoNum type="arabicParenBoth"/>
            </a:pPr>
            <a:r>
              <a:rPr lang="fr-FR" sz="3200" b="1" dirty="0">
                <a:solidFill>
                  <a:srgbClr val="002060"/>
                </a:solidFill>
                <a:latin typeface="Comic Sans MS" panose="030F0702030302020204" pitchFamily="66" charset="0"/>
              </a:rPr>
              <a:t>-La Coordination et le suivi des Subventions au secteur privé</a:t>
            </a:r>
          </a:p>
          <a:p>
            <a:pPr marL="514350" indent="-514350" algn="ctr" defTabSz="457200">
              <a:buFontTx/>
              <a:buAutoNum type="arabicParenBoth"/>
            </a:pPr>
            <a:r>
              <a:rPr lang="fr-FR" sz="3200" b="1" dirty="0">
                <a:solidFill>
                  <a:srgbClr val="002060"/>
                </a:solidFill>
                <a:latin typeface="Comic Sans MS" panose="030F0702030302020204" pitchFamily="66" charset="0"/>
              </a:rPr>
              <a:t>-Les Partenariats Publics Privés </a:t>
            </a:r>
          </a:p>
        </p:txBody>
      </p:sp>
      <p:sp>
        <p:nvSpPr>
          <p:cNvPr id="6" name="Rectangle 5"/>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3145764875"/>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219459" y="2896262"/>
            <a:ext cx="7868992" cy="2800767"/>
          </a:xfrm>
          <a:prstGeom prst="rect">
            <a:avLst/>
          </a:prstGeom>
          <a:solidFill>
            <a:schemeClr val="accent6">
              <a:lumMod val="20000"/>
              <a:lumOff val="80000"/>
            </a:schemeClr>
          </a:solidFill>
          <a:ln w="76200">
            <a:solidFill>
              <a:srgbClr val="0E561F"/>
            </a:solidFill>
          </a:ln>
        </p:spPr>
        <p:txBody>
          <a:bodyPr wrap="square" rtlCol="0">
            <a:spAutoFit/>
          </a:bodyPr>
          <a:lstStyle/>
          <a:p>
            <a:pPr algn="ctr" defTabSz="457200"/>
            <a:endParaRPr lang="fr-FR" sz="16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endParaRPr>
          </a:p>
          <a:p>
            <a:pPr algn="ctr" defTabSz="457200"/>
            <a:r>
              <a:rPr lang="fr-FR" sz="40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-1-</a:t>
            </a:r>
          </a:p>
          <a:p>
            <a:pPr algn="ctr" defTabSz="457200"/>
            <a:r>
              <a:rPr lang="fr-FR" sz="40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La Coordination et le Suivi des subventions au secteur privé </a:t>
            </a:r>
          </a:p>
          <a:p>
            <a:pPr algn="ctr" defTabSz="457200"/>
            <a:endParaRPr lang="fr-FR" sz="4000" b="1" dirty="0">
              <a:ln w="0"/>
              <a:solidFill>
                <a:srgbClr val="339966"/>
              </a:solidFill>
              <a:effectLst>
                <a:outerShdw blurRad="38100" dist="19050" dir="2700000" algn="tl" rotWithShape="0">
                  <a:prstClr val="black">
                    <a:alpha val="40000"/>
                  </a:prstClr>
                </a:outerShdw>
              </a:effectLst>
              <a:latin typeface="Comic Sans MS" panose="030F0702030302020204" pitchFamily="66" charset="0"/>
              <a:cs typeface="Aharoni" panose="02010803020104030203" pitchFamily="2" charset="-79"/>
            </a:endParaRPr>
          </a:p>
        </p:txBody>
      </p:sp>
      <p:sp>
        <p:nvSpPr>
          <p:cNvPr id="8" name="Titre 1"/>
          <p:cNvSpPr txBox="1">
            <a:spLocks/>
          </p:cNvSpPr>
          <p:nvPr/>
        </p:nvSpPr>
        <p:spPr>
          <a:xfrm>
            <a:off x="2103549" y="1303610"/>
            <a:ext cx="7984902" cy="790911"/>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solidFill>
                  <a:srgbClr val="00B050"/>
                </a:solidFill>
                <a:latin typeface="Comic Sans MS" panose="030F0702030302020204" pitchFamily="66" charset="0"/>
              </a:rPr>
              <a:t>LES OPERATIONS AVEC LE SECTEUR PRIVE</a:t>
            </a:r>
          </a:p>
        </p:txBody>
      </p:sp>
      <p:sp>
        <p:nvSpPr>
          <p:cNvPr id="4" name="Rectangle 3"/>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108681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1964" y="1956932"/>
            <a:ext cx="8376939" cy="704535"/>
          </a:xfrm>
        </p:spPr>
        <p:txBody>
          <a:bodyPr>
            <a:normAutofit/>
          </a:bodyPr>
          <a:lstStyle/>
          <a:p>
            <a:pPr algn="ctr"/>
            <a:r>
              <a:rPr lang="fr-FR" sz="2400" b="1" dirty="0">
                <a:solidFill>
                  <a:schemeClr val="bg1">
                    <a:lumMod val="50000"/>
                  </a:schemeClr>
                </a:solidFill>
                <a:effectLst>
                  <a:outerShdw blurRad="38100" dist="38100" dir="2700000" algn="tl">
                    <a:srgbClr val="000000">
                      <a:alpha val="43137"/>
                    </a:srgbClr>
                  </a:outerShdw>
                </a:effectLst>
                <a:latin typeface="Comic Sans MS" panose="030F0702030302020204" pitchFamily="66" charset="0"/>
              </a:rPr>
              <a:t>A- </a:t>
            </a:r>
            <a:r>
              <a:rPr lang="fr-FR" sz="2400" b="1" u="sng" dirty="0">
                <a:solidFill>
                  <a:schemeClr val="bg1">
                    <a:lumMod val="50000"/>
                  </a:schemeClr>
                </a:solidFill>
                <a:effectLst>
                  <a:outerShdw blurRad="38100" dist="38100" dir="2700000" algn="tl">
                    <a:srgbClr val="000000">
                      <a:alpha val="43137"/>
                    </a:srgbClr>
                  </a:outerShdw>
                </a:effectLst>
                <a:latin typeface="Comic Sans MS" panose="030F0702030302020204" pitchFamily="66" charset="0"/>
              </a:rPr>
              <a:t>Objet du Mécanisme</a:t>
            </a:r>
          </a:p>
        </p:txBody>
      </p:sp>
      <p:sp>
        <p:nvSpPr>
          <p:cNvPr id="3" name="Espace réservé du contenu 2"/>
          <p:cNvSpPr>
            <a:spLocks noGrp="1"/>
          </p:cNvSpPr>
          <p:nvPr>
            <p:ph idx="1"/>
          </p:nvPr>
        </p:nvSpPr>
        <p:spPr>
          <a:xfrm>
            <a:off x="1704304" y="4650765"/>
            <a:ext cx="8963696" cy="1491729"/>
          </a:xfrm>
          <a:prstGeom prst="rect">
            <a:avLst/>
          </a:prstGeom>
        </p:spPr>
        <p:txBody>
          <a:bodyPr vert="horz" lIns="91440" tIns="45720" rIns="91440" bIns="45720" rtlCol="0" anchor="t">
            <a:normAutofit/>
          </a:bodyPr>
          <a:lstStyle/>
          <a:p>
            <a:r>
              <a:rPr lang="fr-FR" sz="2800" dirty="0">
                <a:solidFill>
                  <a:schemeClr val="accent1">
                    <a:lumMod val="50000"/>
                  </a:schemeClr>
                </a:solidFill>
                <a:latin typeface="Comic Sans MS" panose="030F0702030302020204" pitchFamily="66" charset="0"/>
              </a:rPr>
              <a:t>Optimisation des dépenses publiques </a:t>
            </a:r>
          </a:p>
          <a:p>
            <a:r>
              <a:rPr lang="fr-FR" sz="2800" dirty="0">
                <a:solidFill>
                  <a:schemeClr val="accent1">
                    <a:lumMod val="50000"/>
                  </a:schemeClr>
                </a:solidFill>
                <a:latin typeface="Comic Sans MS" panose="030F0702030302020204" pitchFamily="66" charset="0"/>
              </a:rPr>
              <a:t>Promotion de la redevabilité des acteurs budgétaires sur lesdites opérations </a:t>
            </a:r>
            <a:endParaRPr lang="fr-FR" dirty="0"/>
          </a:p>
        </p:txBody>
      </p:sp>
      <p:sp>
        <p:nvSpPr>
          <p:cNvPr id="7" name="Espace réservé du contenu 2"/>
          <p:cNvSpPr>
            <a:spLocks noGrp="1"/>
          </p:cNvSpPr>
          <p:nvPr>
            <p:ph sz="quarter" idx="4294967295"/>
          </p:nvPr>
        </p:nvSpPr>
        <p:spPr>
          <a:xfrm>
            <a:off x="0" y="2782888"/>
            <a:ext cx="8910638" cy="1104900"/>
          </a:xfrm>
          <a:prstGeom prst="rect">
            <a:avLst/>
          </a:prstGeom>
        </p:spPr>
        <p:txBody>
          <a:bodyPr>
            <a:normAutofit/>
          </a:bodyPr>
          <a:lstStyle/>
          <a:p>
            <a:pPr marL="0" indent="0">
              <a:buNone/>
            </a:pPr>
            <a:r>
              <a:rPr lang="fr-FR" sz="2800" dirty="0">
                <a:solidFill>
                  <a:schemeClr val="accent1">
                    <a:lumMod val="50000"/>
                  </a:schemeClr>
                </a:solidFill>
                <a:latin typeface="Comic Sans MS" panose="030F0702030302020204" pitchFamily="66" charset="0"/>
              </a:rPr>
              <a:t>Suivi des Opérations de subvention au secteur privé, imputé au compte 6565 du PCOP (au niveau de l’Etat)</a:t>
            </a:r>
            <a:endParaRPr lang="fr-FR" sz="2800" b="1" dirty="0">
              <a:solidFill>
                <a:schemeClr val="accent1">
                  <a:lumMod val="75000"/>
                </a:schemeClr>
              </a:solidFill>
              <a:latin typeface="Comic Sans MS" panose="030F0702030302020204" pitchFamily="66" charset="0"/>
            </a:endParaRPr>
          </a:p>
        </p:txBody>
      </p:sp>
      <p:sp>
        <p:nvSpPr>
          <p:cNvPr id="6" name="Titre 1"/>
          <p:cNvSpPr txBox="1">
            <a:spLocks/>
          </p:cNvSpPr>
          <p:nvPr/>
        </p:nvSpPr>
        <p:spPr>
          <a:xfrm>
            <a:off x="2504266" y="3887788"/>
            <a:ext cx="7099072" cy="762976"/>
          </a:xfrm>
          <a:prstGeom prst="rect">
            <a:avLst/>
          </a:prstGeom>
        </p:spPr>
        <p:txBody>
          <a:bodyPr vert="horz" lIns="91440" tIns="45720" rIns="91440" bIns="45720" rtlCol="0" anchor="ctr">
            <a:normAutofit/>
          </a:bodyPr>
          <a:lstStyle>
            <a:lvl1pPr algn="ctr" defTabSz="685800">
              <a:lnSpc>
                <a:spcPct val="90000"/>
              </a:lnSpc>
              <a:spcBef>
                <a:spcPct val="0"/>
              </a:spcBef>
              <a:buNone/>
              <a:defRPr sz="2400" b="1">
                <a:solidFill>
                  <a:schemeClr val="bg1">
                    <a:lumMod val="50000"/>
                  </a:schemeClr>
                </a:solidFill>
                <a:latin typeface="Comic Sans MS" panose="030F0702030302020204" pitchFamily="66" charset="0"/>
                <a:ea typeface="+mj-ea"/>
                <a:cs typeface="+mj-cs"/>
              </a:defRPr>
            </a:lvl1pPr>
          </a:lstStyle>
          <a:p>
            <a:r>
              <a:rPr lang="fr-FR" u="sng" dirty="0">
                <a:solidFill>
                  <a:prstClr val="white">
                    <a:lumMod val="50000"/>
                  </a:prstClr>
                </a:solidFill>
                <a:effectLst>
                  <a:outerShdw blurRad="38100" dist="38100" dir="2700000" algn="tl">
                    <a:srgbClr val="000000">
                      <a:alpha val="43137"/>
                    </a:srgbClr>
                  </a:outerShdw>
                </a:effectLst>
              </a:rPr>
              <a:t>B- Objectifs  du mécanisme de suivi </a:t>
            </a:r>
          </a:p>
        </p:txBody>
      </p:sp>
      <p:sp>
        <p:nvSpPr>
          <p:cNvPr id="11" name="Titre 1"/>
          <p:cNvSpPr txBox="1">
            <a:spLocks/>
          </p:cNvSpPr>
          <p:nvPr/>
        </p:nvSpPr>
        <p:spPr>
          <a:xfrm>
            <a:off x="3117678" y="55883"/>
            <a:ext cx="5345510" cy="1458782"/>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-1-</a:t>
            </a:r>
          </a:p>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La Coordination et le Suivi des subventions au secteur privé</a:t>
            </a:r>
            <a:endParaRPr lang="fr-FR" sz="2400" b="1" dirty="0">
              <a:solidFill>
                <a:srgbClr val="00B050"/>
              </a:solidFill>
              <a:latin typeface="Comic Sans MS" panose="030F0702030302020204" pitchFamily="66" charset="0"/>
            </a:endParaRP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622" y="6096000"/>
            <a:ext cx="1481378" cy="762000"/>
          </a:xfrm>
          <a:prstGeom prst="rect">
            <a:avLst/>
          </a:prstGeom>
        </p:spPr>
      </p:pic>
      <p:sp>
        <p:nvSpPr>
          <p:cNvPr id="9" name="Rectangle 8"/>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10662193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62224" y="1619307"/>
            <a:ext cx="8325433" cy="921753"/>
          </a:xfrm>
        </p:spPr>
        <p:txBody>
          <a:bodyPr vert="horz" lIns="91440" tIns="45720" rIns="91440" bIns="45720" rtlCol="0" anchor="ctr">
            <a:normAutofit/>
          </a:bodyPr>
          <a:lstStyle/>
          <a:p>
            <a:pPr algn="ctr"/>
            <a:r>
              <a:rPr lang="fr-FR" sz="2400" b="1" u="sng" dirty="0">
                <a:solidFill>
                  <a:schemeClr val="bg1">
                    <a:lumMod val="50000"/>
                  </a:schemeClr>
                </a:solidFill>
                <a:effectLst>
                  <a:outerShdw blurRad="38100" dist="38100" dir="2700000" algn="tl">
                    <a:srgbClr val="000000">
                      <a:alpha val="43137"/>
                    </a:srgbClr>
                  </a:outerShdw>
                </a:effectLst>
                <a:latin typeface="Comic Sans MS" panose="030F0702030302020204" pitchFamily="66" charset="0"/>
              </a:rPr>
              <a:t>C- Le contenu du  mécanisme de suivi </a:t>
            </a:r>
          </a:p>
        </p:txBody>
      </p:sp>
      <p:sp>
        <p:nvSpPr>
          <p:cNvPr id="3" name="Espace réservé du contenu 2"/>
          <p:cNvSpPr>
            <a:spLocks noGrp="1"/>
          </p:cNvSpPr>
          <p:nvPr>
            <p:ph idx="1"/>
          </p:nvPr>
        </p:nvSpPr>
        <p:spPr>
          <a:xfrm>
            <a:off x="1525610" y="2285339"/>
            <a:ext cx="9144000" cy="4166134"/>
          </a:xfrm>
          <a:prstGeom prst="rect">
            <a:avLst/>
          </a:prstGeom>
        </p:spPr>
        <p:txBody>
          <a:bodyPr>
            <a:normAutofit fontScale="62500" lnSpcReduction="20000"/>
          </a:bodyPr>
          <a:lstStyle/>
          <a:p>
            <a:pPr>
              <a:buFont typeface="Wingdings" panose="05000000000000000000" pitchFamily="2" charset="2"/>
              <a:buChar char="Ø"/>
            </a:pPr>
            <a:r>
              <a:rPr lang="fr-FR" sz="4000" b="1" dirty="0">
                <a:solidFill>
                  <a:srgbClr val="002060"/>
                </a:solidFill>
                <a:latin typeface="Comic Sans MS" panose="030F0702030302020204" pitchFamily="66" charset="0"/>
              </a:rPr>
              <a:t>      Suivi des réalisations financières </a:t>
            </a:r>
          </a:p>
          <a:p>
            <a:pPr lvl="1"/>
            <a:r>
              <a:rPr lang="fr-FR" sz="3800" b="1" dirty="0">
                <a:solidFill>
                  <a:schemeClr val="accent4">
                    <a:lumMod val="75000"/>
                  </a:schemeClr>
                </a:solidFill>
                <a:latin typeface="Comic Sans MS" panose="030F0702030302020204" pitchFamily="66" charset="0"/>
              </a:rPr>
              <a:t>Programmation </a:t>
            </a:r>
          </a:p>
          <a:p>
            <a:pPr lvl="1"/>
            <a:r>
              <a:rPr lang="fr-FR" sz="3800" b="1" dirty="0">
                <a:solidFill>
                  <a:schemeClr val="accent4">
                    <a:lumMod val="75000"/>
                  </a:schemeClr>
                </a:solidFill>
                <a:latin typeface="Comic Sans MS" panose="030F0702030302020204" pitchFamily="66" charset="0"/>
              </a:rPr>
              <a:t>Engagement </a:t>
            </a:r>
          </a:p>
          <a:p>
            <a:pPr lvl="1"/>
            <a:r>
              <a:rPr lang="fr-FR" sz="3800" b="1" dirty="0">
                <a:solidFill>
                  <a:schemeClr val="accent4">
                    <a:lumMod val="75000"/>
                  </a:schemeClr>
                </a:solidFill>
                <a:latin typeface="Comic Sans MS" panose="030F0702030302020204" pitchFamily="66" charset="0"/>
              </a:rPr>
              <a:t>Décaissement   </a:t>
            </a:r>
          </a:p>
          <a:p>
            <a:pPr marL="342900" lvl="1" indent="0">
              <a:buNone/>
            </a:pPr>
            <a:endParaRPr lang="fr-FR" sz="3800" b="1" dirty="0">
              <a:solidFill>
                <a:schemeClr val="accent4">
                  <a:lumMod val="75000"/>
                </a:schemeClr>
              </a:solidFill>
              <a:latin typeface="Comic Sans MS" panose="030F0702030302020204" pitchFamily="66" charset="0"/>
            </a:endParaRPr>
          </a:p>
          <a:p>
            <a:pPr>
              <a:buFont typeface="Wingdings" panose="05000000000000000000" pitchFamily="2" charset="2"/>
              <a:buChar char="Ø"/>
            </a:pPr>
            <a:r>
              <a:rPr lang="fr-FR" sz="4000" b="1" dirty="0">
                <a:solidFill>
                  <a:srgbClr val="002060"/>
                </a:solidFill>
                <a:latin typeface="Comic Sans MS" panose="030F0702030302020204" pitchFamily="66" charset="0"/>
              </a:rPr>
              <a:t>      Suivi des réalisations physiques  </a:t>
            </a:r>
          </a:p>
          <a:p>
            <a:pPr lvl="1"/>
            <a:r>
              <a:rPr lang="fr-FR" sz="3800" b="1" dirty="0">
                <a:solidFill>
                  <a:schemeClr val="accent4">
                    <a:lumMod val="75000"/>
                  </a:schemeClr>
                </a:solidFill>
                <a:latin typeface="Comic Sans MS" panose="030F0702030302020204" pitchFamily="66" charset="0"/>
              </a:rPr>
              <a:t>Objectifs /Résultats attendus/Impacts envisagés</a:t>
            </a:r>
          </a:p>
          <a:p>
            <a:pPr lvl="1"/>
            <a:r>
              <a:rPr lang="fr-FR" sz="3800" b="1" dirty="0">
                <a:solidFill>
                  <a:schemeClr val="accent4">
                    <a:lumMod val="75000"/>
                  </a:schemeClr>
                </a:solidFill>
                <a:latin typeface="Comic Sans MS" panose="030F0702030302020204" pitchFamily="66" charset="0"/>
              </a:rPr>
              <a:t>Activités financées</a:t>
            </a:r>
          </a:p>
          <a:p>
            <a:pPr lvl="1"/>
            <a:r>
              <a:rPr lang="fr-FR" sz="3800" b="1" dirty="0">
                <a:solidFill>
                  <a:schemeClr val="accent4">
                    <a:lumMod val="75000"/>
                  </a:schemeClr>
                </a:solidFill>
                <a:latin typeface="Comic Sans MS" panose="030F0702030302020204" pitchFamily="66" charset="0"/>
              </a:rPr>
              <a:t>Objet des subventions </a:t>
            </a:r>
          </a:p>
          <a:p>
            <a:pPr marL="342900" lvl="1" indent="0">
              <a:buNone/>
            </a:pPr>
            <a:endParaRPr lang="fr-FR" sz="3800" dirty="0">
              <a:solidFill>
                <a:srgbClr val="002060"/>
              </a:solidFill>
              <a:latin typeface="Comic Sans MS" panose="030F0702030302020204" pitchFamily="66" charset="0"/>
            </a:endParaRPr>
          </a:p>
          <a:p>
            <a:pPr marL="171450" lvl="1">
              <a:spcBef>
                <a:spcPts val="750"/>
              </a:spcBef>
              <a:buFont typeface="Wingdings" panose="05000000000000000000" pitchFamily="2" charset="2"/>
              <a:buChar char="Ø"/>
            </a:pPr>
            <a:r>
              <a:rPr lang="fr-FR" sz="4000" b="1" dirty="0">
                <a:solidFill>
                  <a:srgbClr val="002060"/>
                </a:solidFill>
                <a:latin typeface="Comic Sans MS" panose="030F0702030302020204" pitchFamily="66" charset="0"/>
              </a:rPr>
              <a:t>  Compte rendu trimestriel global sur ces réalisations</a:t>
            </a:r>
          </a:p>
        </p:txBody>
      </p:sp>
      <p:sp>
        <p:nvSpPr>
          <p:cNvPr id="8" name="Titre 1"/>
          <p:cNvSpPr txBox="1">
            <a:spLocks/>
          </p:cNvSpPr>
          <p:nvPr/>
        </p:nvSpPr>
        <p:spPr>
          <a:xfrm>
            <a:off x="3117678" y="55883"/>
            <a:ext cx="5345510" cy="1458782"/>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-1-</a:t>
            </a:r>
          </a:p>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La Coordination et le Suivi des subventions au secteur privé</a:t>
            </a:r>
            <a:endParaRPr lang="fr-FR" sz="2400" b="1" dirty="0">
              <a:solidFill>
                <a:srgbClr val="00B050"/>
              </a:solidFill>
              <a:latin typeface="Comic Sans MS" panose="030F0702030302020204" pitchFamily="66"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622" y="6096000"/>
            <a:ext cx="1481378" cy="762000"/>
          </a:xfrm>
          <a:prstGeom prst="rect">
            <a:avLst/>
          </a:prstGeom>
        </p:spPr>
      </p:pic>
      <p:sp>
        <p:nvSpPr>
          <p:cNvPr id="7" name="Rectangle 6"/>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2971608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5520" y="1700984"/>
            <a:ext cx="8286808" cy="706394"/>
          </a:xfrm>
        </p:spPr>
        <p:txBody>
          <a:bodyPr vert="horz" lIns="91440" tIns="45720" rIns="91440" bIns="45720" rtlCol="0" anchor="ctr">
            <a:normAutofit/>
          </a:bodyPr>
          <a:lstStyle/>
          <a:p>
            <a:pPr algn="ctr"/>
            <a:r>
              <a:rPr lang="fr-FR" sz="2400" b="1" u="sng" dirty="0">
                <a:solidFill>
                  <a:schemeClr val="bg1">
                    <a:lumMod val="50000"/>
                  </a:schemeClr>
                </a:solidFill>
                <a:effectLst>
                  <a:outerShdw blurRad="38100" dist="38100" dir="2700000" algn="tl">
                    <a:srgbClr val="000000">
                      <a:alpha val="43137"/>
                    </a:srgbClr>
                  </a:outerShdw>
                </a:effectLst>
                <a:latin typeface="Comic Sans MS" panose="030F0702030302020204" pitchFamily="66" charset="0"/>
              </a:rPr>
              <a:t>D- Mise en œuvre du mécanisme </a:t>
            </a:r>
          </a:p>
        </p:txBody>
      </p:sp>
      <p:sp>
        <p:nvSpPr>
          <p:cNvPr id="3" name="Espace réservé du contenu 2"/>
          <p:cNvSpPr>
            <a:spLocks noGrp="1"/>
          </p:cNvSpPr>
          <p:nvPr>
            <p:ph idx="1"/>
          </p:nvPr>
        </p:nvSpPr>
        <p:spPr>
          <a:xfrm>
            <a:off x="1569098" y="2593697"/>
            <a:ext cx="9098903" cy="4051802"/>
          </a:xfrm>
          <a:prstGeom prst="rect">
            <a:avLst/>
          </a:prstGeom>
        </p:spPr>
        <p:txBody>
          <a:bodyPr>
            <a:noAutofit/>
          </a:bodyPr>
          <a:lstStyle/>
          <a:p>
            <a:pPr algn="just"/>
            <a:r>
              <a:rPr lang="fr-FR" sz="2400" dirty="0">
                <a:solidFill>
                  <a:schemeClr val="accent1">
                    <a:lumMod val="50000"/>
                  </a:schemeClr>
                </a:solidFill>
                <a:latin typeface="Comic Sans MS" panose="030F0702030302020204" pitchFamily="66" charset="0"/>
              </a:rPr>
              <a:t>Les tableaux constituant le </a:t>
            </a:r>
            <a:r>
              <a:rPr lang="fr-FR" sz="2400" b="1" dirty="0">
                <a:solidFill>
                  <a:schemeClr val="accent1">
                    <a:lumMod val="50000"/>
                  </a:schemeClr>
                </a:solidFill>
                <a:latin typeface="Comic Sans MS" panose="030F0702030302020204" pitchFamily="66" charset="0"/>
              </a:rPr>
              <a:t>canevas de SUIVI </a:t>
            </a:r>
            <a:r>
              <a:rPr lang="fr-FR" sz="2400" dirty="0">
                <a:solidFill>
                  <a:schemeClr val="accent1">
                    <a:lumMod val="50000"/>
                  </a:schemeClr>
                </a:solidFill>
                <a:latin typeface="Comic Sans MS" panose="030F0702030302020204" pitchFamily="66" charset="0"/>
              </a:rPr>
              <a:t>sont disponibles dans la circulaire d’exécution budgétaire </a:t>
            </a:r>
          </a:p>
          <a:p>
            <a:pPr algn="just"/>
            <a:r>
              <a:rPr lang="fr-FR" sz="2400" dirty="0">
                <a:solidFill>
                  <a:schemeClr val="accent1">
                    <a:lumMod val="50000"/>
                  </a:schemeClr>
                </a:solidFill>
                <a:latin typeface="Comic Sans MS" panose="030F0702030302020204" pitchFamily="66" charset="0"/>
              </a:rPr>
              <a:t>Le mécanisme de suivi sera dématérialisé à partir de cette année: une/des séance(s) spécifiques sera (ont) tenue à l’intention de tous les départements concernés par le suivi. </a:t>
            </a:r>
            <a:endParaRPr lang="fr-FR" sz="2400" u="sng" dirty="0">
              <a:solidFill>
                <a:schemeClr val="accent1">
                  <a:lumMod val="50000"/>
                </a:schemeClr>
              </a:solidFill>
              <a:latin typeface="Comic Sans MS" panose="030F0702030302020204" pitchFamily="66" charset="0"/>
            </a:endParaRPr>
          </a:p>
          <a:p>
            <a:pPr algn="just"/>
            <a:r>
              <a:rPr lang="fr-FR" sz="2400" dirty="0">
                <a:solidFill>
                  <a:schemeClr val="accent1">
                    <a:lumMod val="50000"/>
                  </a:schemeClr>
                </a:solidFill>
                <a:latin typeface="Comic Sans MS" panose="030F0702030302020204" pitchFamily="66" charset="0"/>
              </a:rPr>
              <a:t>LES INFORMATIONS DU CANEVAS SONT LES MEMES QUE LES INFORMATIONS BUDGETAIRES </a:t>
            </a:r>
            <a:endParaRPr lang="fr-FR" dirty="0">
              <a:solidFill>
                <a:schemeClr val="accent1">
                  <a:lumMod val="50000"/>
                </a:schemeClr>
              </a:solidFill>
              <a:latin typeface="Comic Sans MS" panose="030F0702030302020204" pitchFamily="66" charset="0"/>
            </a:endParaRPr>
          </a:p>
        </p:txBody>
      </p:sp>
      <p:sp>
        <p:nvSpPr>
          <p:cNvPr id="9" name="Titre 1"/>
          <p:cNvSpPr txBox="1">
            <a:spLocks/>
          </p:cNvSpPr>
          <p:nvPr/>
        </p:nvSpPr>
        <p:spPr>
          <a:xfrm>
            <a:off x="3117678" y="55883"/>
            <a:ext cx="5345510" cy="1458782"/>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-1-</a:t>
            </a:r>
          </a:p>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La Coordination et le Suivi des subventions au secteur privé</a:t>
            </a:r>
            <a:endParaRPr lang="fr-FR" sz="2400" b="1" dirty="0">
              <a:solidFill>
                <a:srgbClr val="00B050"/>
              </a:solidFill>
              <a:latin typeface="Comic Sans MS" panose="030F0702030302020204" pitchFamily="66"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622" y="6096000"/>
            <a:ext cx="1481378" cy="762000"/>
          </a:xfrm>
          <a:prstGeom prst="rect">
            <a:avLst/>
          </a:prstGeom>
        </p:spPr>
      </p:pic>
      <p:sp>
        <p:nvSpPr>
          <p:cNvPr id="7" name="Rectangle 6"/>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255157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70844"/>
            <a:ext cx="9601200" cy="968125"/>
          </a:xfrm>
        </p:spPr>
        <p:txBody>
          <a:bodyPr>
            <a:normAutofit fontScale="90000"/>
          </a:bodyPr>
          <a:lstStyle/>
          <a:p>
            <a:pPr lvl="0">
              <a:defRPr/>
            </a:pPr>
            <a:r>
              <a:rPr lang="fr-FR" b="1" kern="0" dirty="0">
                <a:solidFill>
                  <a:schemeClr val="tx1">
                    <a:lumMod val="85000"/>
                    <a:lumOff val="15000"/>
                  </a:schemeClr>
                </a:solidFill>
                <a:latin typeface="Abadi"/>
              </a:rPr>
              <a:t>A - PREALABLES A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2018399"/>
            <a:ext cx="10940022" cy="4154311"/>
          </a:xfrm>
        </p:spPr>
        <p:txBody>
          <a:bodyPr>
            <a:noAutofit/>
          </a:bodyPr>
          <a:lstStyle/>
          <a:p>
            <a:pPr marL="449263" algn="just">
              <a:lnSpc>
                <a:spcPct val="100000"/>
              </a:lnSpc>
              <a:spcBef>
                <a:spcPts val="600"/>
              </a:spcBef>
              <a:buClr>
                <a:schemeClr val="accent4">
                  <a:lumMod val="50000"/>
                </a:schemeClr>
              </a:buClr>
            </a:pPr>
            <a:r>
              <a:rPr lang="fr-FR" altLang="fr-FR" sz="2400" dirty="0">
                <a:latin typeface="Times New Roman" panose="02020603050405020304" pitchFamily="18" charset="0"/>
                <a:cs typeface="Times New Roman" panose="02020603050405020304" pitchFamily="18" charset="0"/>
              </a:rPr>
              <a:t>Mise à jour du Plan de Passation de Marchés (PRMP)</a:t>
            </a:r>
          </a:p>
          <a:p>
            <a:pPr marL="449263" algn="just">
              <a:lnSpc>
                <a:spcPct val="100000"/>
              </a:lnSpc>
              <a:spcBef>
                <a:spcPts val="600"/>
              </a:spcBef>
              <a:buClr>
                <a:schemeClr val="accent4">
                  <a:lumMod val="50000"/>
                </a:schemeClr>
              </a:buClr>
            </a:pPr>
            <a:r>
              <a:rPr lang="fr-FR" altLang="fr-FR" sz="2400" dirty="0">
                <a:latin typeface="Times New Roman" panose="02020603050405020304" pitchFamily="18" charset="0"/>
                <a:cs typeface="Times New Roman" panose="02020603050405020304" pitchFamily="18" charset="0"/>
              </a:rPr>
              <a:t>Nomination des acteurs budgétaires</a:t>
            </a:r>
          </a:p>
          <a:p>
            <a:pPr marL="449263" algn="just">
              <a:lnSpc>
                <a:spcPct val="100000"/>
              </a:lnSpc>
              <a:spcBef>
                <a:spcPts val="600"/>
              </a:spcBef>
              <a:buClr>
                <a:schemeClr val="accent4">
                  <a:lumMod val="50000"/>
                </a:schemeClr>
              </a:buClr>
            </a:pPr>
            <a:r>
              <a:rPr lang="fr-FR" altLang="fr-FR" sz="2400" dirty="0">
                <a:latin typeface="Times New Roman" panose="02020603050405020304" pitchFamily="18" charset="0"/>
                <a:cs typeface="Times New Roman" panose="02020603050405020304" pitchFamily="18" charset="0"/>
              </a:rPr>
              <a:t>Envoi des spécimens de signature à la DGFAG/SRB, DGT/TG et DGCF/DRCF</a:t>
            </a:r>
          </a:p>
          <a:p>
            <a:pPr marL="449263" algn="just">
              <a:lnSpc>
                <a:spcPct val="100000"/>
              </a:lnSpc>
              <a:spcBef>
                <a:spcPts val="600"/>
              </a:spcBef>
              <a:buClr>
                <a:schemeClr val="accent4">
                  <a:lumMod val="50000"/>
                </a:schemeClr>
              </a:buClr>
            </a:pPr>
            <a:r>
              <a:rPr lang="fr-FR" altLang="fr-FR" sz="2400" dirty="0">
                <a:latin typeface="Times New Roman" panose="02020603050405020304" pitchFamily="18" charset="0"/>
                <a:cs typeface="Times New Roman" panose="02020603050405020304" pitchFamily="18" charset="0"/>
              </a:rPr>
              <a:t>Saisie du Plan d’Engagement</a:t>
            </a:r>
          </a:p>
          <a:p>
            <a:pPr marL="449263" algn="just">
              <a:lnSpc>
                <a:spcPct val="100000"/>
              </a:lnSpc>
              <a:spcBef>
                <a:spcPts val="600"/>
              </a:spcBef>
              <a:buClr>
                <a:schemeClr val="accent4">
                  <a:lumMod val="50000"/>
                </a:schemeClr>
              </a:buClr>
            </a:pPr>
            <a:r>
              <a:rPr lang="fr-FR" altLang="fr-FR" sz="2400" dirty="0">
                <a:latin typeface="Times New Roman" panose="02020603050405020304" pitchFamily="18" charset="0"/>
                <a:cs typeface="Times New Roman" panose="02020603050405020304" pitchFamily="18" charset="0"/>
              </a:rPr>
              <a:t>Préparation des dossiers d’aménagement des lignes constatées inadaptées (désormais Possible dès janvier)</a:t>
            </a:r>
          </a:p>
          <a:p>
            <a:pPr marL="0" indent="0" algn="just">
              <a:lnSpc>
                <a:spcPct val="100000"/>
              </a:lnSpc>
              <a:spcBef>
                <a:spcPts val="600"/>
              </a:spcBef>
              <a:buClr>
                <a:schemeClr val="accent4">
                  <a:lumMod val="50000"/>
                </a:schemeClr>
              </a:buClr>
              <a:buNone/>
            </a:pPr>
            <a:r>
              <a:rPr lang="fr-FR" altLang="fr-FR" b="1" u="sng" dirty="0">
                <a:solidFill>
                  <a:srgbClr val="FF0000"/>
                </a:solidFill>
                <a:latin typeface="Times New Roman" panose="02020603050405020304" pitchFamily="18" charset="0"/>
                <a:cs typeface="Times New Roman" panose="02020603050405020304" pitchFamily="18" charset="0"/>
              </a:rPr>
              <a:t>NB</a:t>
            </a:r>
            <a:r>
              <a:rPr lang="fr-FR" altLang="fr-FR" b="1" dirty="0">
                <a:solidFill>
                  <a:srgbClr val="FF0000"/>
                </a:solidFill>
                <a:latin typeface="Times New Roman" panose="02020603050405020304" pitchFamily="18" charset="0"/>
                <a:cs typeface="Times New Roman" panose="02020603050405020304" pitchFamily="18" charset="0"/>
              </a:rPr>
              <a:t> :</a:t>
            </a:r>
            <a:r>
              <a:rPr lang="fr-FR" altLang="fr-FR" dirty="0">
                <a:solidFill>
                  <a:srgbClr val="FF0000"/>
                </a:solidFill>
                <a:latin typeface="Times New Roman" panose="02020603050405020304" pitchFamily="18" charset="0"/>
                <a:cs typeface="Times New Roman" panose="02020603050405020304" pitchFamily="18" charset="0"/>
              </a:rPr>
              <a:t> Engager en priorité les dépenses immédiatement exécutables (marché déjà disponible, ou dépenses sans marchés tels que la JIRAMA/Indemnités…), les dépenses d’un montant inférieur au seuil CHED,  les arriérés et les PIP</a:t>
            </a:r>
          </a:p>
        </p:txBody>
      </p:sp>
      <p:sp>
        <p:nvSpPr>
          <p:cNvPr id="6" name="Rectangle 5"/>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117495" y="2806107"/>
            <a:ext cx="7970957" cy="2185214"/>
          </a:xfrm>
          <a:prstGeom prst="rect">
            <a:avLst/>
          </a:prstGeom>
          <a:solidFill>
            <a:schemeClr val="accent6">
              <a:lumMod val="20000"/>
              <a:lumOff val="80000"/>
            </a:schemeClr>
          </a:solidFill>
          <a:ln w="76200">
            <a:solidFill>
              <a:srgbClr val="0E561F"/>
            </a:solidFill>
          </a:ln>
        </p:spPr>
        <p:txBody>
          <a:bodyPr wrap="square" rtlCol="0">
            <a:spAutoFit/>
          </a:bodyPr>
          <a:lstStyle/>
          <a:p>
            <a:pPr algn="ctr" defTabSz="457200"/>
            <a:endParaRPr lang="fr-FR" sz="16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endParaRPr>
          </a:p>
          <a:p>
            <a:pPr algn="ctr" defTabSz="457200"/>
            <a:r>
              <a:rPr lang="fr-FR" sz="40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-2-</a:t>
            </a:r>
          </a:p>
          <a:p>
            <a:pPr algn="ctr" defTabSz="457200"/>
            <a:r>
              <a:rPr lang="fr-FR" sz="40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Les Partenariats Publics Privés</a:t>
            </a:r>
          </a:p>
          <a:p>
            <a:pPr algn="ctr" defTabSz="457200"/>
            <a:endParaRPr lang="fr-FR" sz="4000" b="1" dirty="0">
              <a:ln w="0"/>
              <a:solidFill>
                <a:srgbClr val="339966"/>
              </a:solidFill>
              <a:effectLst>
                <a:outerShdw blurRad="38100" dist="19050" dir="2700000" algn="tl" rotWithShape="0">
                  <a:prstClr val="black">
                    <a:alpha val="40000"/>
                  </a:prstClr>
                </a:outerShdw>
              </a:effectLst>
              <a:latin typeface="Comic Sans MS" panose="030F0702030302020204" pitchFamily="66" charset="0"/>
              <a:cs typeface="Aharoni" panose="02010803020104030203" pitchFamily="2" charset="-79"/>
            </a:endParaRPr>
          </a:p>
        </p:txBody>
      </p:sp>
      <p:sp>
        <p:nvSpPr>
          <p:cNvPr id="8" name="Titre 1"/>
          <p:cNvSpPr txBox="1">
            <a:spLocks/>
          </p:cNvSpPr>
          <p:nvPr/>
        </p:nvSpPr>
        <p:spPr>
          <a:xfrm>
            <a:off x="2103549" y="1303610"/>
            <a:ext cx="7984902" cy="790911"/>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solidFill>
                  <a:srgbClr val="00B050"/>
                </a:solidFill>
                <a:latin typeface="Comic Sans MS" panose="030F0702030302020204" pitchFamily="66" charset="0"/>
              </a:rPr>
              <a:t>LES OPERATIONS AVEC LE SECTEUR PRIVE</a:t>
            </a: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8633" y="5289233"/>
            <a:ext cx="1694407" cy="1568767"/>
          </a:xfrm>
          <a:prstGeom prst="ellipse">
            <a:avLst/>
          </a:prstGeom>
          <a:solidFill>
            <a:schemeClr val="bg1"/>
          </a:solidFill>
          <a:ln>
            <a:noFill/>
          </a:ln>
          <a:effectLst>
            <a:softEdge rad="112500"/>
          </a:effec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188" y="5405301"/>
            <a:ext cx="1599328" cy="1473050"/>
          </a:xfrm>
          <a:prstGeom prst="ellipse">
            <a:avLst/>
          </a:prstGeom>
          <a:solidFill>
            <a:schemeClr val="bg1"/>
          </a:solidFill>
          <a:ln>
            <a:noFill/>
          </a:ln>
          <a:effectLst>
            <a:softEdge rad="112500"/>
          </a:effectLst>
        </p:spPr>
      </p:pic>
      <p:pic>
        <p:nvPicPr>
          <p:cNvPr id="11" name="Image 10"/>
          <p:cNvPicPr>
            <a:picLocks noChangeAspect="1"/>
          </p:cNvPicPr>
          <p:nvPr/>
        </p:nvPicPr>
        <p:blipFill>
          <a:blip r:embed="rId4" cstate="print"/>
          <a:stretch>
            <a:fillRect/>
          </a:stretch>
        </p:blipFill>
        <p:spPr>
          <a:xfrm>
            <a:off x="3828936" y="5354810"/>
            <a:ext cx="2105760" cy="1510662"/>
          </a:xfrm>
          <a:prstGeom prst="ellipse">
            <a:avLst/>
          </a:prstGeom>
          <a:solidFill>
            <a:schemeClr val="bg1"/>
          </a:solidFill>
          <a:ln>
            <a:noFill/>
          </a:ln>
          <a:effectLst>
            <a:softEdge rad="112500"/>
          </a:effectLst>
        </p:spPr>
      </p:pic>
      <p:pic>
        <p:nvPicPr>
          <p:cNvPr id="12" name="Image 11"/>
          <p:cNvPicPr>
            <a:picLocks noChangeAspect="1"/>
          </p:cNvPicPr>
          <p:nvPr/>
        </p:nvPicPr>
        <p:blipFill>
          <a:blip r:embed="rId5" cstate="print"/>
          <a:stretch>
            <a:fillRect/>
          </a:stretch>
        </p:blipFill>
        <p:spPr>
          <a:xfrm>
            <a:off x="6075983" y="5346313"/>
            <a:ext cx="2135559" cy="1532039"/>
          </a:xfrm>
          <a:prstGeom prst="ellipse">
            <a:avLst/>
          </a:prstGeom>
          <a:solidFill>
            <a:schemeClr val="bg1"/>
          </a:solidFill>
          <a:ln>
            <a:noFill/>
          </a:ln>
          <a:effectLst>
            <a:softEdge rad="112500"/>
          </a:effectLst>
        </p:spPr>
      </p:pic>
      <p:sp>
        <p:nvSpPr>
          <p:cNvPr id="13" name="Rectangle 12"/>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380792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24000" y="1209402"/>
            <a:ext cx="9144000" cy="4893647"/>
          </a:xfrm>
          <a:prstGeom prst="rect">
            <a:avLst/>
          </a:prstGeom>
          <a:solidFill>
            <a:schemeClr val="bg1">
              <a:lumMod val="95000"/>
            </a:schemeClr>
          </a:solidFill>
          <a:ln w="76200">
            <a:noFill/>
          </a:ln>
        </p:spPr>
        <p:txBody>
          <a:bodyPr wrap="square" rtlCol="0">
            <a:spAutoFit/>
          </a:bodyPr>
          <a:lstStyle/>
          <a:p>
            <a:pPr defTabSz="457200"/>
            <a:endParaRPr lang="fr-FR" sz="2400" dirty="0">
              <a:solidFill>
                <a:srgbClr val="B71E42">
                  <a:lumMod val="50000"/>
                </a:srgbClr>
              </a:solidFill>
              <a:latin typeface="Comic Sans MS" panose="030F0702030302020204" pitchFamily="66" charset="0"/>
            </a:endParaRPr>
          </a:p>
          <a:p>
            <a:pPr defTabSz="457200"/>
            <a:endParaRPr lang="fr-FR" sz="2400" dirty="0">
              <a:solidFill>
                <a:srgbClr val="B71E42">
                  <a:lumMod val="50000"/>
                </a:srgbClr>
              </a:solidFill>
              <a:latin typeface="Comic Sans MS" panose="030F0702030302020204" pitchFamily="66" charset="0"/>
            </a:endParaRPr>
          </a:p>
          <a:p>
            <a:pPr defTabSz="457200"/>
            <a:r>
              <a:rPr lang="fr-FR" sz="2400" dirty="0">
                <a:solidFill>
                  <a:srgbClr val="B71E42">
                    <a:lumMod val="50000"/>
                  </a:srgbClr>
                </a:solidFill>
                <a:latin typeface="Comic Sans MS" panose="030F0702030302020204" pitchFamily="66" charset="0"/>
              </a:rPr>
              <a:t>1/- </a:t>
            </a:r>
            <a:r>
              <a:rPr lang="fr-FR" sz="2400" dirty="0">
                <a:solidFill>
                  <a:srgbClr val="FF0000"/>
                </a:solidFill>
                <a:latin typeface="Comic Sans MS" panose="030F0702030302020204" pitchFamily="66" charset="0"/>
              </a:rPr>
              <a:t>Loi </a:t>
            </a:r>
            <a:r>
              <a:rPr lang="fr-FR" sz="2400" dirty="0">
                <a:solidFill>
                  <a:srgbClr val="B71E42">
                    <a:lumMod val="50000"/>
                  </a:srgbClr>
                </a:solidFill>
                <a:latin typeface="Comic Sans MS" panose="030F0702030302020204" pitchFamily="66" charset="0"/>
              </a:rPr>
              <a:t>n° </a:t>
            </a:r>
            <a:r>
              <a:rPr lang="fr-FR" sz="2400" dirty="0">
                <a:solidFill>
                  <a:srgbClr val="FF0000"/>
                </a:solidFill>
                <a:latin typeface="Comic Sans MS" panose="030F0702030302020204" pitchFamily="66" charset="0"/>
              </a:rPr>
              <a:t>2015-039 du 03 Février 2016 </a:t>
            </a:r>
            <a:r>
              <a:rPr lang="fr-FR" sz="2400" dirty="0">
                <a:solidFill>
                  <a:srgbClr val="B71E42">
                    <a:lumMod val="50000"/>
                  </a:srgbClr>
                </a:solidFill>
                <a:latin typeface="Comic Sans MS" panose="030F0702030302020204" pitchFamily="66" charset="0"/>
              </a:rPr>
              <a:t>sur le Partenariat Public Privé </a:t>
            </a:r>
          </a:p>
          <a:p>
            <a:pPr defTabSz="457200"/>
            <a:endParaRPr lang="fr-FR" sz="2400" dirty="0">
              <a:solidFill>
                <a:prstClr val="black"/>
              </a:solidFill>
              <a:latin typeface="Comic Sans MS" panose="030F0702030302020204" pitchFamily="66" charset="0"/>
            </a:endParaRPr>
          </a:p>
          <a:p>
            <a:pPr defTabSz="457200"/>
            <a:r>
              <a:rPr lang="fr-FR" sz="2400" dirty="0">
                <a:solidFill>
                  <a:srgbClr val="B71E42">
                    <a:lumMod val="50000"/>
                  </a:srgbClr>
                </a:solidFill>
                <a:latin typeface="Comic Sans MS" panose="030F0702030302020204" pitchFamily="66" charset="0"/>
              </a:rPr>
              <a:t>2/- </a:t>
            </a:r>
            <a:r>
              <a:rPr lang="fr-FR" sz="2400" dirty="0">
                <a:solidFill>
                  <a:srgbClr val="FF0000"/>
                </a:solidFill>
                <a:latin typeface="Comic Sans MS" panose="030F0702030302020204" pitchFamily="66" charset="0"/>
              </a:rPr>
              <a:t>Décret </a:t>
            </a:r>
            <a:r>
              <a:rPr lang="fr-FR" sz="2400" dirty="0">
                <a:solidFill>
                  <a:srgbClr val="B71E42">
                    <a:lumMod val="50000"/>
                  </a:srgbClr>
                </a:solidFill>
                <a:latin typeface="Comic Sans MS" panose="030F0702030302020204" pitchFamily="66" charset="0"/>
              </a:rPr>
              <a:t>n° </a:t>
            </a:r>
            <a:r>
              <a:rPr lang="fr-FR" sz="2400" dirty="0">
                <a:solidFill>
                  <a:srgbClr val="FF0000"/>
                </a:solidFill>
                <a:latin typeface="Comic Sans MS" panose="030F0702030302020204" pitchFamily="66" charset="0"/>
              </a:rPr>
              <a:t>2017-149 du 02 Mars 2017 </a:t>
            </a:r>
            <a:r>
              <a:rPr lang="fr-FR" sz="2400" dirty="0">
                <a:solidFill>
                  <a:srgbClr val="B71E42">
                    <a:lumMod val="50000"/>
                  </a:srgbClr>
                </a:solidFill>
                <a:latin typeface="Comic Sans MS" panose="030F0702030302020204" pitchFamily="66" charset="0"/>
              </a:rPr>
              <a:t>portant application de la Loi n° 2015-039 sur le PPP relatif aux modalités d’application des dispositions concernant la passation des contrats de Partenariat –Public-Privé </a:t>
            </a:r>
          </a:p>
          <a:p>
            <a:pPr defTabSz="457200"/>
            <a:endParaRPr lang="fr-FR" sz="2400" dirty="0">
              <a:solidFill>
                <a:prstClr val="black"/>
              </a:solidFill>
              <a:latin typeface="Comic Sans MS" panose="030F0702030302020204" pitchFamily="66" charset="0"/>
            </a:endParaRPr>
          </a:p>
          <a:p>
            <a:pPr defTabSz="457200"/>
            <a:r>
              <a:rPr lang="fr-FR" sz="2400" dirty="0">
                <a:solidFill>
                  <a:srgbClr val="B71E42">
                    <a:lumMod val="50000"/>
                  </a:srgbClr>
                </a:solidFill>
                <a:latin typeface="Comic Sans MS" panose="030F0702030302020204" pitchFamily="66" charset="0"/>
              </a:rPr>
              <a:t>3/- </a:t>
            </a:r>
            <a:r>
              <a:rPr lang="fr-FR" sz="2400" dirty="0">
                <a:solidFill>
                  <a:srgbClr val="FF0000"/>
                </a:solidFill>
                <a:latin typeface="Comic Sans MS" panose="030F0702030302020204" pitchFamily="66" charset="0"/>
              </a:rPr>
              <a:t>Décret </a:t>
            </a:r>
            <a:r>
              <a:rPr lang="fr-FR" sz="2400" dirty="0">
                <a:solidFill>
                  <a:srgbClr val="B71E42">
                    <a:lumMod val="50000"/>
                  </a:srgbClr>
                </a:solidFill>
                <a:latin typeface="Comic Sans MS" panose="030F0702030302020204" pitchFamily="66" charset="0"/>
              </a:rPr>
              <a:t>n° </a:t>
            </a:r>
            <a:r>
              <a:rPr lang="fr-FR" sz="2400" dirty="0">
                <a:solidFill>
                  <a:srgbClr val="FF0000"/>
                </a:solidFill>
                <a:latin typeface="Comic Sans MS" panose="030F0702030302020204" pitchFamily="66" charset="0"/>
              </a:rPr>
              <a:t>2017-150 du 02 Mars 2017 modifié </a:t>
            </a:r>
            <a:r>
              <a:rPr lang="fr-FR" sz="2400" dirty="0">
                <a:solidFill>
                  <a:srgbClr val="B71E42">
                    <a:lumMod val="50000"/>
                  </a:srgbClr>
                </a:solidFill>
                <a:latin typeface="Comic Sans MS" panose="030F0702030302020204" pitchFamily="66" charset="0"/>
              </a:rPr>
              <a:t>portant application de la Loi n° 2015-039 sur le PPP relatif au cadre institutionnel</a:t>
            </a:r>
            <a:endParaRPr lang="fr-FR" sz="2400" dirty="0">
              <a:solidFill>
                <a:prstClr val="black"/>
              </a:solidFill>
              <a:latin typeface="Comic Sans MS" panose="030F0702030302020204" pitchFamily="66" charset="0"/>
            </a:endParaRPr>
          </a:p>
        </p:txBody>
      </p:sp>
      <p:sp>
        <p:nvSpPr>
          <p:cNvPr id="8" name="Titre 1"/>
          <p:cNvSpPr txBox="1">
            <a:spLocks/>
          </p:cNvSpPr>
          <p:nvPr/>
        </p:nvSpPr>
        <p:spPr>
          <a:xfrm>
            <a:off x="3117678" y="55884"/>
            <a:ext cx="5345510" cy="1027159"/>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-2-</a:t>
            </a:r>
          </a:p>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Les Partenariats Publics Privés</a:t>
            </a:r>
            <a:endParaRPr lang="fr-FR" sz="2400" b="1" dirty="0">
              <a:solidFill>
                <a:srgbClr val="00B050"/>
              </a:solidFill>
              <a:latin typeface="Comic Sans MS" panose="030F0702030302020204" pitchFamily="66" charset="0"/>
            </a:endParaRPr>
          </a:p>
        </p:txBody>
      </p:sp>
      <p:sp>
        <p:nvSpPr>
          <p:cNvPr id="9" name="Titre 1"/>
          <p:cNvSpPr txBox="1">
            <a:spLocks/>
          </p:cNvSpPr>
          <p:nvPr/>
        </p:nvSpPr>
        <p:spPr>
          <a:xfrm>
            <a:off x="1862223" y="1389706"/>
            <a:ext cx="8286808" cy="75888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2400" b="1" u="sng" dirty="0">
                <a:solidFill>
                  <a:prstClr val="white">
                    <a:lumMod val="50000"/>
                  </a:prstClr>
                </a:solidFill>
                <a:effectLst>
                  <a:outerShdw blurRad="38100" dist="38100" dir="2700000" algn="tl">
                    <a:srgbClr val="000000">
                      <a:alpha val="43137"/>
                    </a:srgbClr>
                  </a:outerShdw>
                </a:effectLst>
                <a:latin typeface="Comic Sans MS" panose="030F0702030302020204" pitchFamily="66" charset="0"/>
              </a:rPr>
              <a:t>Cadre juridique des PPP</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622" y="6096000"/>
            <a:ext cx="1481378" cy="762000"/>
          </a:xfrm>
          <a:prstGeom prst="rect">
            <a:avLst/>
          </a:prstGeom>
        </p:spPr>
      </p:pic>
      <p:sp>
        <p:nvSpPr>
          <p:cNvPr id="10" name="Rectangle 9"/>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372877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
          <p:cNvSpPr>
            <a:spLocks noGrp="1"/>
          </p:cNvSpPr>
          <p:nvPr>
            <p:ph idx="1"/>
          </p:nvPr>
        </p:nvSpPr>
        <p:spPr>
          <a:xfrm>
            <a:off x="1524000" y="1841925"/>
            <a:ext cx="9143999" cy="4762500"/>
          </a:xfrm>
        </p:spPr>
        <p:txBody>
          <a:bodyPr>
            <a:noAutofit/>
          </a:bodyPr>
          <a:lstStyle/>
          <a:p>
            <a:pPr marL="0" indent="0" algn="just">
              <a:lnSpc>
                <a:spcPct val="100000"/>
              </a:lnSpc>
              <a:spcBef>
                <a:spcPts val="0"/>
              </a:spcBef>
              <a:buNone/>
            </a:pPr>
            <a:r>
              <a:rPr lang="fr-FR" dirty="0">
                <a:solidFill>
                  <a:schemeClr val="accent1">
                    <a:lumMod val="50000"/>
                  </a:schemeClr>
                </a:solidFill>
                <a:latin typeface="Comic Sans MS" panose="030F0702030302020204" pitchFamily="66" charset="0"/>
              </a:rPr>
              <a:t>Contrat quelle que soit sa forme ou sa dénomination, par lequel une </a:t>
            </a:r>
            <a:r>
              <a:rPr lang="fr-FR" b="1" u="sng" dirty="0">
                <a:solidFill>
                  <a:schemeClr val="accent1">
                    <a:lumMod val="50000"/>
                  </a:schemeClr>
                </a:solidFill>
                <a:latin typeface="Comic Sans MS" panose="030F0702030302020204" pitchFamily="66" charset="0"/>
              </a:rPr>
              <a:t>Personne Publique</a:t>
            </a:r>
            <a:r>
              <a:rPr lang="fr-FR" dirty="0">
                <a:solidFill>
                  <a:schemeClr val="accent1">
                    <a:lumMod val="50000"/>
                  </a:schemeClr>
                </a:solidFill>
                <a:latin typeface="Comic Sans MS" panose="030F0702030302020204" pitchFamily="66" charset="0"/>
              </a:rPr>
              <a:t>, confie à un tiers, pour </a:t>
            </a:r>
            <a:r>
              <a:rPr lang="fr-FR" b="1" dirty="0">
                <a:solidFill>
                  <a:schemeClr val="accent1">
                    <a:lumMod val="50000"/>
                  </a:schemeClr>
                </a:solidFill>
                <a:latin typeface="Comic Sans MS" panose="030F0702030302020204" pitchFamily="66" charset="0"/>
              </a:rPr>
              <a:t>une période déterminée</a:t>
            </a:r>
            <a:r>
              <a:rPr lang="fr-FR" dirty="0">
                <a:solidFill>
                  <a:schemeClr val="accent1">
                    <a:lumMod val="50000"/>
                  </a:schemeClr>
                </a:solidFill>
                <a:latin typeface="Comic Sans MS" panose="030F0702030302020204" pitchFamily="66" charset="0"/>
              </a:rPr>
              <a:t>, en fonction de la durée d’amortissement des investissements ou des modalités de financement retenus, une </a:t>
            </a:r>
            <a:r>
              <a:rPr lang="fr-FR" b="1" dirty="0">
                <a:solidFill>
                  <a:schemeClr val="accent1">
                    <a:lumMod val="50000"/>
                  </a:schemeClr>
                </a:solidFill>
                <a:latin typeface="Comic Sans MS" panose="030F0702030302020204" pitchFamily="66" charset="0"/>
              </a:rPr>
              <a:t>mission</a:t>
            </a:r>
            <a:r>
              <a:rPr lang="fr-FR" dirty="0">
                <a:solidFill>
                  <a:schemeClr val="accent1">
                    <a:lumMod val="50000"/>
                  </a:schemeClr>
                </a:solidFill>
                <a:latin typeface="Comic Sans MS" panose="030F0702030302020204" pitchFamily="66" charset="0"/>
              </a:rPr>
              <a:t> ayant pour objet :</a:t>
            </a:r>
          </a:p>
          <a:p>
            <a:pPr lvl="1" algn="just">
              <a:lnSpc>
                <a:spcPct val="100000"/>
              </a:lnSpc>
              <a:spcBef>
                <a:spcPts val="0"/>
              </a:spcBef>
            </a:pPr>
            <a:r>
              <a:rPr lang="fr-FR" sz="2000" dirty="0">
                <a:solidFill>
                  <a:schemeClr val="accent1">
                    <a:lumMod val="50000"/>
                  </a:schemeClr>
                </a:solidFill>
                <a:latin typeface="Comic Sans MS" panose="030F0702030302020204" pitchFamily="66" charset="0"/>
              </a:rPr>
              <a:t>Tout ou partie du financement</a:t>
            </a:r>
            <a:r>
              <a:rPr lang="fr-FR" sz="2000" dirty="0">
                <a:latin typeface="Comic Sans MS" panose="030F0702030302020204" pitchFamily="66" charset="0"/>
              </a:rPr>
              <a:t>, </a:t>
            </a:r>
            <a:r>
              <a:rPr lang="fr-FR" sz="2000" dirty="0">
                <a:solidFill>
                  <a:schemeClr val="accent1">
                    <a:lumMod val="50000"/>
                  </a:schemeClr>
                </a:solidFill>
                <a:latin typeface="Comic Sans MS" panose="030F0702030302020204" pitchFamily="66" charset="0"/>
              </a:rPr>
              <a:t>d’infrastructures, ouvrages, équipements ou de biens immatériels, </a:t>
            </a:r>
            <a:r>
              <a:rPr lang="fr-FR" sz="2000" b="1" dirty="0">
                <a:solidFill>
                  <a:srgbClr val="FF0000"/>
                </a:solidFill>
                <a:latin typeface="Comic Sans MS" panose="030F0702030302020204" pitchFamily="66" charset="0"/>
              </a:rPr>
              <a:t>nécessaires au service public</a:t>
            </a:r>
            <a:r>
              <a:rPr lang="fr-FR" sz="2000" dirty="0">
                <a:latin typeface="Comic Sans MS" panose="030F0702030302020204" pitchFamily="66" charset="0"/>
              </a:rPr>
              <a:t>, </a:t>
            </a:r>
            <a:r>
              <a:rPr lang="fr-FR" sz="2000" dirty="0">
                <a:solidFill>
                  <a:schemeClr val="accent1">
                    <a:lumMod val="50000"/>
                  </a:schemeClr>
                </a:solidFill>
                <a:latin typeface="Comic Sans MS" panose="030F0702030302020204" pitchFamily="66" charset="0"/>
              </a:rPr>
              <a:t>ainsi que,</a:t>
            </a:r>
          </a:p>
          <a:p>
            <a:pPr lvl="1" algn="just">
              <a:lnSpc>
                <a:spcPct val="100000"/>
              </a:lnSpc>
              <a:spcBef>
                <a:spcPts val="0"/>
              </a:spcBef>
            </a:pPr>
            <a:r>
              <a:rPr lang="fr-FR" sz="2000" dirty="0">
                <a:solidFill>
                  <a:schemeClr val="accent1">
                    <a:lumMod val="50000"/>
                  </a:schemeClr>
                </a:solidFill>
                <a:latin typeface="Comic Sans MS" panose="030F0702030302020204" pitchFamily="66" charset="0"/>
              </a:rPr>
              <a:t>Tout ou partie de leur construction, réhabilitation, transformation, entretien, maintenance, exploitation, ou gestion, </a:t>
            </a:r>
            <a:r>
              <a:rPr lang="fr-FR" sz="2000" dirty="0">
                <a:solidFill>
                  <a:srgbClr val="FF0000"/>
                </a:solidFill>
                <a:latin typeface="Comic Sans MS" panose="030F0702030302020204" pitchFamily="66" charset="0"/>
              </a:rPr>
              <a:t>avec ou sans délégation de service public</a:t>
            </a:r>
            <a:r>
              <a:rPr lang="fr-FR" sz="2000" dirty="0">
                <a:latin typeface="Comic Sans MS" panose="030F0702030302020204" pitchFamily="66" charset="0"/>
              </a:rPr>
              <a:t>.</a:t>
            </a:r>
          </a:p>
          <a:p>
            <a:pPr marL="457200" lvl="1" indent="0" algn="just">
              <a:lnSpc>
                <a:spcPct val="100000"/>
              </a:lnSpc>
              <a:spcBef>
                <a:spcPts val="0"/>
              </a:spcBef>
              <a:buNone/>
            </a:pPr>
            <a:endParaRPr lang="fr-FR" sz="1400" dirty="0">
              <a:latin typeface="Comic Sans MS" panose="030F0702030302020204" pitchFamily="66" charset="0"/>
            </a:endParaRPr>
          </a:p>
          <a:p>
            <a:pPr>
              <a:lnSpc>
                <a:spcPct val="100000"/>
              </a:lnSpc>
              <a:spcBef>
                <a:spcPts val="0"/>
              </a:spcBef>
              <a:buFont typeface="Wingdings" panose="05000000000000000000" pitchFamily="2" charset="2"/>
              <a:buChar char="è"/>
            </a:pPr>
            <a:r>
              <a:rPr lang="fr-FR" b="1" dirty="0">
                <a:solidFill>
                  <a:srgbClr val="FF0000"/>
                </a:solidFill>
                <a:latin typeface="Comic Sans MS" panose="030F0702030302020204" pitchFamily="66" charset="0"/>
              </a:rPr>
              <a:t>Les opérations qui ne remplissent pas ces critères ne sont pas des PPP, mais seulement des formes de participation du secteur privé dans un domaine du secteur public</a:t>
            </a:r>
          </a:p>
        </p:txBody>
      </p:sp>
      <p:sp>
        <p:nvSpPr>
          <p:cNvPr id="11" name="Titre 1"/>
          <p:cNvSpPr txBox="1">
            <a:spLocks/>
          </p:cNvSpPr>
          <p:nvPr/>
        </p:nvSpPr>
        <p:spPr>
          <a:xfrm>
            <a:off x="3117678" y="55884"/>
            <a:ext cx="5345510" cy="1027159"/>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-2-</a:t>
            </a:r>
          </a:p>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Les Partenariats Publics Privés</a:t>
            </a:r>
            <a:endParaRPr lang="fr-FR" sz="2400" b="1" dirty="0">
              <a:solidFill>
                <a:srgbClr val="00B050"/>
              </a:solidFill>
              <a:latin typeface="Comic Sans MS" panose="030F0702030302020204" pitchFamily="66" charset="0"/>
            </a:endParaRPr>
          </a:p>
        </p:txBody>
      </p:sp>
      <p:sp>
        <p:nvSpPr>
          <p:cNvPr id="12" name="Titre 1"/>
          <p:cNvSpPr txBox="1">
            <a:spLocks/>
          </p:cNvSpPr>
          <p:nvPr/>
        </p:nvSpPr>
        <p:spPr>
          <a:xfrm>
            <a:off x="1952595" y="1083043"/>
            <a:ext cx="8286808" cy="75888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2400" b="1" dirty="0">
                <a:solidFill>
                  <a:prstClr val="white">
                    <a:lumMod val="50000"/>
                  </a:prstClr>
                </a:solidFill>
                <a:effectLst>
                  <a:outerShdw blurRad="38100" dist="38100" dir="2700000" algn="tl">
                    <a:srgbClr val="000000">
                      <a:alpha val="43137"/>
                    </a:srgbClr>
                  </a:outerShdw>
                </a:effectLst>
                <a:latin typeface="Comic Sans MS" panose="030F0702030302020204" pitchFamily="66" charset="0"/>
              </a:rPr>
              <a:t>Définition des PPP au sens de la loi malgache</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622" y="6096000"/>
            <a:ext cx="1481378" cy="762000"/>
          </a:xfrm>
          <a:prstGeom prst="rect">
            <a:avLst/>
          </a:prstGeom>
        </p:spPr>
      </p:pic>
      <p:sp>
        <p:nvSpPr>
          <p:cNvPr id="8" name="Rectangle 7"/>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162565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222358875"/>
              </p:ext>
            </p:extLst>
          </p:nvPr>
        </p:nvGraphicFramePr>
        <p:xfrm>
          <a:off x="1524000" y="0"/>
          <a:ext cx="9144000" cy="6892602"/>
        </p:xfrm>
        <a:graphic>
          <a:graphicData uri="http://schemas.openxmlformats.org/drawingml/2006/table">
            <a:tbl>
              <a:tblPr firstRow="1" bandRow="1">
                <a:tableStyleId>{5C22544A-7EE6-4342-B048-85BDC9FD1C3A}</a:tableStyleId>
              </a:tblPr>
              <a:tblGrid>
                <a:gridCol w="1466781">
                  <a:extLst>
                    <a:ext uri="{9D8B030D-6E8A-4147-A177-3AD203B41FA5}">
                      <a16:colId xmlns:a16="http://schemas.microsoft.com/office/drawing/2014/main" val="20000"/>
                    </a:ext>
                  </a:extLst>
                </a:gridCol>
                <a:gridCol w="4496096">
                  <a:extLst>
                    <a:ext uri="{9D8B030D-6E8A-4147-A177-3AD203B41FA5}">
                      <a16:colId xmlns:a16="http://schemas.microsoft.com/office/drawing/2014/main" val="20001"/>
                    </a:ext>
                  </a:extLst>
                </a:gridCol>
                <a:gridCol w="955152">
                  <a:extLst>
                    <a:ext uri="{9D8B030D-6E8A-4147-A177-3AD203B41FA5}">
                      <a16:colId xmlns:a16="http://schemas.microsoft.com/office/drawing/2014/main" val="20002"/>
                    </a:ext>
                  </a:extLst>
                </a:gridCol>
                <a:gridCol w="2095895">
                  <a:extLst>
                    <a:ext uri="{9D8B030D-6E8A-4147-A177-3AD203B41FA5}">
                      <a16:colId xmlns:a16="http://schemas.microsoft.com/office/drawing/2014/main" val="20003"/>
                    </a:ext>
                  </a:extLst>
                </a:gridCol>
                <a:gridCol w="130076">
                  <a:extLst>
                    <a:ext uri="{9D8B030D-6E8A-4147-A177-3AD203B41FA5}">
                      <a16:colId xmlns:a16="http://schemas.microsoft.com/office/drawing/2014/main" val="20004"/>
                    </a:ext>
                  </a:extLst>
                </a:gridCol>
              </a:tblGrid>
              <a:tr h="335631">
                <a:tc>
                  <a:txBody>
                    <a:bodyPr/>
                    <a:lstStyle/>
                    <a:p>
                      <a:pPr algn="ctr">
                        <a:lnSpc>
                          <a:spcPct val="107000"/>
                        </a:lnSpc>
                        <a:spcAft>
                          <a:spcPts val="0"/>
                        </a:spcAft>
                      </a:pPr>
                      <a:r>
                        <a:rPr lang="fr-FR" sz="1200" b="1" dirty="0">
                          <a:effectLst/>
                          <a:latin typeface="Comic Sans MS" panose="030F0702030302020204" pitchFamily="66" charset="0"/>
                          <a:ea typeface="Calibri" panose="020F0502020204030204" pitchFamily="34" charset="0"/>
                          <a:cs typeface="Times New Roman" panose="02020603050405020304" pitchFamily="18" charset="0"/>
                        </a:rPr>
                        <a:t>Chronologie</a:t>
                      </a:r>
                      <a:endParaRPr lang="fr-FR"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b="1" dirty="0">
                          <a:effectLst/>
                          <a:latin typeface="Comic Sans MS" panose="030F0702030302020204" pitchFamily="66" charset="0"/>
                          <a:ea typeface="Calibri" panose="020F0502020204030204" pitchFamily="34" charset="0"/>
                          <a:cs typeface="Times New Roman" panose="02020603050405020304" pitchFamily="18" charset="0"/>
                        </a:rPr>
                        <a:t>Objectifs</a:t>
                      </a:r>
                      <a:endParaRPr lang="fr-FR"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b="1" dirty="0">
                          <a:effectLst/>
                          <a:latin typeface="Comic Sans MS" panose="030F0702030302020204" pitchFamily="66" charset="0"/>
                          <a:ea typeface="Calibri" panose="020F0502020204030204" pitchFamily="34" charset="0"/>
                          <a:cs typeface="Times New Roman" panose="02020603050405020304" pitchFamily="18" charset="0"/>
                        </a:rPr>
                        <a:t>Initiateur</a:t>
                      </a:r>
                      <a:endParaRPr lang="fr-FR"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b="1" dirty="0">
                          <a:effectLst/>
                          <a:latin typeface="Comic Sans MS" panose="030F0702030302020204" pitchFamily="66" charset="0"/>
                          <a:ea typeface="Calibri" panose="020F0502020204030204" pitchFamily="34" charset="0"/>
                          <a:cs typeface="Times New Roman" panose="02020603050405020304" pitchFamily="18" charset="0"/>
                        </a:rPr>
                        <a:t>Revue/Appui</a:t>
                      </a:r>
                      <a:endParaRPr lang="fr-FR"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endParaRPr lang="fr-FR"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917238">
                <a:tc>
                  <a:txBody>
                    <a:bodyPr/>
                    <a:lstStyle/>
                    <a:p>
                      <a:pPr>
                        <a:lnSpc>
                          <a:spcPct val="107000"/>
                        </a:lnSpc>
                        <a:spcAft>
                          <a:spcPts val="0"/>
                        </a:spcAft>
                      </a:pPr>
                      <a:r>
                        <a:rPr lang="fr-FR" sz="1200" b="0" u="sng"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Phase 1 –</a:t>
                      </a:r>
                      <a:r>
                        <a:rPr lang="fr-FR" sz="12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fr-FR" sz="11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IDENTIFICATION</a:t>
                      </a:r>
                      <a:r>
                        <a:rPr lang="fr-FR" sz="1100" b="1" baseline="0"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ET INSCRIPTION DES PROJETS </a:t>
                      </a:r>
                      <a:endPar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r>
                        <a:rPr lang="fr-FR" sz="1200" b="1" u="sng" kern="1200" dirty="0">
                          <a:solidFill>
                            <a:schemeClr val="dk1"/>
                          </a:solidFill>
                          <a:effectLst/>
                          <a:latin typeface="Comic Sans MS" panose="030F0702030302020204" pitchFamily="66" charset="0"/>
                          <a:ea typeface="+mn-ea"/>
                          <a:cs typeface="+mn-cs"/>
                        </a:rPr>
                        <a:t>Etape 1</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Identification des projets au regard de l’évaluation des besoins</a:t>
                      </a:r>
                    </a:p>
                    <a:p>
                      <a:r>
                        <a:rPr lang="fr-FR" sz="1200" b="1" u="sng" kern="1200" dirty="0">
                          <a:solidFill>
                            <a:schemeClr val="dk1"/>
                          </a:solidFill>
                          <a:effectLst/>
                          <a:latin typeface="Comic Sans MS" panose="030F0702030302020204" pitchFamily="66" charset="0"/>
                          <a:ea typeface="+mn-ea"/>
                          <a:cs typeface="+mn-cs"/>
                        </a:rPr>
                        <a:t>Etape 2</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Présentation, priorisation et inscription des Projets</a:t>
                      </a:r>
                    </a:p>
                    <a:p>
                      <a:r>
                        <a:rPr lang="fr-FR" sz="1200" b="1" u="sng" kern="1200" dirty="0">
                          <a:solidFill>
                            <a:schemeClr val="dk1"/>
                          </a:solidFill>
                          <a:effectLst/>
                          <a:latin typeface="Comic Sans MS" panose="030F0702030302020204" pitchFamily="66" charset="0"/>
                          <a:ea typeface="+mn-ea"/>
                          <a:cs typeface="+mn-cs"/>
                        </a:rPr>
                        <a:t>Etape 3</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Structuration de la Cellule de PPP</a:t>
                      </a:r>
                    </a:p>
                  </a:txBody>
                  <a:tcPr marL="51435" marR="51435" marT="0" marB="0"/>
                </a:tc>
                <a:tc>
                  <a:txBody>
                    <a:bodyPr/>
                    <a:lstStyle/>
                    <a:p>
                      <a:pPr>
                        <a:lnSpc>
                          <a:spcPct val="107000"/>
                        </a:lnSpc>
                        <a:spcAft>
                          <a:spcPts val="0"/>
                        </a:spcAft>
                      </a:pPr>
                      <a:r>
                        <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Personne publique </a:t>
                      </a:r>
                    </a:p>
                  </a:txBody>
                  <a:tcPr marL="51435" marR="51435" marT="0" marB="0"/>
                </a:tc>
                <a:tc>
                  <a:txBody>
                    <a:bodyPr/>
                    <a:lstStyle/>
                    <a:p>
                      <a:pPr>
                        <a:lnSpc>
                          <a:spcPct val="107000"/>
                        </a:lnSpc>
                        <a:spcAft>
                          <a:spcPts val="0"/>
                        </a:spcAft>
                      </a:pPr>
                      <a:r>
                        <a:rPr lang="fr-FR" sz="9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Unité PPP</a:t>
                      </a:r>
                    </a:p>
                    <a:p>
                      <a:pPr>
                        <a:lnSpc>
                          <a:spcPct val="107000"/>
                        </a:lnSpc>
                        <a:spcAft>
                          <a:spcPts val="0"/>
                        </a:spcAft>
                      </a:pPr>
                      <a:r>
                        <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Ministère</a:t>
                      </a:r>
                      <a:r>
                        <a:rPr lang="fr-FR" sz="1100" b="1" baseline="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de l’Economie et  des Finances </a:t>
                      </a:r>
                      <a:r>
                        <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(cas d’impact sur les Finances Publiques)</a:t>
                      </a:r>
                    </a:p>
                  </a:txBody>
                  <a:tcPr marL="51435" marR="51435" marT="0" marB="0">
                    <a:solidFill>
                      <a:srgbClr val="FF0000"/>
                    </a:solidFill>
                  </a:tcPr>
                </a:tc>
                <a:tc>
                  <a:txBody>
                    <a:bodyPr/>
                    <a:lstStyle/>
                    <a:p>
                      <a:pPr>
                        <a:lnSpc>
                          <a:spcPct val="107000"/>
                        </a:lnSpc>
                        <a:spcAft>
                          <a:spcPts val="0"/>
                        </a:spcAft>
                      </a:pPr>
                      <a:endParaRPr lang="fr-FR" sz="12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882022">
                <a:tc>
                  <a:txBody>
                    <a:bodyPr/>
                    <a:lstStyle/>
                    <a:p>
                      <a:pPr>
                        <a:lnSpc>
                          <a:spcPct val="107000"/>
                        </a:lnSpc>
                        <a:spcAft>
                          <a:spcPts val="0"/>
                        </a:spcAft>
                      </a:pPr>
                      <a:endParaRPr lang="fr-FR" sz="1200" b="0" u="sng"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fr-FR" sz="1200" b="0" u="sng"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Phase 2 –</a:t>
                      </a:r>
                      <a:r>
                        <a:rPr lang="fr-FR" sz="12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07000"/>
                        </a:lnSpc>
                        <a:spcAft>
                          <a:spcPts val="0"/>
                        </a:spcAft>
                      </a:pPr>
                      <a:r>
                        <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ETUDE</a:t>
                      </a:r>
                      <a:r>
                        <a:rPr lang="fr-FR" sz="1200" b="1" baseline="0"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DE PREFAISABILITE</a:t>
                      </a:r>
                      <a:endPar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endParaRPr lang="fr-FR" sz="1200" b="1" u="sng" kern="1200" dirty="0">
                        <a:solidFill>
                          <a:schemeClr val="dk1"/>
                        </a:solidFill>
                        <a:effectLst/>
                        <a:latin typeface="Comic Sans MS" panose="030F0702030302020204" pitchFamily="66" charset="0"/>
                        <a:ea typeface="+mn-ea"/>
                        <a:cs typeface="+mn-cs"/>
                      </a:endParaRPr>
                    </a:p>
                    <a:p>
                      <a:r>
                        <a:rPr lang="fr-FR" sz="1200" b="1" u="sng" kern="1200" dirty="0">
                          <a:solidFill>
                            <a:schemeClr val="dk1"/>
                          </a:solidFill>
                          <a:effectLst/>
                          <a:latin typeface="Comic Sans MS" panose="030F0702030302020204" pitchFamily="66" charset="0"/>
                          <a:ea typeface="+mn-ea"/>
                          <a:cs typeface="+mn-cs"/>
                        </a:rPr>
                        <a:t>Etape 1</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Elaboration de l’Etude de préfaisabilité et de la Matrice des risques</a:t>
                      </a:r>
                    </a:p>
                    <a:p>
                      <a:r>
                        <a:rPr lang="fr-FR" sz="1200" b="1" u="sng" kern="1200" dirty="0">
                          <a:solidFill>
                            <a:schemeClr val="dk1"/>
                          </a:solidFill>
                          <a:effectLst/>
                          <a:latin typeface="Comic Sans MS" panose="030F0702030302020204" pitchFamily="66" charset="0"/>
                          <a:ea typeface="+mn-ea"/>
                          <a:cs typeface="+mn-cs"/>
                        </a:rPr>
                        <a:t>Etape 2</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Revue de l’Etude de préfaisabilité</a:t>
                      </a:r>
                    </a:p>
                    <a:p>
                      <a:pPr>
                        <a:lnSpc>
                          <a:spcPct val="107000"/>
                        </a:lnSpc>
                        <a:spcAft>
                          <a:spcPts val="0"/>
                        </a:spcAft>
                      </a:pPr>
                      <a:endParaRPr lang="fr-FR" sz="12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Personne publique</a:t>
                      </a:r>
                    </a:p>
                    <a:p>
                      <a:pPr>
                        <a:lnSpc>
                          <a:spcPct val="107000"/>
                        </a:lnSpc>
                        <a:spcAft>
                          <a:spcPts val="0"/>
                        </a:spcAft>
                      </a:pPr>
                      <a:endPar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pPr marL="171450" indent="-171450">
                        <a:lnSpc>
                          <a:spcPct val="107000"/>
                        </a:lnSpc>
                        <a:spcAft>
                          <a:spcPts val="0"/>
                        </a:spcAft>
                        <a:buFont typeface="Arial" panose="020B0604020202020204" pitchFamily="34" charset="0"/>
                        <a:buChar char="•"/>
                      </a:pPr>
                      <a:r>
                        <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Unité PPP</a:t>
                      </a:r>
                    </a:p>
                    <a:p>
                      <a:pPr marL="0" marR="0" lvl="0" indent="0" algn="l" defTabSz="685800" rtl="0" eaLnBrk="1" fontAlgn="auto" latinLnBrk="0" hangingPunct="1">
                        <a:lnSpc>
                          <a:spcPct val="107000"/>
                        </a:lnSpc>
                        <a:spcBef>
                          <a:spcPts val="0"/>
                        </a:spcBef>
                        <a:spcAft>
                          <a:spcPts val="0"/>
                        </a:spcAft>
                        <a:buClrTx/>
                        <a:buSzTx/>
                        <a:buFont typeface="Arial" panose="020B0604020202020204" pitchFamily="34" charset="0"/>
                        <a:buNone/>
                        <a:tabLst/>
                        <a:defRPr/>
                      </a:pPr>
                      <a:r>
                        <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Ministère</a:t>
                      </a:r>
                      <a:r>
                        <a:rPr lang="fr-FR" sz="1100" b="1" baseline="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de l’Economie et  des Finances </a:t>
                      </a:r>
                      <a:r>
                        <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(cas d’impact sur les Finances Publiques)</a:t>
                      </a:r>
                    </a:p>
                    <a:p>
                      <a:pPr marL="171450" indent="-171450">
                        <a:lnSpc>
                          <a:spcPct val="107000"/>
                        </a:lnSpc>
                        <a:spcAft>
                          <a:spcPts val="0"/>
                        </a:spcAft>
                        <a:buFont typeface="Arial" panose="020B0604020202020204" pitchFamily="34" charset="0"/>
                        <a:buChar char="•"/>
                      </a:pPr>
                      <a:endPar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solidFill>
                      <a:srgbClr val="FF0000"/>
                    </a:solidFill>
                  </a:tcPr>
                </a:tc>
                <a:tc>
                  <a:txBody>
                    <a:bodyPr/>
                    <a:lstStyle/>
                    <a:p>
                      <a:pPr>
                        <a:lnSpc>
                          <a:spcPct val="107000"/>
                        </a:lnSpc>
                        <a:spcAft>
                          <a:spcPts val="0"/>
                        </a:spcAft>
                      </a:pPr>
                      <a:endPar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950445">
                <a:tc>
                  <a:txBody>
                    <a:bodyPr/>
                    <a:lstStyle/>
                    <a:p>
                      <a:pPr>
                        <a:lnSpc>
                          <a:spcPct val="107000"/>
                        </a:lnSpc>
                        <a:spcAft>
                          <a:spcPts val="0"/>
                        </a:spcAft>
                      </a:pPr>
                      <a:endParaRPr lang="fr-FR" sz="1200" b="0" u="sng"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fr-FR" sz="1200" b="0" u="sng"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Phase 3 </a:t>
                      </a:r>
                      <a:endParaRPr lang="fr-FR" sz="12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lgn="l" defTabSz="685800" rtl="0" eaLnBrk="1" fontAlgn="auto" latinLnBrk="0" hangingPunct="1">
                        <a:lnSpc>
                          <a:spcPct val="107000"/>
                        </a:lnSpc>
                        <a:spcBef>
                          <a:spcPts val="0"/>
                        </a:spcBef>
                        <a:spcAft>
                          <a:spcPts val="0"/>
                        </a:spcAft>
                        <a:buClrTx/>
                        <a:buSzTx/>
                        <a:buFontTx/>
                        <a:buNone/>
                        <a:tabLst/>
                        <a:defRPr/>
                      </a:pPr>
                      <a:r>
                        <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ETUDE DE FAISABILITE   ET ETUDE DE SOUTENABILITE FINANCIERE ET BUDGETAIRE</a:t>
                      </a:r>
                    </a:p>
                    <a:p>
                      <a:pPr>
                        <a:lnSpc>
                          <a:spcPct val="107000"/>
                        </a:lnSpc>
                        <a:spcAft>
                          <a:spcPts val="0"/>
                        </a:spcAft>
                      </a:pPr>
                      <a:endPar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r>
                        <a:rPr lang="fr-FR" sz="1200" b="1" u="sng" kern="1200" dirty="0">
                          <a:solidFill>
                            <a:schemeClr val="dk1"/>
                          </a:solidFill>
                          <a:effectLst/>
                          <a:latin typeface="Comic Sans MS" panose="030F0702030302020204" pitchFamily="66" charset="0"/>
                          <a:ea typeface="+mn-ea"/>
                          <a:cs typeface="+mn-cs"/>
                        </a:rPr>
                        <a:t>Etape 1</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Renforcement de la Cellule PPP, conseils externes et financement des études</a:t>
                      </a:r>
                    </a:p>
                    <a:p>
                      <a:r>
                        <a:rPr lang="fr-FR" sz="1200" b="1" u="sng" kern="1200" dirty="0">
                          <a:solidFill>
                            <a:schemeClr val="dk1"/>
                          </a:solidFill>
                          <a:effectLst/>
                          <a:latin typeface="Comic Sans MS" panose="030F0702030302020204" pitchFamily="66" charset="0"/>
                          <a:ea typeface="+mn-ea"/>
                          <a:cs typeface="+mn-cs"/>
                        </a:rPr>
                        <a:t>Etape 2</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Etude de faisabilité</a:t>
                      </a:r>
                    </a:p>
                    <a:p>
                      <a:r>
                        <a:rPr lang="fr-FR" sz="1200" b="1" u="sng" kern="1200" dirty="0">
                          <a:solidFill>
                            <a:schemeClr val="dk1"/>
                          </a:solidFill>
                          <a:effectLst/>
                          <a:latin typeface="Comic Sans MS" panose="030F0702030302020204" pitchFamily="66" charset="0"/>
                          <a:ea typeface="+mn-ea"/>
                          <a:cs typeface="+mn-cs"/>
                        </a:rPr>
                        <a:t>Etape 3</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Etude de soutenabilité financière et budgétaire</a:t>
                      </a:r>
                    </a:p>
                    <a:p>
                      <a:r>
                        <a:rPr lang="fr-FR" sz="1200" b="1" u="sng" kern="1200" dirty="0">
                          <a:solidFill>
                            <a:schemeClr val="dk1"/>
                          </a:solidFill>
                          <a:effectLst/>
                          <a:latin typeface="Comic Sans MS" panose="030F0702030302020204" pitchFamily="66" charset="0"/>
                          <a:ea typeface="+mn-ea"/>
                          <a:cs typeface="+mn-cs"/>
                        </a:rPr>
                        <a:t>Etape 4</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Mise à jour de la Matrice des risques</a:t>
                      </a:r>
                    </a:p>
                    <a:p>
                      <a:r>
                        <a:rPr lang="fr-FR" sz="1200" b="1" u="sng" kern="1200" dirty="0">
                          <a:solidFill>
                            <a:schemeClr val="dk1"/>
                          </a:solidFill>
                          <a:effectLst/>
                          <a:latin typeface="Comic Sans MS" panose="030F0702030302020204" pitchFamily="66" charset="0"/>
                          <a:ea typeface="+mn-ea"/>
                          <a:cs typeface="+mn-cs"/>
                        </a:rPr>
                        <a:t>Etape 5</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Avis du ou des Régulateur(s) sectoriel(s)</a:t>
                      </a:r>
                    </a:p>
                    <a:p>
                      <a:r>
                        <a:rPr lang="fr-FR" sz="1200" b="1" u="sng" kern="1200" dirty="0">
                          <a:solidFill>
                            <a:schemeClr val="dk1"/>
                          </a:solidFill>
                          <a:effectLst/>
                          <a:latin typeface="Comic Sans MS" panose="030F0702030302020204" pitchFamily="66" charset="0"/>
                          <a:ea typeface="+mn-ea"/>
                          <a:cs typeface="+mn-cs"/>
                        </a:rPr>
                        <a:t>Etape 6</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Validation des études par l’Unité PPP et le ministre en charge des finances</a:t>
                      </a:r>
                    </a:p>
                    <a:p>
                      <a:r>
                        <a:rPr lang="fr-FR" sz="1200" b="1" u="sng" kern="1200" dirty="0">
                          <a:solidFill>
                            <a:schemeClr val="dk1"/>
                          </a:solidFill>
                          <a:effectLst/>
                          <a:latin typeface="Comic Sans MS" panose="030F0702030302020204" pitchFamily="66" charset="0"/>
                          <a:ea typeface="+mn-ea"/>
                          <a:cs typeface="+mn-cs"/>
                        </a:rPr>
                        <a:t>Etape 7</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Publication des Projets</a:t>
                      </a:r>
                      <a:r>
                        <a:rPr lang="fr-FR" sz="1200" b="1" kern="1200" dirty="0">
                          <a:solidFill>
                            <a:schemeClr val="dk1"/>
                          </a:solidFill>
                          <a:effectLst/>
                          <a:latin typeface="Comic Sans MS" panose="030F0702030302020204" pitchFamily="66" charset="0"/>
                          <a:ea typeface="+mn-ea"/>
                          <a:cs typeface="+mn-cs"/>
                        </a:rPr>
                        <a:t>  </a:t>
                      </a:r>
                    </a:p>
                  </a:txBody>
                  <a:tcPr marL="51435" marR="51435" marT="0" marB="0"/>
                </a:tc>
                <a:tc>
                  <a:txBody>
                    <a:bodyPr/>
                    <a:lstStyle/>
                    <a:p>
                      <a:pPr>
                        <a:lnSpc>
                          <a:spcPct val="107000"/>
                        </a:lnSpc>
                        <a:spcAft>
                          <a:spcPts val="0"/>
                        </a:spcAft>
                      </a:pPr>
                      <a:r>
                        <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Personne Publique </a:t>
                      </a:r>
                    </a:p>
                    <a:p>
                      <a:pPr>
                        <a:lnSpc>
                          <a:spcPct val="107000"/>
                        </a:lnSpc>
                        <a:spcAft>
                          <a:spcPts val="0"/>
                        </a:spcAft>
                      </a:pPr>
                      <a:endPar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 Unité PPP</a:t>
                      </a:r>
                    </a:p>
                    <a:p>
                      <a:pPr marL="0" marR="0" lvl="0" indent="0" algn="l" defTabSz="685800" rtl="0" eaLnBrk="1" fontAlgn="auto" latinLnBrk="0" hangingPunct="1">
                        <a:lnSpc>
                          <a:spcPct val="107000"/>
                        </a:lnSpc>
                        <a:spcBef>
                          <a:spcPts val="0"/>
                        </a:spcBef>
                        <a:spcAft>
                          <a:spcPts val="0"/>
                        </a:spcAft>
                        <a:buClrTx/>
                        <a:buSzTx/>
                        <a:buFontTx/>
                        <a:buNone/>
                        <a:tabLst/>
                        <a:defRPr/>
                      </a:pPr>
                      <a:r>
                        <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Ministère</a:t>
                      </a:r>
                      <a:r>
                        <a:rPr lang="fr-FR" sz="1100" b="1" baseline="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de l’Economie et  des Finances </a:t>
                      </a:r>
                      <a:r>
                        <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(cas d’impact sur les Finances Publiques)</a:t>
                      </a:r>
                    </a:p>
                    <a:p>
                      <a:pPr>
                        <a:lnSpc>
                          <a:spcPct val="107000"/>
                        </a:lnSpc>
                        <a:spcAft>
                          <a:spcPts val="0"/>
                        </a:spcAft>
                      </a:pPr>
                      <a:endPar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 Régulateur sectoriel </a:t>
                      </a:r>
                    </a:p>
                    <a:p>
                      <a:pPr>
                        <a:lnSpc>
                          <a:spcPct val="107000"/>
                        </a:lnSpc>
                        <a:spcAft>
                          <a:spcPts val="0"/>
                        </a:spcAft>
                      </a:pPr>
                      <a:r>
                        <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p>
                  </a:txBody>
                  <a:tcPr marL="51435" marR="51435" marT="0" marB="0">
                    <a:solidFill>
                      <a:srgbClr val="FF0000"/>
                    </a:solidFill>
                  </a:tcPr>
                </a:tc>
                <a:tc>
                  <a:txBody>
                    <a:bodyPr/>
                    <a:lstStyle/>
                    <a:p>
                      <a:pPr>
                        <a:lnSpc>
                          <a:spcPct val="107000"/>
                        </a:lnSpc>
                        <a:spcAft>
                          <a:spcPts val="0"/>
                        </a:spcAft>
                      </a:pPr>
                      <a:endPar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1950445">
                <a:tc>
                  <a:txBody>
                    <a:bodyPr/>
                    <a:lstStyle/>
                    <a:p>
                      <a:pPr>
                        <a:lnSpc>
                          <a:spcPct val="107000"/>
                        </a:lnSpc>
                        <a:spcAft>
                          <a:spcPts val="0"/>
                        </a:spcAft>
                      </a:pPr>
                      <a:endParaRPr lang="fr-FR" sz="1200" b="0" u="sng"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fr-FR" sz="1200" b="0" u="sng"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Phase 4 -</a:t>
                      </a:r>
                      <a:r>
                        <a:rPr lang="fr-FR" sz="12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PROCEDURE DE PASSATION ET DE CONCLUSION DU CONTRAT DE PPP</a:t>
                      </a:r>
                    </a:p>
                  </a:txBody>
                  <a:tcPr marL="51435" marR="51435" marT="0" marB="0"/>
                </a:tc>
                <a:tc>
                  <a:txBody>
                    <a:bodyPr/>
                    <a:lstStyle/>
                    <a:p>
                      <a:r>
                        <a:rPr lang="fr-FR" sz="1200" b="1" u="sng" kern="1200" dirty="0">
                          <a:solidFill>
                            <a:schemeClr val="dk1"/>
                          </a:solidFill>
                          <a:effectLst/>
                          <a:latin typeface="Comic Sans MS" panose="030F0702030302020204" pitchFamily="66" charset="0"/>
                          <a:ea typeface="+mn-ea"/>
                          <a:cs typeface="+mn-cs"/>
                        </a:rPr>
                        <a:t>Etape 1</a:t>
                      </a:r>
                      <a:r>
                        <a:rPr lang="fr-FR" sz="1200" b="1" kern="1200" dirty="0">
                          <a:solidFill>
                            <a:schemeClr val="dk1"/>
                          </a:solidFill>
                          <a:effectLst/>
                          <a:latin typeface="Comic Sans MS" panose="030F0702030302020204" pitchFamily="66" charset="0"/>
                          <a:ea typeface="+mn-ea"/>
                          <a:cs typeface="+mn-cs"/>
                        </a:rPr>
                        <a:t> </a:t>
                      </a:r>
                      <a:r>
                        <a:rPr lang="fr-FR" sz="1200" kern="1200" dirty="0">
                          <a:solidFill>
                            <a:schemeClr val="dk1"/>
                          </a:solidFill>
                          <a:effectLst/>
                          <a:latin typeface="Comic Sans MS" panose="030F0702030302020204" pitchFamily="66" charset="0"/>
                          <a:ea typeface="+mn-ea"/>
                          <a:cs typeface="+mn-cs"/>
                        </a:rPr>
                        <a:t>: Recrutement et financement de conseils en transaction</a:t>
                      </a:r>
                    </a:p>
                    <a:p>
                      <a:r>
                        <a:rPr lang="fr-FR" sz="1200" b="1" u="sng" kern="1200" dirty="0">
                          <a:solidFill>
                            <a:schemeClr val="dk1"/>
                          </a:solidFill>
                          <a:effectLst/>
                          <a:latin typeface="Comic Sans MS" panose="030F0702030302020204" pitchFamily="66" charset="0"/>
                          <a:ea typeface="+mn-ea"/>
                          <a:cs typeface="+mn-cs"/>
                        </a:rPr>
                        <a:t>Etape 2</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Choix et contrôle du mode de passation du Contrat de PPP</a:t>
                      </a:r>
                    </a:p>
                    <a:p>
                      <a:r>
                        <a:rPr lang="fr-FR" sz="1200" b="1" u="sng" kern="1200" dirty="0">
                          <a:solidFill>
                            <a:schemeClr val="dk1"/>
                          </a:solidFill>
                          <a:effectLst/>
                          <a:latin typeface="Comic Sans MS" panose="030F0702030302020204" pitchFamily="66" charset="0"/>
                          <a:ea typeface="+mn-ea"/>
                          <a:cs typeface="+mn-cs"/>
                        </a:rPr>
                        <a:t>Etape 3</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Conception du dossier d’appel d’offres</a:t>
                      </a:r>
                    </a:p>
                    <a:p>
                      <a:r>
                        <a:rPr lang="fr-FR" sz="1200" b="1" u="sng" kern="1200" dirty="0">
                          <a:solidFill>
                            <a:schemeClr val="dk1"/>
                          </a:solidFill>
                          <a:effectLst/>
                          <a:latin typeface="Comic Sans MS" panose="030F0702030302020204" pitchFamily="66" charset="0"/>
                          <a:ea typeface="+mn-ea"/>
                          <a:cs typeface="+mn-cs"/>
                        </a:rPr>
                        <a:t>Etape 4</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Conduite de la procédure de passation du Contrat de PPP</a:t>
                      </a:r>
                    </a:p>
                    <a:p>
                      <a:r>
                        <a:rPr lang="fr-FR" sz="1200" b="1" u="sng" kern="1200" dirty="0">
                          <a:solidFill>
                            <a:schemeClr val="dk1"/>
                          </a:solidFill>
                          <a:effectLst/>
                          <a:latin typeface="Comic Sans MS" panose="030F0702030302020204" pitchFamily="66" charset="0"/>
                          <a:ea typeface="+mn-ea"/>
                          <a:cs typeface="+mn-cs"/>
                        </a:rPr>
                        <a:t>Etape 5</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Négociation du Contrat de PPP</a:t>
                      </a:r>
                    </a:p>
                    <a:p>
                      <a:r>
                        <a:rPr lang="fr-FR" sz="1200" b="1" u="sng" kern="1200" dirty="0">
                          <a:solidFill>
                            <a:schemeClr val="dk1"/>
                          </a:solidFill>
                          <a:effectLst/>
                          <a:latin typeface="Comic Sans MS" panose="030F0702030302020204" pitchFamily="66" charset="0"/>
                          <a:ea typeface="+mn-ea"/>
                          <a:cs typeface="+mn-cs"/>
                        </a:rPr>
                        <a:t>Etape 6</a:t>
                      </a:r>
                      <a:r>
                        <a:rPr lang="fr-FR" sz="1200" b="1" kern="1200" dirty="0">
                          <a:solidFill>
                            <a:schemeClr val="dk1"/>
                          </a:solidFill>
                          <a:effectLst/>
                          <a:latin typeface="Comic Sans MS" panose="030F0702030302020204" pitchFamily="66" charset="0"/>
                          <a:ea typeface="+mn-ea"/>
                          <a:cs typeface="+mn-cs"/>
                        </a:rPr>
                        <a:t> : </a:t>
                      </a:r>
                      <a:r>
                        <a:rPr lang="fr-FR" sz="1200" kern="1200" dirty="0">
                          <a:solidFill>
                            <a:schemeClr val="dk1"/>
                          </a:solidFill>
                          <a:effectLst/>
                          <a:latin typeface="Comic Sans MS" panose="030F0702030302020204" pitchFamily="66" charset="0"/>
                          <a:ea typeface="+mn-ea"/>
                          <a:cs typeface="+mn-cs"/>
                        </a:rPr>
                        <a:t>Autorisation de signature</a:t>
                      </a:r>
                    </a:p>
                  </a:txBody>
                  <a:tcPr marL="51435" marR="51435" marT="0" marB="0"/>
                </a:tc>
                <a:tc>
                  <a:txBody>
                    <a:bodyPr/>
                    <a:lstStyle/>
                    <a:p>
                      <a:pPr>
                        <a:lnSpc>
                          <a:spcPct val="107000"/>
                        </a:lnSpc>
                        <a:spcAft>
                          <a:spcPts val="0"/>
                        </a:spcAft>
                      </a:pPr>
                      <a:r>
                        <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Personne Publique </a:t>
                      </a:r>
                    </a:p>
                    <a:p>
                      <a:pPr>
                        <a:lnSpc>
                          <a:spcPct val="107000"/>
                        </a:lnSpc>
                        <a:spcAft>
                          <a:spcPts val="0"/>
                        </a:spcAft>
                      </a:pPr>
                      <a:endPar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CAO PPP</a:t>
                      </a:r>
                    </a:p>
                    <a:p>
                      <a:pPr>
                        <a:lnSpc>
                          <a:spcPct val="107000"/>
                        </a:lnSpc>
                        <a:spcAft>
                          <a:spcPts val="0"/>
                        </a:spcAft>
                      </a:pPr>
                      <a:r>
                        <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p>
                  </a:txBody>
                  <a:tcPr marL="51435" marR="51435" marT="0" marB="0"/>
                </a:tc>
                <a:tc>
                  <a:txBody>
                    <a:bodyPr/>
                    <a:lstStyle/>
                    <a:p>
                      <a:pPr>
                        <a:lnSpc>
                          <a:spcPct val="107000"/>
                        </a:lnSpc>
                        <a:spcAft>
                          <a:spcPts val="0"/>
                        </a:spcAft>
                      </a:pPr>
                      <a:r>
                        <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 Unité PPP</a:t>
                      </a:r>
                    </a:p>
                    <a:p>
                      <a:pPr marL="0" marR="0" lvl="0" indent="0" algn="l" defTabSz="685800" rtl="0" eaLnBrk="1" fontAlgn="auto" latinLnBrk="0" hangingPunct="1">
                        <a:lnSpc>
                          <a:spcPct val="107000"/>
                        </a:lnSpc>
                        <a:spcBef>
                          <a:spcPts val="0"/>
                        </a:spcBef>
                        <a:spcAft>
                          <a:spcPts val="0"/>
                        </a:spcAft>
                        <a:buClrTx/>
                        <a:buSzTx/>
                        <a:buFontTx/>
                        <a:buNone/>
                        <a:tabLst/>
                        <a:defRPr/>
                      </a:pPr>
                      <a:r>
                        <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Ministère</a:t>
                      </a:r>
                      <a:r>
                        <a:rPr lang="fr-FR" sz="1100" b="1" baseline="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de l’Economie et  des Finances </a:t>
                      </a:r>
                      <a:r>
                        <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(cas d’impact sur les Finances Publiques)</a:t>
                      </a:r>
                    </a:p>
                    <a:p>
                      <a:pPr>
                        <a:lnSpc>
                          <a:spcPct val="107000"/>
                        </a:lnSpc>
                        <a:spcAft>
                          <a:spcPts val="0"/>
                        </a:spcAft>
                      </a:pP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Commission</a:t>
                      </a:r>
                      <a:r>
                        <a:rPr lang="fr-FR" sz="1100" b="1" baseline="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Nationale des Marchés </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p>
                  </a:txBody>
                  <a:tcPr marL="51435" marR="51435" marT="0" marB="0">
                    <a:solidFill>
                      <a:srgbClr val="FF0000"/>
                    </a:solidFill>
                  </a:tcPr>
                </a:tc>
                <a:tc>
                  <a:txBody>
                    <a:bodyPr/>
                    <a:lstStyle/>
                    <a:p>
                      <a:pPr>
                        <a:lnSpc>
                          <a:spcPct val="107000"/>
                        </a:lnSpc>
                        <a:spcAft>
                          <a:spcPts val="0"/>
                        </a:spcAft>
                      </a:pPr>
                      <a:endPar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822220">
                <a:tc>
                  <a:txBody>
                    <a:bodyPr/>
                    <a:lstStyle/>
                    <a:p>
                      <a:pPr>
                        <a:lnSpc>
                          <a:spcPct val="107000"/>
                        </a:lnSpc>
                        <a:spcAft>
                          <a:spcPts val="0"/>
                        </a:spcAft>
                      </a:pPr>
                      <a:r>
                        <a:rPr lang="fr-FR" sz="1200" b="0" u="sng"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Phase 5 </a:t>
                      </a:r>
                      <a:r>
                        <a:rPr lang="fr-FR" sz="1100" b="0" u="sng"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a:t>
                      </a:r>
                      <a:r>
                        <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07000"/>
                        </a:lnSpc>
                        <a:spcAft>
                          <a:spcPts val="0"/>
                        </a:spcAft>
                      </a:pPr>
                      <a:r>
                        <a:rPr lang="fr-FR" sz="11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MISE EN ŒUVRE</a:t>
                      </a:r>
                      <a:r>
                        <a:rPr lang="fr-FR" sz="1100" b="1" baseline="0"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ET PILOTAGE DU CONTRAT DE PPP</a:t>
                      </a:r>
                      <a:endParaRPr lang="fr-FR" sz="11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r>
                        <a:rPr lang="fr-FR" sz="1200" b="1" u="sng" kern="1200" dirty="0">
                          <a:solidFill>
                            <a:schemeClr val="dk1"/>
                          </a:solidFill>
                          <a:effectLst/>
                          <a:latin typeface="Comic Sans MS" panose="030F0702030302020204" pitchFamily="66" charset="0"/>
                          <a:ea typeface="+mn-ea"/>
                          <a:cs typeface="+mn-cs"/>
                        </a:rPr>
                        <a:t>Etape 1</a:t>
                      </a:r>
                      <a:r>
                        <a:rPr lang="fr-FR" sz="1200" b="1" kern="1200" dirty="0">
                          <a:solidFill>
                            <a:schemeClr val="dk1"/>
                          </a:solidFill>
                          <a:effectLst/>
                          <a:latin typeface="Comic Sans MS" panose="030F0702030302020204" pitchFamily="66" charset="0"/>
                          <a:ea typeface="+mn-ea"/>
                          <a:cs typeface="+mn-cs"/>
                        </a:rPr>
                        <a:t> </a:t>
                      </a:r>
                      <a:r>
                        <a:rPr lang="fr-FR" sz="1200" kern="1200" dirty="0">
                          <a:solidFill>
                            <a:schemeClr val="dk1"/>
                          </a:solidFill>
                          <a:effectLst/>
                          <a:latin typeface="Comic Sans MS" panose="030F0702030302020204" pitchFamily="66" charset="0"/>
                          <a:ea typeface="+mn-ea"/>
                          <a:cs typeface="+mn-cs"/>
                        </a:rPr>
                        <a:t>: Pilotage du Contrat de PPP</a:t>
                      </a:r>
                    </a:p>
                    <a:p>
                      <a:r>
                        <a:rPr lang="fr-FR" sz="1200" b="1" u="sng" kern="1200" dirty="0">
                          <a:solidFill>
                            <a:schemeClr val="dk1"/>
                          </a:solidFill>
                          <a:effectLst/>
                          <a:latin typeface="Comic Sans MS" panose="030F0702030302020204" pitchFamily="66" charset="0"/>
                          <a:ea typeface="+mn-ea"/>
                          <a:cs typeface="+mn-cs"/>
                        </a:rPr>
                        <a:t>Etape 2</a:t>
                      </a:r>
                      <a:r>
                        <a:rPr lang="fr-FR" sz="1200" kern="1200" dirty="0">
                          <a:solidFill>
                            <a:schemeClr val="dk1"/>
                          </a:solidFill>
                          <a:effectLst/>
                          <a:latin typeface="Comic Sans MS" panose="030F0702030302020204" pitchFamily="66" charset="0"/>
                          <a:ea typeface="+mn-ea"/>
                          <a:cs typeface="+mn-cs"/>
                        </a:rPr>
                        <a:t> : Evaluation ex post</a:t>
                      </a:r>
                    </a:p>
                    <a:p>
                      <a:pPr>
                        <a:lnSpc>
                          <a:spcPct val="107000"/>
                        </a:lnSpc>
                        <a:spcAft>
                          <a:spcPts val="0"/>
                        </a:spcAft>
                      </a:pPr>
                      <a:endParaRPr lang="fr-FR" sz="12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FR" sz="1200" b="1" dirty="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Personne Publique </a:t>
                      </a:r>
                    </a:p>
                  </a:txBody>
                  <a:tcPr marL="51435" marR="51435" marT="0" marB="0"/>
                </a:tc>
                <a:tc>
                  <a:txBody>
                    <a:bodyPr/>
                    <a:lstStyle/>
                    <a:p>
                      <a:pPr>
                        <a:lnSpc>
                          <a:spcPct val="107000"/>
                        </a:lnSpc>
                        <a:spcAft>
                          <a:spcPts val="0"/>
                        </a:spcAft>
                      </a:pPr>
                      <a:r>
                        <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 Unité PPP</a:t>
                      </a:r>
                    </a:p>
                    <a:p>
                      <a:pPr>
                        <a:lnSpc>
                          <a:spcPct val="107000"/>
                        </a:lnSpc>
                        <a:spcAft>
                          <a:spcPts val="0"/>
                        </a:spcAft>
                      </a:pPr>
                      <a:r>
                        <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rPr>
                        <a:t>(Comité national PPP)</a:t>
                      </a:r>
                    </a:p>
                  </a:txBody>
                  <a:tcPr marL="51435" marR="51435" marT="0" marB="0"/>
                </a:tc>
                <a:tc>
                  <a:txBody>
                    <a:bodyPr/>
                    <a:lstStyle/>
                    <a:p>
                      <a:pPr>
                        <a:lnSpc>
                          <a:spcPct val="107000"/>
                        </a:lnSpc>
                        <a:spcAft>
                          <a:spcPts val="0"/>
                        </a:spcAft>
                      </a:pPr>
                      <a:endParaRPr lang="fr-FR" sz="1100" b="0" dirty="0">
                        <a:solidFill>
                          <a:schemeClr val="tx1">
                            <a:lumMod val="75000"/>
                            <a:lumOff val="2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bl>
          </a:graphicData>
        </a:graphic>
      </p:graphicFrame>
      <p:sp>
        <p:nvSpPr>
          <p:cNvPr id="3" name="Rectangle 2"/>
          <p:cNvSpPr/>
          <p:nvPr/>
        </p:nvSpPr>
        <p:spPr>
          <a:xfrm>
            <a:off x="10600268" y="0"/>
            <a:ext cx="1591732" cy="1477328"/>
          </a:xfrm>
          <a:prstGeom prst="rect">
            <a:avLst/>
          </a:prstGeom>
        </p:spPr>
        <p:txBody>
          <a:bodyPr wrap="square">
            <a:spAutoFit/>
          </a:bodyPr>
          <a:lstStyle/>
          <a:p>
            <a:pPr algn="ctr"/>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11872181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4"/>
          <p:cNvSpPr txBox="1">
            <a:spLocks/>
          </p:cNvSpPr>
          <p:nvPr/>
        </p:nvSpPr>
        <p:spPr>
          <a:xfrm>
            <a:off x="1524001" y="3109890"/>
            <a:ext cx="8981851" cy="332954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3200" dirty="0">
                <a:solidFill>
                  <a:srgbClr val="FF0000"/>
                </a:solidFill>
                <a:latin typeface="Comic Sans MS" panose="030F0702030302020204" pitchFamily="66" charset="0"/>
              </a:rPr>
              <a:t>(1)- </a:t>
            </a:r>
            <a:r>
              <a:rPr lang="fr-FR" sz="3200" dirty="0">
                <a:solidFill>
                  <a:srgbClr val="B71E42">
                    <a:lumMod val="50000"/>
                  </a:srgbClr>
                </a:solidFill>
                <a:latin typeface="Comic Sans MS" panose="030F0702030302020204" pitchFamily="66" charset="0"/>
              </a:rPr>
              <a:t>Phasage des projets PPP </a:t>
            </a:r>
          </a:p>
          <a:p>
            <a:pPr marL="0" indent="0" algn="ctr">
              <a:buNone/>
            </a:pPr>
            <a:r>
              <a:rPr lang="fr-FR" sz="3200" dirty="0">
                <a:solidFill>
                  <a:srgbClr val="FF0000"/>
                </a:solidFill>
                <a:latin typeface="Comic Sans MS" panose="030F0702030302020204" pitchFamily="66" charset="0"/>
              </a:rPr>
              <a:t>(2)- </a:t>
            </a:r>
            <a:r>
              <a:rPr lang="fr-FR" sz="3200" dirty="0">
                <a:solidFill>
                  <a:srgbClr val="B71E42">
                    <a:lumMod val="50000"/>
                  </a:srgbClr>
                </a:solidFill>
                <a:latin typeface="Comic Sans MS" panose="030F0702030302020204" pitchFamily="66" charset="0"/>
              </a:rPr>
              <a:t>Cas d’impact sur les finances publiques </a:t>
            </a:r>
          </a:p>
          <a:p>
            <a:pPr marL="0" indent="0" algn="ctr">
              <a:buNone/>
            </a:pPr>
            <a:r>
              <a:rPr lang="fr-FR" sz="3200" dirty="0">
                <a:solidFill>
                  <a:srgbClr val="FF0000"/>
                </a:solidFill>
                <a:latin typeface="Comic Sans MS" panose="030F0702030302020204" pitchFamily="66" charset="0"/>
              </a:rPr>
              <a:t>(3) - </a:t>
            </a:r>
            <a:r>
              <a:rPr lang="fr-FR" sz="3200" dirty="0">
                <a:solidFill>
                  <a:srgbClr val="B71E42">
                    <a:lumMod val="50000"/>
                  </a:srgbClr>
                </a:solidFill>
                <a:latin typeface="Comic Sans MS" panose="030F0702030302020204" pitchFamily="66" charset="0"/>
              </a:rPr>
              <a:t>Gestion des risques </a:t>
            </a:r>
          </a:p>
          <a:p>
            <a:pPr marL="0" indent="0" algn="ctr">
              <a:buNone/>
            </a:pPr>
            <a:r>
              <a:rPr lang="fr-FR" sz="3200" dirty="0">
                <a:solidFill>
                  <a:srgbClr val="FF0000"/>
                </a:solidFill>
                <a:latin typeface="Comic Sans MS" panose="030F0702030302020204" pitchFamily="66" charset="0"/>
              </a:rPr>
              <a:t>(4)- </a:t>
            </a:r>
            <a:r>
              <a:rPr lang="fr-FR" sz="3200" dirty="0">
                <a:solidFill>
                  <a:srgbClr val="B71E42">
                    <a:lumMod val="50000"/>
                  </a:srgbClr>
                </a:solidFill>
                <a:latin typeface="Comic Sans MS" panose="030F0702030302020204" pitchFamily="66" charset="0"/>
              </a:rPr>
              <a:t>Procédure de passation</a:t>
            </a:r>
          </a:p>
          <a:p>
            <a:pPr marL="0" indent="0" algn="ctr">
              <a:buNone/>
            </a:pPr>
            <a:r>
              <a:rPr lang="fr-FR" sz="3200" dirty="0">
                <a:solidFill>
                  <a:srgbClr val="FF0000"/>
                </a:solidFill>
                <a:latin typeface="Comic Sans MS" panose="030F0702030302020204" pitchFamily="66" charset="0"/>
              </a:rPr>
              <a:t>(5)- </a:t>
            </a:r>
            <a:r>
              <a:rPr lang="fr-FR" sz="3200" dirty="0">
                <a:solidFill>
                  <a:srgbClr val="B71E42">
                    <a:lumMod val="50000"/>
                  </a:srgbClr>
                </a:solidFill>
                <a:latin typeface="Comic Sans MS" panose="030F0702030302020204" pitchFamily="66" charset="0"/>
              </a:rPr>
              <a:t>Régime de budgétisation et de comptabilisation</a:t>
            </a:r>
          </a:p>
        </p:txBody>
      </p:sp>
      <p:sp>
        <p:nvSpPr>
          <p:cNvPr id="10" name="Titre 1"/>
          <p:cNvSpPr txBox="1">
            <a:spLocks/>
          </p:cNvSpPr>
          <p:nvPr/>
        </p:nvSpPr>
        <p:spPr>
          <a:xfrm>
            <a:off x="3117678" y="55884"/>
            <a:ext cx="5345510" cy="1027159"/>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-2-</a:t>
            </a:r>
          </a:p>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Les Partenariats Publics Privés</a:t>
            </a:r>
            <a:endParaRPr lang="fr-FR" sz="2400" b="1" dirty="0">
              <a:solidFill>
                <a:srgbClr val="00B050"/>
              </a:solidFill>
              <a:latin typeface="Comic Sans MS" panose="030F0702030302020204" pitchFamily="66" charset="0"/>
            </a:endParaRPr>
          </a:p>
        </p:txBody>
      </p:sp>
      <p:sp>
        <p:nvSpPr>
          <p:cNvPr id="13" name="Titre 1"/>
          <p:cNvSpPr txBox="1">
            <a:spLocks/>
          </p:cNvSpPr>
          <p:nvPr/>
        </p:nvSpPr>
        <p:spPr>
          <a:xfrm>
            <a:off x="1524000" y="1083043"/>
            <a:ext cx="9144000" cy="938831"/>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2400" b="1" dirty="0">
                <a:solidFill>
                  <a:prstClr val="white">
                    <a:lumMod val="50000"/>
                  </a:prstClr>
                </a:solidFill>
                <a:effectLst>
                  <a:outerShdw blurRad="38100" dist="38100" dir="2700000" algn="tl">
                    <a:srgbClr val="000000">
                      <a:alpha val="43137"/>
                    </a:srgbClr>
                  </a:outerShdw>
                </a:effectLst>
                <a:latin typeface="Comic Sans MS" panose="030F0702030302020204" pitchFamily="66" charset="0"/>
              </a:rPr>
              <a:t>Spécificités du mécanisme PPP en ce qui concerne les domaines d’activités du MEF </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622" y="6096000"/>
            <a:ext cx="1481378" cy="762000"/>
          </a:xfrm>
          <a:prstGeom prst="rect">
            <a:avLst/>
          </a:prstGeom>
        </p:spPr>
      </p:pic>
      <p:sp>
        <p:nvSpPr>
          <p:cNvPr id="7" name="Rectangle 6"/>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143669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4"/>
          <p:cNvSpPr txBox="1">
            <a:spLocks/>
          </p:cNvSpPr>
          <p:nvPr/>
        </p:nvSpPr>
        <p:spPr>
          <a:xfrm>
            <a:off x="1524001" y="2511633"/>
            <a:ext cx="8981851" cy="3978163"/>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lgn="ctr">
              <a:buFont typeface="Arial" panose="020B0604020202020204" pitchFamily="34" charset="0"/>
              <a:buAutoNum type="arabicParenBoth"/>
            </a:pPr>
            <a:r>
              <a:rPr lang="fr-FR" sz="2800" b="1" u="sng" dirty="0">
                <a:solidFill>
                  <a:srgbClr val="B71E42">
                    <a:lumMod val="50000"/>
                  </a:srgbClr>
                </a:solidFill>
                <a:latin typeface="Comic Sans MS" panose="030F0702030302020204" pitchFamily="66" charset="0"/>
              </a:rPr>
              <a:t>- Phasage des projets PPP </a:t>
            </a:r>
          </a:p>
          <a:p>
            <a:pPr marL="0" indent="0" algn="ctr">
              <a:buNone/>
            </a:pPr>
            <a:endParaRPr lang="fr-FR" sz="2800" dirty="0">
              <a:solidFill>
                <a:srgbClr val="FF0000"/>
              </a:solidFill>
              <a:latin typeface="Comic Sans MS" panose="030F0702030302020204" pitchFamily="66" charset="0"/>
              <a:sym typeface="Wingdings" panose="05000000000000000000" pitchFamily="2" charset="2"/>
            </a:endParaRPr>
          </a:p>
          <a:p>
            <a:pPr algn="ctr">
              <a:buFont typeface="Wingdings" panose="05000000000000000000" pitchFamily="2" charset="2"/>
              <a:buChar char="è"/>
            </a:pPr>
            <a:r>
              <a:rPr lang="fr-FR" sz="4400" dirty="0">
                <a:solidFill>
                  <a:srgbClr val="FF0000"/>
                </a:solidFill>
                <a:latin typeface="Comic Sans MS" panose="030F0702030302020204" pitchFamily="66" charset="0"/>
              </a:rPr>
              <a:t>Intégration dans le processus PIP:  </a:t>
            </a:r>
          </a:p>
          <a:p>
            <a:pPr algn="ctr"/>
            <a:r>
              <a:rPr lang="fr-FR" sz="2800" dirty="0">
                <a:solidFill>
                  <a:srgbClr val="B71E42">
                    <a:lumMod val="50000"/>
                  </a:srgbClr>
                </a:solidFill>
                <a:latin typeface="Comic Sans MS" panose="030F0702030302020204" pitchFamily="66" charset="0"/>
              </a:rPr>
              <a:t>cadrage pluriannuel (CMBMT/CBMT..)</a:t>
            </a:r>
          </a:p>
          <a:p>
            <a:pPr algn="ctr"/>
            <a:r>
              <a:rPr lang="fr-FR" sz="2800" dirty="0">
                <a:solidFill>
                  <a:srgbClr val="B71E42">
                    <a:lumMod val="50000"/>
                  </a:srgbClr>
                </a:solidFill>
                <a:latin typeface="Comic Sans MS" panose="030F0702030302020204" pitchFamily="66" charset="0"/>
              </a:rPr>
              <a:t>évaluation </a:t>
            </a:r>
          </a:p>
          <a:p>
            <a:pPr marL="0" indent="0" algn="ctr">
              <a:buNone/>
            </a:pPr>
            <a:r>
              <a:rPr lang="fr-FR" sz="2800" dirty="0">
                <a:solidFill>
                  <a:srgbClr val="FF0000"/>
                </a:solidFill>
                <a:latin typeface="Comic Sans MS" panose="030F0702030302020204" pitchFamily="66" charset="0"/>
              </a:rPr>
              <a:t>……………</a:t>
            </a:r>
          </a:p>
          <a:p>
            <a:pPr algn="ctr"/>
            <a:r>
              <a:rPr lang="fr-FR" sz="2800" dirty="0">
                <a:solidFill>
                  <a:srgbClr val="B71E42">
                    <a:lumMod val="50000"/>
                  </a:srgbClr>
                </a:solidFill>
                <a:latin typeface="Comic Sans MS" panose="030F0702030302020204" pitchFamily="66" charset="0"/>
              </a:rPr>
              <a:t>Programmation</a:t>
            </a:r>
          </a:p>
          <a:p>
            <a:pPr algn="ctr"/>
            <a:r>
              <a:rPr lang="fr-FR" sz="2800" dirty="0">
                <a:solidFill>
                  <a:srgbClr val="B71E42">
                    <a:lumMod val="50000"/>
                  </a:srgbClr>
                </a:solidFill>
                <a:latin typeface="Comic Sans MS" panose="030F0702030302020204" pitchFamily="66" charset="0"/>
              </a:rPr>
              <a:t> budgétisation…</a:t>
            </a:r>
          </a:p>
        </p:txBody>
      </p:sp>
      <p:sp>
        <p:nvSpPr>
          <p:cNvPr id="10" name="Titre 1"/>
          <p:cNvSpPr txBox="1">
            <a:spLocks/>
          </p:cNvSpPr>
          <p:nvPr/>
        </p:nvSpPr>
        <p:spPr>
          <a:xfrm>
            <a:off x="3117678" y="55884"/>
            <a:ext cx="5345510" cy="1027159"/>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-2-</a:t>
            </a:r>
          </a:p>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Les Partenariats Publics Privés</a:t>
            </a:r>
            <a:endParaRPr lang="fr-FR" sz="2400" b="1" dirty="0">
              <a:solidFill>
                <a:srgbClr val="00B050"/>
              </a:solidFill>
              <a:latin typeface="Comic Sans MS" panose="030F0702030302020204" pitchFamily="66" charset="0"/>
            </a:endParaRPr>
          </a:p>
        </p:txBody>
      </p:sp>
      <p:sp>
        <p:nvSpPr>
          <p:cNvPr id="13" name="Titre 1"/>
          <p:cNvSpPr txBox="1">
            <a:spLocks/>
          </p:cNvSpPr>
          <p:nvPr/>
        </p:nvSpPr>
        <p:spPr>
          <a:xfrm>
            <a:off x="1524000" y="985506"/>
            <a:ext cx="9144000" cy="926131"/>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1700" b="1" dirty="0">
                <a:solidFill>
                  <a:prstClr val="white">
                    <a:lumMod val="50000"/>
                  </a:prstClr>
                </a:solidFill>
                <a:effectLst>
                  <a:outerShdw blurRad="38100" dist="38100" dir="2700000" algn="tl">
                    <a:srgbClr val="000000">
                      <a:alpha val="43137"/>
                    </a:srgbClr>
                  </a:outerShdw>
                </a:effectLst>
                <a:latin typeface="Comic Sans MS" panose="030F0702030302020204" pitchFamily="66" charset="0"/>
              </a:rPr>
              <a:t>Spécificités du mécanisme PPP en ce qui concerne les domaines d’activités du MEF</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622" y="6096000"/>
            <a:ext cx="1481378" cy="762000"/>
          </a:xfrm>
          <a:prstGeom prst="rect">
            <a:avLst/>
          </a:prstGeom>
        </p:spPr>
      </p:pic>
      <p:sp>
        <p:nvSpPr>
          <p:cNvPr id="7" name="Rectangle 6"/>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215240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4"/>
          <p:cNvSpPr txBox="1">
            <a:spLocks/>
          </p:cNvSpPr>
          <p:nvPr/>
        </p:nvSpPr>
        <p:spPr>
          <a:xfrm>
            <a:off x="1686150" y="2274171"/>
            <a:ext cx="8981851" cy="45126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2800" u="sng" dirty="0">
                <a:solidFill>
                  <a:srgbClr val="B71E42">
                    <a:lumMod val="50000"/>
                  </a:srgbClr>
                </a:solidFill>
                <a:latin typeface="Comic Sans MS" panose="030F0702030302020204" pitchFamily="66" charset="0"/>
              </a:rPr>
              <a:t>(2) - </a:t>
            </a:r>
            <a:r>
              <a:rPr lang="fr-FR" sz="2800" b="1" u="sng" dirty="0">
                <a:solidFill>
                  <a:srgbClr val="B71E42">
                    <a:lumMod val="50000"/>
                  </a:srgbClr>
                </a:solidFill>
                <a:latin typeface="Comic Sans MS" panose="030F0702030302020204" pitchFamily="66" charset="0"/>
              </a:rPr>
              <a:t>Cas d’impact sur les finances publiques</a:t>
            </a:r>
          </a:p>
          <a:p>
            <a:pPr marL="0" indent="0" algn="ctr">
              <a:buNone/>
            </a:pPr>
            <a:endParaRPr lang="fr-FR" sz="2800" b="1" u="sng" dirty="0">
              <a:solidFill>
                <a:srgbClr val="B71E42">
                  <a:lumMod val="50000"/>
                </a:srgbClr>
              </a:solidFill>
              <a:latin typeface="Comic Sans MS" panose="030F0702030302020204" pitchFamily="66" charset="0"/>
            </a:endParaRPr>
          </a:p>
          <a:p>
            <a:pPr marL="0" indent="0">
              <a:buNone/>
            </a:pPr>
            <a:r>
              <a:rPr lang="fr-FR" sz="2800" dirty="0">
                <a:solidFill>
                  <a:srgbClr val="FF0000"/>
                </a:solidFill>
                <a:latin typeface="Comic Sans MS" panose="030F0702030302020204" pitchFamily="66" charset="0"/>
                <a:sym typeface="Wingdings" panose="05000000000000000000" pitchFamily="2" charset="2"/>
              </a:rPr>
              <a:t>Réalisation d’</a:t>
            </a:r>
            <a:r>
              <a:rPr lang="fr-FR" sz="2800" b="1" dirty="0">
                <a:solidFill>
                  <a:srgbClr val="B71E42">
                    <a:lumMod val="50000"/>
                  </a:srgbClr>
                </a:solidFill>
                <a:latin typeface="Comic Sans MS" panose="030F0702030302020204" pitchFamily="66" charset="0"/>
                <a:sym typeface="Wingdings" panose="05000000000000000000" pitchFamily="2" charset="2"/>
              </a:rPr>
              <a:t>Etudes de Soutenabilité financière et Budgétaire </a:t>
            </a:r>
            <a:r>
              <a:rPr lang="fr-FR" sz="2800" dirty="0">
                <a:solidFill>
                  <a:srgbClr val="FF0000"/>
                </a:solidFill>
                <a:latin typeface="Comic Sans MS" panose="030F0702030302020204" pitchFamily="66" charset="0"/>
                <a:sym typeface="Wingdings" panose="05000000000000000000" pitchFamily="2" charset="2"/>
              </a:rPr>
              <a:t>par la personne publique porteuse du projet </a:t>
            </a:r>
          </a:p>
          <a:p>
            <a:pPr marL="0" indent="0">
              <a:buNone/>
            </a:pPr>
            <a:r>
              <a:rPr lang="fr-FR" sz="2800" dirty="0">
                <a:solidFill>
                  <a:srgbClr val="FF0000"/>
                </a:solidFill>
                <a:latin typeface="Comic Sans MS" panose="030F0702030302020204" pitchFamily="66" charset="0"/>
                <a:sym typeface="Wingdings" panose="05000000000000000000" pitchFamily="2" charset="2"/>
              </a:rPr>
              <a:t> Contrôle obligatoire du MEF  </a:t>
            </a:r>
          </a:p>
          <a:p>
            <a:pPr marL="0" indent="0">
              <a:buNone/>
            </a:pPr>
            <a:r>
              <a:rPr lang="fr-FR" sz="2800" dirty="0">
                <a:solidFill>
                  <a:srgbClr val="FF0000"/>
                </a:solidFill>
                <a:latin typeface="Comic Sans MS" panose="030F0702030302020204" pitchFamily="66" charset="0"/>
                <a:sym typeface="Wingdings" panose="05000000000000000000" pitchFamily="2" charset="2"/>
              </a:rPr>
              <a:t></a:t>
            </a:r>
            <a:r>
              <a:rPr lang="fr-FR" sz="2800" b="1" dirty="0">
                <a:solidFill>
                  <a:srgbClr val="B71E42">
                    <a:lumMod val="50000"/>
                  </a:srgbClr>
                </a:solidFill>
                <a:latin typeface="Comic Sans MS" panose="030F0702030302020204" pitchFamily="66" charset="0"/>
                <a:sym typeface="Wingdings" panose="05000000000000000000" pitchFamily="2" charset="2"/>
              </a:rPr>
              <a:t>Autorisation préalable</a:t>
            </a:r>
            <a:r>
              <a:rPr lang="fr-FR" sz="2800" dirty="0">
                <a:solidFill>
                  <a:srgbClr val="B71E42">
                    <a:lumMod val="50000"/>
                  </a:srgbClr>
                </a:solidFill>
                <a:latin typeface="Comic Sans MS" panose="030F0702030302020204" pitchFamily="66" charset="0"/>
                <a:sym typeface="Wingdings" panose="05000000000000000000" pitchFamily="2" charset="2"/>
              </a:rPr>
              <a:t> </a:t>
            </a:r>
            <a:r>
              <a:rPr lang="fr-FR" sz="2800" dirty="0">
                <a:solidFill>
                  <a:srgbClr val="FF0000"/>
                </a:solidFill>
                <a:latin typeface="Comic Sans MS" panose="030F0702030302020204" pitchFamily="66" charset="0"/>
                <a:sym typeface="Wingdings" panose="05000000000000000000" pitchFamily="2" charset="2"/>
              </a:rPr>
              <a:t>de la  signature du contrat par le MEF requise en cas d’impact sur les finances publiques </a:t>
            </a:r>
            <a:endParaRPr lang="fr-FR" sz="2800" dirty="0">
              <a:solidFill>
                <a:srgbClr val="FF0000"/>
              </a:solidFill>
              <a:latin typeface="Comic Sans MS" panose="030F0702030302020204" pitchFamily="66" charset="0"/>
            </a:endParaRPr>
          </a:p>
        </p:txBody>
      </p:sp>
      <p:sp>
        <p:nvSpPr>
          <p:cNvPr id="10" name="Titre 1"/>
          <p:cNvSpPr txBox="1">
            <a:spLocks/>
          </p:cNvSpPr>
          <p:nvPr/>
        </p:nvSpPr>
        <p:spPr>
          <a:xfrm>
            <a:off x="3117678" y="55884"/>
            <a:ext cx="5345510" cy="1027159"/>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-2-</a:t>
            </a:r>
          </a:p>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Les Partenariats Publics Privés</a:t>
            </a:r>
            <a:endParaRPr lang="fr-FR" sz="2400" b="1" dirty="0">
              <a:solidFill>
                <a:srgbClr val="00B050"/>
              </a:solidFill>
              <a:latin typeface="Comic Sans MS" panose="030F0702030302020204" pitchFamily="66" charset="0"/>
            </a:endParaRPr>
          </a:p>
        </p:txBody>
      </p:sp>
      <p:sp>
        <p:nvSpPr>
          <p:cNvPr id="13" name="Titre 1"/>
          <p:cNvSpPr txBox="1">
            <a:spLocks/>
          </p:cNvSpPr>
          <p:nvPr/>
        </p:nvSpPr>
        <p:spPr>
          <a:xfrm>
            <a:off x="1524000" y="1083043"/>
            <a:ext cx="9144000" cy="75888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1700" b="1" dirty="0">
                <a:solidFill>
                  <a:prstClr val="white">
                    <a:lumMod val="50000"/>
                  </a:prstClr>
                </a:solidFill>
                <a:effectLst>
                  <a:outerShdw blurRad="38100" dist="38100" dir="2700000" algn="tl">
                    <a:srgbClr val="000000">
                      <a:alpha val="43137"/>
                    </a:srgbClr>
                  </a:outerShdw>
                </a:effectLst>
                <a:latin typeface="Comic Sans MS" panose="030F0702030302020204" pitchFamily="66" charset="0"/>
              </a:rPr>
              <a:t>Spécificités du mécanisme PPP en ce qui concerne les domaines d’activités du MEF</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622" y="6096000"/>
            <a:ext cx="1481378" cy="762000"/>
          </a:xfrm>
          <a:prstGeom prst="rect">
            <a:avLst/>
          </a:prstGeom>
        </p:spPr>
      </p:pic>
      <p:sp>
        <p:nvSpPr>
          <p:cNvPr id="7" name="Rectangle 6"/>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192993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4"/>
          <p:cNvSpPr txBox="1">
            <a:spLocks/>
          </p:cNvSpPr>
          <p:nvPr/>
        </p:nvSpPr>
        <p:spPr>
          <a:xfrm>
            <a:off x="1524001" y="2471779"/>
            <a:ext cx="9143999" cy="426865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2800" u="sng" dirty="0">
                <a:solidFill>
                  <a:srgbClr val="B71E42">
                    <a:lumMod val="50000"/>
                  </a:srgbClr>
                </a:solidFill>
                <a:latin typeface="Comic Sans MS" panose="030F0702030302020204" pitchFamily="66" charset="0"/>
              </a:rPr>
              <a:t>(3) </a:t>
            </a:r>
            <a:r>
              <a:rPr lang="fr-FR" sz="2800" b="1" u="sng" dirty="0">
                <a:solidFill>
                  <a:srgbClr val="B71E42">
                    <a:lumMod val="50000"/>
                  </a:srgbClr>
                </a:solidFill>
                <a:latin typeface="Comic Sans MS" panose="030F0702030302020204" pitchFamily="66" charset="0"/>
              </a:rPr>
              <a:t>Gestion des risques </a:t>
            </a:r>
          </a:p>
          <a:p>
            <a:pPr marL="0" indent="0" algn="ctr">
              <a:buNone/>
            </a:pPr>
            <a:endParaRPr lang="fr-FR" sz="2800" b="1" u="sng" dirty="0">
              <a:solidFill>
                <a:srgbClr val="B71E42">
                  <a:lumMod val="50000"/>
                </a:srgbClr>
              </a:solidFill>
              <a:latin typeface="Comic Sans MS" panose="030F0702030302020204" pitchFamily="66" charset="0"/>
            </a:endParaRPr>
          </a:p>
          <a:p>
            <a:pPr algn="ctr">
              <a:buFont typeface="Wingdings" panose="05000000000000000000" pitchFamily="2" charset="2"/>
              <a:buChar char="è"/>
            </a:pPr>
            <a:r>
              <a:rPr lang="fr-FR" sz="2800" dirty="0">
                <a:solidFill>
                  <a:srgbClr val="FF0000"/>
                </a:solidFill>
                <a:latin typeface="Comic Sans MS" panose="030F0702030302020204" pitchFamily="66" charset="0"/>
              </a:rPr>
              <a:t>Etudes des risques approfondies  en vue de son partage </a:t>
            </a:r>
          </a:p>
          <a:p>
            <a:pPr marL="0" indent="0" algn="ctr">
              <a:buNone/>
            </a:pPr>
            <a:r>
              <a:rPr lang="fr-FR" sz="2800" dirty="0">
                <a:solidFill>
                  <a:srgbClr val="B71E42">
                    <a:lumMod val="50000"/>
                  </a:srgbClr>
                </a:solidFill>
                <a:latin typeface="Comic Sans MS" panose="030F0702030302020204" pitchFamily="66" charset="0"/>
              </a:rPr>
              <a:t>(Elaboration d’une « </a:t>
            </a:r>
            <a:r>
              <a:rPr lang="fr-FR" sz="2800" b="1" dirty="0">
                <a:solidFill>
                  <a:srgbClr val="B71E42">
                    <a:lumMod val="50000"/>
                  </a:srgbClr>
                </a:solidFill>
                <a:latin typeface="Comic Sans MS" panose="030F0702030302020204" pitchFamily="66" charset="0"/>
              </a:rPr>
              <a:t>matrice des risques »</a:t>
            </a:r>
            <a:r>
              <a:rPr lang="fr-FR" sz="2800" dirty="0">
                <a:solidFill>
                  <a:srgbClr val="B71E42">
                    <a:lumMod val="50000"/>
                  </a:srgbClr>
                </a:solidFill>
                <a:latin typeface="Comic Sans MS" panose="030F0702030302020204" pitchFamily="66" charset="0"/>
              </a:rPr>
              <a:t>) </a:t>
            </a:r>
          </a:p>
          <a:p>
            <a:pPr marL="0" indent="0">
              <a:buNone/>
            </a:pPr>
            <a:r>
              <a:rPr lang="fr-FR" sz="2800" b="1" dirty="0">
                <a:solidFill>
                  <a:srgbClr val="B71E42">
                    <a:lumMod val="50000"/>
                  </a:srgbClr>
                </a:solidFill>
                <a:latin typeface="Comic Sans MS" panose="030F0702030302020204" pitchFamily="66" charset="0"/>
              </a:rPr>
              <a:t>Etape:</a:t>
            </a:r>
          </a:p>
          <a:p>
            <a:pPr>
              <a:buFont typeface="Wingdings" panose="05000000000000000000" pitchFamily="2" charset="2"/>
              <a:buChar char="Ø"/>
            </a:pPr>
            <a:r>
              <a:rPr lang="fr-FR" sz="2800" i="1" dirty="0">
                <a:solidFill>
                  <a:srgbClr val="B71E42">
                    <a:lumMod val="50000"/>
                  </a:srgbClr>
                </a:solidFill>
                <a:latin typeface="Comic Sans MS" panose="030F0702030302020204" pitchFamily="66" charset="0"/>
              </a:rPr>
              <a:t>Identification </a:t>
            </a:r>
          </a:p>
          <a:p>
            <a:pPr>
              <a:buFont typeface="Wingdings" panose="05000000000000000000" pitchFamily="2" charset="2"/>
              <a:buChar char="Ø"/>
            </a:pPr>
            <a:r>
              <a:rPr lang="fr-FR" sz="2800" i="1" dirty="0">
                <a:solidFill>
                  <a:srgbClr val="B71E42">
                    <a:lumMod val="50000"/>
                  </a:srgbClr>
                </a:solidFill>
                <a:latin typeface="Comic Sans MS" panose="030F0702030302020204" pitchFamily="66" charset="0"/>
              </a:rPr>
              <a:t>Répartition entre partenaire privé et personne publique</a:t>
            </a:r>
          </a:p>
          <a:p>
            <a:pPr>
              <a:buFont typeface="Wingdings" panose="05000000000000000000" pitchFamily="2" charset="2"/>
              <a:buChar char="Ø"/>
            </a:pPr>
            <a:r>
              <a:rPr lang="fr-FR" sz="2800" i="1" dirty="0">
                <a:solidFill>
                  <a:srgbClr val="B71E42">
                    <a:lumMod val="50000"/>
                  </a:srgbClr>
                </a:solidFill>
                <a:latin typeface="Comic Sans MS" panose="030F0702030302020204" pitchFamily="66" charset="0"/>
              </a:rPr>
              <a:t>Proposition des mesures d’atténuation </a:t>
            </a:r>
          </a:p>
          <a:p>
            <a:pPr marL="0" indent="0">
              <a:buNone/>
            </a:pPr>
            <a:endParaRPr lang="fr-FR" sz="2800" dirty="0">
              <a:solidFill>
                <a:srgbClr val="B71E42">
                  <a:lumMod val="50000"/>
                </a:srgbClr>
              </a:solidFill>
              <a:latin typeface="Comic Sans MS" panose="030F0702030302020204" pitchFamily="66" charset="0"/>
            </a:endParaRPr>
          </a:p>
          <a:p>
            <a:pPr marL="0" indent="0">
              <a:buNone/>
            </a:pPr>
            <a:endParaRPr lang="fr-FR" sz="2800" dirty="0">
              <a:solidFill>
                <a:srgbClr val="B71E42">
                  <a:lumMod val="50000"/>
                </a:srgbClr>
              </a:solidFill>
              <a:latin typeface="Comic Sans MS" panose="030F0702030302020204" pitchFamily="66" charset="0"/>
            </a:endParaRPr>
          </a:p>
        </p:txBody>
      </p:sp>
      <p:sp>
        <p:nvSpPr>
          <p:cNvPr id="10" name="Titre 1"/>
          <p:cNvSpPr txBox="1">
            <a:spLocks/>
          </p:cNvSpPr>
          <p:nvPr/>
        </p:nvSpPr>
        <p:spPr>
          <a:xfrm>
            <a:off x="3117678" y="55884"/>
            <a:ext cx="5345510" cy="1027159"/>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-2-</a:t>
            </a:r>
          </a:p>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Les Partenariats Publics Privés</a:t>
            </a:r>
            <a:endParaRPr lang="fr-FR" sz="2400" b="1" dirty="0">
              <a:solidFill>
                <a:srgbClr val="00B050"/>
              </a:solidFill>
              <a:latin typeface="Comic Sans MS" panose="030F0702030302020204" pitchFamily="66" charset="0"/>
            </a:endParaRPr>
          </a:p>
        </p:txBody>
      </p:sp>
      <p:sp>
        <p:nvSpPr>
          <p:cNvPr id="13" name="Titre 1"/>
          <p:cNvSpPr txBox="1">
            <a:spLocks/>
          </p:cNvSpPr>
          <p:nvPr/>
        </p:nvSpPr>
        <p:spPr>
          <a:xfrm>
            <a:off x="1524002" y="1018527"/>
            <a:ext cx="9143999" cy="75888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1700" b="1" dirty="0">
                <a:solidFill>
                  <a:prstClr val="white">
                    <a:lumMod val="50000"/>
                  </a:prstClr>
                </a:solidFill>
                <a:effectLst>
                  <a:outerShdw blurRad="38100" dist="38100" dir="2700000" algn="tl">
                    <a:srgbClr val="000000">
                      <a:alpha val="43137"/>
                    </a:srgbClr>
                  </a:outerShdw>
                </a:effectLst>
                <a:latin typeface="Comic Sans MS" panose="030F0702030302020204" pitchFamily="66" charset="0"/>
              </a:rPr>
              <a:t>Spécificités du mécanisme PPP en ce qui concerne les domaines d’activités du MEF</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622" y="6096000"/>
            <a:ext cx="1481378" cy="762000"/>
          </a:xfrm>
          <a:prstGeom prst="rect">
            <a:avLst/>
          </a:prstGeom>
        </p:spPr>
      </p:pic>
      <p:sp>
        <p:nvSpPr>
          <p:cNvPr id="7" name="Rectangle 6"/>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13970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4"/>
          <p:cNvSpPr txBox="1">
            <a:spLocks/>
          </p:cNvSpPr>
          <p:nvPr/>
        </p:nvSpPr>
        <p:spPr>
          <a:xfrm>
            <a:off x="1686150" y="2131452"/>
            <a:ext cx="8981851" cy="438360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2800" dirty="0">
                <a:solidFill>
                  <a:srgbClr val="B71E42">
                    <a:lumMod val="50000"/>
                  </a:srgbClr>
                </a:solidFill>
                <a:latin typeface="Comic Sans MS" panose="030F0702030302020204" pitchFamily="66" charset="0"/>
              </a:rPr>
              <a:t>(4) - </a:t>
            </a:r>
            <a:r>
              <a:rPr lang="fr-FR" sz="2800" b="1" u="sng" dirty="0">
                <a:solidFill>
                  <a:srgbClr val="B71E42">
                    <a:lumMod val="50000"/>
                  </a:srgbClr>
                </a:solidFill>
                <a:latin typeface="Comic Sans MS" panose="030F0702030302020204" pitchFamily="66" charset="0"/>
              </a:rPr>
              <a:t>Procédure de passation</a:t>
            </a:r>
          </a:p>
          <a:p>
            <a:pPr marL="0" indent="0" algn="ctr">
              <a:buNone/>
            </a:pPr>
            <a:r>
              <a:rPr lang="fr-FR" sz="2800" b="1" u="sng" dirty="0">
                <a:solidFill>
                  <a:srgbClr val="B71E42">
                    <a:lumMod val="50000"/>
                  </a:srgbClr>
                </a:solidFill>
                <a:latin typeface="Comic Sans MS" panose="030F0702030302020204" pitchFamily="66" charset="0"/>
              </a:rPr>
              <a:t> </a:t>
            </a:r>
          </a:p>
          <a:p>
            <a:pPr marL="0" indent="0" algn="ctr">
              <a:buNone/>
            </a:pPr>
            <a:r>
              <a:rPr lang="fr-FR" sz="2600" b="1" dirty="0">
                <a:solidFill>
                  <a:srgbClr val="FF0000"/>
                </a:solidFill>
                <a:latin typeface="Comic Sans MS" panose="030F0702030302020204" pitchFamily="66" charset="0"/>
                <a:sym typeface="Wingdings" panose="05000000000000000000" pitchFamily="2" charset="2"/>
              </a:rPr>
              <a:t> </a:t>
            </a:r>
            <a:r>
              <a:rPr lang="fr-FR" sz="2600" b="1" dirty="0">
                <a:solidFill>
                  <a:srgbClr val="FF0000"/>
                </a:solidFill>
                <a:latin typeface="Comic Sans MS" panose="030F0702030302020204" pitchFamily="66" charset="0"/>
              </a:rPr>
              <a:t>mêmes principes que le Code des MP </a:t>
            </a:r>
          </a:p>
          <a:p>
            <a:r>
              <a:rPr lang="fr-FR" sz="2600" dirty="0">
                <a:solidFill>
                  <a:srgbClr val="B71E42">
                    <a:lumMod val="50000"/>
                  </a:srgbClr>
                </a:solidFill>
                <a:latin typeface="Comic Sans MS" panose="030F0702030302020204" pitchFamily="66" charset="0"/>
              </a:rPr>
              <a:t>liberté d’accès à la commande publique </a:t>
            </a:r>
          </a:p>
          <a:p>
            <a:r>
              <a:rPr lang="fr-FR" sz="2600" dirty="0">
                <a:solidFill>
                  <a:srgbClr val="B71E42">
                    <a:lumMod val="50000"/>
                  </a:srgbClr>
                </a:solidFill>
                <a:latin typeface="Comic Sans MS" panose="030F0702030302020204" pitchFamily="66" charset="0"/>
              </a:rPr>
              <a:t>égalité de traitement des candidats </a:t>
            </a:r>
          </a:p>
          <a:p>
            <a:r>
              <a:rPr lang="fr-FR" sz="2600" dirty="0">
                <a:solidFill>
                  <a:srgbClr val="B71E42">
                    <a:lumMod val="50000"/>
                  </a:srgbClr>
                </a:solidFill>
                <a:latin typeface="Comic Sans MS" panose="030F0702030302020204" pitchFamily="66" charset="0"/>
              </a:rPr>
              <a:t>transparence des procédures</a:t>
            </a:r>
          </a:p>
          <a:p>
            <a:endParaRPr lang="fr-FR" sz="2600" dirty="0">
              <a:solidFill>
                <a:srgbClr val="B71E42">
                  <a:lumMod val="50000"/>
                </a:srgbClr>
              </a:solidFill>
              <a:latin typeface="Comic Sans MS" panose="030F0702030302020204" pitchFamily="66" charset="0"/>
            </a:endParaRPr>
          </a:p>
          <a:p>
            <a:pPr marL="0" indent="0" algn="ctr">
              <a:buNone/>
            </a:pPr>
            <a:r>
              <a:rPr lang="fr-FR" sz="2600" b="1" dirty="0">
                <a:solidFill>
                  <a:srgbClr val="FF0000"/>
                </a:solidFill>
                <a:latin typeface="Comic Sans MS" panose="030F0702030302020204" pitchFamily="66" charset="0"/>
                <a:sym typeface="Wingdings" panose="05000000000000000000" pitchFamily="2" charset="2"/>
              </a:rPr>
              <a:t> mêmes modalités de publication </a:t>
            </a:r>
          </a:p>
          <a:p>
            <a:r>
              <a:rPr lang="fr-FR" sz="2600" dirty="0">
                <a:solidFill>
                  <a:srgbClr val="B71E42">
                    <a:lumMod val="50000"/>
                  </a:srgbClr>
                </a:solidFill>
                <a:latin typeface="Comic Sans MS" panose="030F0702030302020204" pitchFamily="66" charset="0"/>
                <a:sym typeface="Wingdings" panose="05000000000000000000" pitchFamily="2" charset="2"/>
              </a:rPr>
              <a:t>Avis général  </a:t>
            </a:r>
          </a:p>
          <a:p>
            <a:r>
              <a:rPr lang="fr-FR" sz="2600" dirty="0">
                <a:solidFill>
                  <a:srgbClr val="B71E42">
                    <a:lumMod val="50000"/>
                  </a:srgbClr>
                </a:solidFill>
                <a:latin typeface="Comic Sans MS" panose="030F0702030302020204" pitchFamily="66" charset="0"/>
                <a:sym typeface="Wingdings" panose="05000000000000000000" pitchFamily="2" charset="2"/>
              </a:rPr>
              <a:t>Avis d’appel public à concurrence </a:t>
            </a:r>
          </a:p>
          <a:p>
            <a:r>
              <a:rPr lang="fr-FR" sz="2600" dirty="0">
                <a:solidFill>
                  <a:srgbClr val="B71E42">
                    <a:lumMod val="50000"/>
                  </a:srgbClr>
                </a:solidFill>
                <a:latin typeface="Comic Sans MS" panose="030F0702030302020204" pitchFamily="66" charset="0"/>
                <a:sym typeface="Wingdings" panose="05000000000000000000" pitchFamily="2" charset="2"/>
              </a:rPr>
              <a:t>Avis  d’attribution de marché</a:t>
            </a:r>
            <a:r>
              <a:rPr lang="fr-FR" sz="2800" dirty="0">
                <a:solidFill>
                  <a:srgbClr val="FF0000"/>
                </a:solidFill>
                <a:latin typeface="Comic Sans MS" panose="030F0702030302020204" pitchFamily="66" charset="0"/>
              </a:rPr>
              <a:t>	</a:t>
            </a:r>
          </a:p>
        </p:txBody>
      </p:sp>
      <p:sp>
        <p:nvSpPr>
          <p:cNvPr id="10" name="Titre 1"/>
          <p:cNvSpPr txBox="1">
            <a:spLocks/>
          </p:cNvSpPr>
          <p:nvPr/>
        </p:nvSpPr>
        <p:spPr>
          <a:xfrm>
            <a:off x="3117678" y="55884"/>
            <a:ext cx="5345510" cy="1027159"/>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-2-</a:t>
            </a:r>
          </a:p>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Les Partenariats Publics Privés</a:t>
            </a:r>
            <a:endParaRPr lang="fr-FR" sz="2400" b="1" dirty="0">
              <a:solidFill>
                <a:srgbClr val="00B050"/>
              </a:solidFill>
              <a:latin typeface="Comic Sans MS" panose="030F0702030302020204" pitchFamily="66" charset="0"/>
            </a:endParaRPr>
          </a:p>
        </p:txBody>
      </p:sp>
      <p:sp>
        <p:nvSpPr>
          <p:cNvPr id="13" name="Titre 1"/>
          <p:cNvSpPr txBox="1">
            <a:spLocks/>
          </p:cNvSpPr>
          <p:nvPr/>
        </p:nvSpPr>
        <p:spPr>
          <a:xfrm>
            <a:off x="1524000" y="1029622"/>
            <a:ext cx="9144000" cy="75888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1700" b="1" dirty="0">
                <a:solidFill>
                  <a:prstClr val="white">
                    <a:lumMod val="50000"/>
                  </a:prstClr>
                </a:solidFill>
                <a:effectLst>
                  <a:outerShdw blurRad="38100" dist="38100" dir="2700000" algn="tl">
                    <a:srgbClr val="000000">
                      <a:alpha val="43137"/>
                    </a:srgbClr>
                  </a:outerShdw>
                </a:effectLst>
                <a:latin typeface="Comic Sans MS" panose="030F0702030302020204" pitchFamily="66" charset="0"/>
              </a:rPr>
              <a:t>Spécificités du mécanisme PPP en ce qui concerne les domaines d’activités du MEF</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622" y="6096000"/>
            <a:ext cx="1481378" cy="762000"/>
          </a:xfrm>
          <a:prstGeom prst="rect">
            <a:avLst/>
          </a:prstGeom>
        </p:spPr>
      </p:pic>
      <p:sp>
        <p:nvSpPr>
          <p:cNvPr id="7" name="Rectangle 6"/>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295939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4"/>
          <p:cNvSpPr txBox="1">
            <a:spLocks/>
          </p:cNvSpPr>
          <p:nvPr/>
        </p:nvSpPr>
        <p:spPr>
          <a:xfrm>
            <a:off x="1605073" y="2348248"/>
            <a:ext cx="8981851" cy="3747753"/>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2800" u="sng" dirty="0">
                <a:solidFill>
                  <a:srgbClr val="B71E42">
                    <a:lumMod val="50000"/>
                  </a:srgbClr>
                </a:solidFill>
                <a:latin typeface="Comic Sans MS" panose="030F0702030302020204" pitchFamily="66" charset="0"/>
              </a:rPr>
              <a:t>(5)- </a:t>
            </a:r>
            <a:r>
              <a:rPr lang="fr-FR" sz="2800" b="1" u="sng" dirty="0">
                <a:solidFill>
                  <a:srgbClr val="B71E42">
                    <a:lumMod val="50000"/>
                  </a:srgbClr>
                </a:solidFill>
                <a:latin typeface="Comic Sans MS" panose="030F0702030302020204" pitchFamily="66" charset="0"/>
              </a:rPr>
              <a:t>Régime de budgétisation et de comptabilisation  </a:t>
            </a:r>
          </a:p>
          <a:p>
            <a:pPr marL="0" indent="0" algn="ctr">
              <a:buNone/>
            </a:pPr>
            <a:endParaRPr lang="fr-FR" sz="2800" b="1" u="sng" dirty="0">
              <a:solidFill>
                <a:srgbClr val="B71E42">
                  <a:lumMod val="50000"/>
                </a:srgbClr>
              </a:solidFill>
              <a:latin typeface="Comic Sans MS" panose="030F0702030302020204" pitchFamily="66" charset="0"/>
            </a:endParaRPr>
          </a:p>
          <a:p>
            <a:pPr algn="ctr">
              <a:buFont typeface="Wingdings" panose="05000000000000000000" pitchFamily="2" charset="2"/>
              <a:buChar char="è"/>
            </a:pPr>
            <a:r>
              <a:rPr lang="fr-FR" sz="2800" dirty="0">
                <a:solidFill>
                  <a:srgbClr val="FF0000"/>
                </a:solidFill>
                <a:latin typeface="Comic Sans MS" panose="030F0702030302020204" pitchFamily="66" charset="0"/>
                <a:sym typeface="Wingdings" panose="05000000000000000000" pitchFamily="2" charset="2"/>
              </a:rPr>
              <a:t>obligation annuelle de publication d’’un AVIS GENERAL  de passation des PPP  </a:t>
            </a:r>
          </a:p>
          <a:p>
            <a:pPr algn="ctr">
              <a:buFont typeface="Wingdings" panose="05000000000000000000" pitchFamily="2" charset="2"/>
              <a:buChar char="è"/>
            </a:pPr>
            <a:endParaRPr lang="fr-FR" sz="2800" dirty="0">
              <a:solidFill>
                <a:srgbClr val="FF0000"/>
              </a:solidFill>
              <a:latin typeface="Comic Sans MS" panose="030F0702030302020204" pitchFamily="66" charset="0"/>
              <a:sym typeface="Wingdings" panose="05000000000000000000" pitchFamily="2" charset="2"/>
            </a:endParaRPr>
          </a:p>
          <a:p>
            <a:pPr algn="ctr">
              <a:buFont typeface="Wingdings" panose="05000000000000000000" pitchFamily="2" charset="2"/>
              <a:buChar char="è"/>
            </a:pPr>
            <a:r>
              <a:rPr lang="fr-FR" sz="2800" dirty="0">
                <a:solidFill>
                  <a:srgbClr val="FF0000"/>
                </a:solidFill>
                <a:latin typeface="Comic Sans MS" panose="030F0702030302020204" pitchFamily="66" charset="0"/>
                <a:sym typeface="Wingdings" panose="05000000000000000000" pitchFamily="2" charset="2"/>
              </a:rPr>
              <a:t>calcul annuel du </a:t>
            </a:r>
            <a:r>
              <a:rPr lang="fr-FR" sz="2800" b="1" dirty="0">
                <a:solidFill>
                  <a:srgbClr val="B71E42">
                    <a:lumMod val="50000"/>
                  </a:srgbClr>
                </a:solidFill>
                <a:latin typeface="Comic Sans MS" panose="030F0702030302020204" pitchFamily="66" charset="0"/>
                <a:sym typeface="Wingdings" panose="05000000000000000000" pitchFamily="2" charset="2"/>
              </a:rPr>
              <a:t>seuil  des engagements </a:t>
            </a:r>
            <a:r>
              <a:rPr lang="fr-FR" sz="2800" dirty="0">
                <a:solidFill>
                  <a:srgbClr val="FF0000"/>
                </a:solidFill>
                <a:latin typeface="Comic Sans MS" panose="030F0702030302020204" pitchFamily="66" charset="0"/>
                <a:sym typeface="Wingdings" panose="05000000000000000000" pitchFamily="2" charset="2"/>
              </a:rPr>
              <a:t>de l’Etat au titre des PPP par la personne publique (+ explicitement mentionné et inscrit dans la loi des finances)  </a:t>
            </a:r>
          </a:p>
          <a:p>
            <a:pPr algn="ctr">
              <a:buFont typeface="Wingdings" panose="05000000000000000000" pitchFamily="2" charset="2"/>
              <a:buChar char="è"/>
            </a:pPr>
            <a:endParaRPr lang="fr-FR" sz="2800" dirty="0">
              <a:solidFill>
                <a:srgbClr val="FF0000"/>
              </a:solidFill>
              <a:latin typeface="Comic Sans MS" panose="030F0702030302020204" pitchFamily="66" charset="0"/>
            </a:endParaRPr>
          </a:p>
        </p:txBody>
      </p:sp>
      <p:sp>
        <p:nvSpPr>
          <p:cNvPr id="10" name="Titre 1"/>
          <p:cNvSpPr txBox="1">
            <a:spLocks/>
          </p:cNvSpPr>
          <p:nvPr/>
        </p:nvSpPr>
        <p:spPr>
          <a:xfrm>
            <a:off x="3117678" y="55884"/>
            <a:ext cx="5345510" cy="1027159"/>
          </a:xfrm>
          <a:prstGeom prst="rect">
            <a:avLst/>
          </a:prstGeom>
          <a:solidFill>
            <a:schemeClr val="bg1"/>
          </a:solidFill>
          <a:ln>
            <a:solidFill>
              <a:srgbClr val="0E561F"/>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-2-</a:t>
            </a:r>
          </a:p>
          <a:p>
            <a:pPr algn="ctr"/>
            <a:r>
              <a:rPr lang="fr-FR" sz="2400" b="1" dirty="0">
                <a:ln w="0"/>
                <a:solidFill>
                  <a:srgbClr val="0E561F"/>
                </a:solidFill>
                <a:effectLst>
                  <a:outerShdw blurRad="25400" dist="38100" dir="2700000" algn="tl" rotWithShape="0">
                    <a:prstClr val="black">
                      <a:alpha val="40000"/>
                    </a:prstClr>
                  </a:outerShdw>
                </a:effectLst>
                <a:latin typeface="Comic Sans MS" panose="030F0702030302020204" pitchFamily="66" charset="0"/>
                <a:cs typeface="Aharoni" panose="02010803020104030203" pitchFamily="2" charset="-79"/>
              </a:rPr>
              <a:t>Les Partenariats Publics Privés</a:t>
            </a:r>
            <a:endParaRPr lang="fr-FR" sz="2400" b="1" dirty="0">
              <a:solidFill>
                <a:srgbClr val="00B050"/>
              </a:solidFill>
              <a:latin typeface="Comic Sans MS" panose="030F0702030302020204" pitchFamily="66" charset="0"/>
            </a:endParaRPr>
          </a:p>
        </p:txBody>
      </p:sp>
      <p:sp>
        <p:nvSpPr>
          <p:cNvPr id="13" name="Titre 1"/>
          <p:cNvSpPr txBox="1">
            <a:spLocks/>
          </p:cNvSpPr>
          <p:nvPr/>
        </p:nvSpPr>
        <p:spPr>
          <a:xfrm>
            <a:off x="1442925" y="956762"/>
            <a:ext cx="9143999" cy="75888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1700" b="1" dirty="0">
                <a:solidFill>
                  <a:prstClr val="white">
                    <a:lumMod val="50000"/>
                  </a:prstClr>
                </a:solidFill>
                <a:effectLst>
                  <a:outerShdw blurRad="38100" dist="38100" dir="2700000" algn="tl">
                    <a:srgbClr val="000000">
                      <a:alpha val="43137"/>
                    </a:srgbClr>
                  </a:outerShdw>
                </a:effectLst>
                <a:latin typeface="Comic Sans MS" panose="030F0702030302020204" pitchFamily="66" charset="0"/>
              </a:rPr>
              <a:t>Spécificités du mécanisme PPP en ce qui concerne les domaines d’activités du MEF</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622" y="6096000"/>
            <a:ext cx="1481378" cy="762000"/>
          </a:xfrm>
          <a:prstGeom prst="rect">
            <a:avLst/>
          </a:prstGeom>
        </p:spPr>
      </p:pic>
      <p:sp>
        <p:nvSpPr>
          <p:cNvPr id="7" name="Rectangle 6"/>
          <p:cNvSpPr/>
          <p:nvPr/>
        </p:nvSpPr>
        <p:spPr>
          <a:xfrm>
            <a:off x="7794642" y="0"/>
            <a:ext cx="4397358" cy="369332"/>
          </a:xfrm>
          <a:prstGeom prst="rect">
            <a:avLst/>
          </a:prstGeom>
        </p:spPr>
        <p:txBody>
          <a:bodyPr wrap="none">
            <a:spAutoFit/>
          </a:bodyPr>
          <a:lstStyle/>
          <a:p>
            <a:r>
              <a:rPr lang="fr-FR" b="1" dirty="0">
                <a:solidFill>
                  <a:srgbClr val="0DA5A5"/>
                </a:solidFill>
                <a:latin typeface="Abadi"/>
              </a:rPr>
              <a:t>IX- OPERATIONS AVEC LE SECTEUR PRIVE</a:t>
            </a:r>
            <a:endParaRPr lang="fr-FR" dirty="0"/>
          </a:p>
        </p:txBody>
      </p:sp>
    </p:spTree>
    <p:extLst>
      <p:ext uri="{BB962C8B-B14F-4D97-AF65-F5344CB8AC3E}">
        <p14:creationId xmlns:p14="http://schemas.microsoft.com/office/powerpoint/2010/main" val="387395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70844"/>
            <a:ext cx="9601200" cy="857956"/>
          </a:xfrm>
        </p:spPr>
        <p:txBody>
          <a:bodyPr>
            <a:normAutofit fontScale="90000"/>
          </a:bodyPr>
          <a:lstStyle/>
          <a:p>
            <a:pPr lvl="0">
              <a:defRPr/>
            </a:pPr>
            <a:r>
              <a:rPr lang="fr-FR" b="1" kern="0" dirty="0">
                <a:solidFill>
                  <a:schemeClr val="tx1">
                    <a:lumMod val="85000"/>
                    <a:lumOff val="15000"/>
                  </a:schemeClr>
                </a:solidFill>
                <a:latin typeface="Abadi"/>
              </a:rPr>
              <a:t>A - PREALABLES A L’EXECUTION</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1862052"/>
            <a:ext cx="10940022" cy="4674216"/>
          </a:xfrm>
        </p:spPr>
        <p:txBody>
          <a:bodyPr>
            <a:noAutofit/>
          </a:bodyPr>
          <a:lstStyle/>
          <a:p>
            <a:pPr algn="ctr">
              <a:spcAft>
                <a:spcPts val="1200"/>
              </a:spcAft>
            </a:pPr>
            <a:r>
              <a:rPr lang="fr-FR" sz="2400" u="sng" dirty="0">
                <a:solidFill>
                  <a:srgbClr val="0DA5A5"/>
                </a:solidFill>
                <a:latin typeface="Arial Black" panose="020B0A04020102020204" pitchFamily="34" charset="0"/>
                <a:cs typeface="Times New Roman" panose="02020603050405020304" pitchFamily="18" charset="0"/>
              </a:rPr>
              <a:t>PRECISIONS CONCERNANT LA PROCEDURE DE NOMINATION D’ACTEUR </a:t>
            </a:r>
          </a:p>
          <a:p>
            <a:pPr lvl="0" algn="just">
              <a:spcBef>
                <a:spcPts val="600"/>
              </a:spcBef>
              <a:spcAft>
                <a:spcPts val="1800"/>
              </a:spcAft>
              <a:buClr>
                <a:srgbClr val="FFC000">
                  <a:lumMod val="50000"/>
                </a:srgbClr>
              </a:buClr>
            </a:pPr>
            <a:r>
              <a:rPr lang="fr-FR" altLang="fr-FR" dirty="0">
                <a:solidFill>
                  <a:prstClr val="black"/>
                </a:solidFill>
                <a:latin typeface="Times New Roman" panose="02020603050405020304" pitchFamily="18" charset="0"/>
                <a:cs typeface="Times New Roman" panose="02020603050405020304" pitchFamily="18" charset="0"/>
              </a:rPr>
              <a:t>Nouvelle nomination </a:t>
            </a:r>
            <a:r>
              <a:rPr lang="fr-FR" altLang="fr-FR" b="1" dirty="0">
                <a:solidFill>
                  <a:prstClr val="black"/>
                </a:solidFill>
                <a:latin typeface="Times New Roman" panose="02020603050405020304" pitchFamily="18" charset="0"/>
                <a:cs typeface="Times New Roman" panose="02020603050405020304" pitchFamily="18" charset="0"/>
              </a:rPr>
              <a:t>Obligatoire</a:t>
            </a:r>
            <a:r>
              <a:rPr lang="fr-FR" altLang="fr-FR" dirty="0">
                <a:solidFill>
                  <a:prstClr val="black"/>
                </a:solidFill>
                <a:latin typeface="Times New Roman" panose="02020603050405020304" pitchFamily="18" charset="0"/>
                <a:cs typeface="Times New Roman" panose="02020603050405020304" pitchFamily="18" charset="0"/>
              </a:rPr>
              <a:t> uniquement en cas de changement d’organigramme/code/acteur</a:t>
            </a: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graphicFrame>
        <p:nvGraphicFramePr>
          <p:cNvPr id="6" name="Diagramme 5">
            <a:extLst>
              <a:ext uri="{FF2B5EF4-FFF2-40B4-BE49-F238E27FC236}">
                <a16:creationId xmlns:a16="http://schemas.microsoft.com/office/drawing/2014/main" id="{B50F522A-C686-42EC-82E2-76936E97465B}"/>
              </a:ext>
            </a:extLst>
          </p:cNvPr>
          <p:cNvGraphicFramePr/>
          <p:nvPr>
            <p:extLst>
              <p:ext uri="{D42A27DB-BD31-4B8C-83A1-F6EECF244321}">
                <p14:modId xmlns:p14="http://schemas.microsoft.com/office/powerpoint/2010/main" val="3507352235"/>
              </p:ext>
            </p:extLst>
          </p:nvPr>
        </p:nvGraphicFramePr>
        <p:xfrm>
          <a:off x="1399143" y="3360144"/>
          <a:ext cx="9976166" cy="3094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976" y="1863880"/>
            <a:ext cx="8915400" cy="3441032"/>
          </a:xfrm>
        </p:spPr>
        <p:txBody>
          <a:bodyPr>
            <a:normAutofit/>
          </a:bodyPr>
          <a:lstStyle/>
          <a:p>
            <a:pPr marL="0" indent="0" algn="ctr">
              <a:lnSpc>
                <a:spcPct val="90000"/>
              </a:lnSpc>
              <a:buClr>
                <a:srgbClr val="A53010"/>
              </a:buClr>
              <a:buNone/>
            </a:pPr>
            <a:endParaRPr lang="fr-FR" sz="4100" b="1" dirty="0">
              <a:solidFill>
                <a:srgbClr val="6AAC91"/>
              </a:solidFill>
            </a:endParaRPr>
          </a:p>
          <a:p>
            <a:pPr marL="0" indent="0" algn="ctr">
              <a:lnSpc>
                <a:spcPct val="90000"/>
              </a:lnSpc>
              <a:buClr>
                <a:srgbClr val="A53010"/>
              </a:buClr>
              <a:buNone/>
            </a:pPr>
            <a:r>
              <a:rPr lang="fr-FR" sz="4100" b="1" dirty="0">
                <a:solidFill>
                  <a:srgbClr val="0DA5A5"/>
                </a:solidFill>
                <a:latin typeface="Abadi"/>
              </a:rPr>
              <a:t>Merci de votre aimable</a:t>
            </a:r>
          </a:p>
          <a:p>
            <a:pPr marL="0" indent="0" algn="ctr">
              <a:lnSpc>
                <a:spcPct val="90000"/>
              </a:lnSpc>
              <a:buClr>
                <a:srgbClr val="A53010"/>
              </a:buClr>
              <a:buNone/>
            </a:pPr>
            <a:r>
              <a:rPr lang="fr-FR" sz="4100" b="1" dirty="0">
                <a:solidFill>
                  <a:srgbClr val="0DA5A5"/>
                </a:solidFill>
                <a:latin typeface="Abadi"/>
              </a:rPr>
              <a:t> attention.</a:t>
            </a:r>
          </a:p>
          <a:p>
            <a:pPr marL="0" indent="0" algn="ctr">
              <a:lnSpc>
                <a:spcPct val="90000"/>
              </a:lnSpc>
              <a:buClr>
                <a:srgbClr val="A53010"/>
              </a:buClr>
              <a:buNone/>
            </a:pPr>
            <a:endParaRPr lang="fr-FR" sz="4100" b="1" dirty="0">
              <a:solidFill>
                <a:srgbClr val="6AAC91"/>
              </a:solidFill>
            </a:endParaRPr>
          </a:p>
        </p:txBody>
      </p:sp>
    </p:spTree>
    <p:extLst>
      <p:ext uri="{BB962C8B-B14F-4D97-AF65-F5344CB8AC3E}">
        <p14:creationId xmlns:p14="http://schemas.microsoft.com/office/powerpoint/2010/main" val="226462497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03272-8307-4036-8010-E909FA490653}"/>
              </a:ext>
            </a:extLst>
          </p:cNvPr>
          <p:cNvSpPr>
            <a:spLocks noGrp="1"/>
          </p:cNvSpPr>
          <p:nvPr>
            <p:ph type="title"/>
          </p:nvPr>
        </p:nvSpPr>
        <p:spPr>
          <a:xfrm>
            <a:off x="2019733" y="2080653"/>
            <a:ext cx="8229600" cy="2458296"/>
          </a:xfrm>
        </p:spPr>
        <p:txBody>
          <a:bodyPr>
            <a:normAutofit/>
          </a:bodyPr>
          <a:lstStyle/>
          <a:p>
            <a:pPr algn="ctr"/>
            <a:br>
              <a:rPr lang="fr-FR" b="1" dirty="0">
                <a:solidFill>
                  <a:srgbClr val="0DA5A5"/>
                </a:solidFill>
                <a:latin typeface="Abadi"/>
              </a:rPr>
            </a:br>
            <a:r>
              <a:rPr lang="fr-FR" b="1" dirty="0">
                <a:solidFill>
                  <a:srgbClr val="0DA5A5"/>
                </a:solidFill>
                <a:latin typeface="+mn-lt"/>
              </a:rPr>
              <a:t>X- DISPOSITIONS FISCALES</a:t>
            </a:r>
            <a:br>
              <a:rPr lang="fr-FR" dirty="0">
                <a:solidFill>
                  <a:srgbClr val="0DA5A5"/>
                </a:solidFill>
                <a:latin typeface="Abadi"/>
              </a:rPr>
            </a:br>
            <a:endParaRPr lang="fr-FR"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5285B1FF-DCCA-4167-8358-696425C0B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208" y="365371"/>
            <a:ext cx="1909584" cy="11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4671152" y="5497417"/>
            <a:ext cx="6940627" cy="369332"/>
          </a:xfrm>
          <a:prstGeom prst="rect">
            <a:avLst/>
          </a:prstGeom>
          <a:noFill/>
        </p:spPr>
        <p:txBody>
          <a:bodyPr wrap="square" rtlCol="0">
            <a:spAutoFit/>
          </a:bodyPr>
          <a:lstStyle/>
          <a:p>
            <a:pPr algn="r"/>
            <a:r>
              <a:rPr lang="fr-FR" dirty="0"/>
              <a:t>DIRECTION GENERALE DES IMPÔTS</a:t>
            </a:r>
          </a:p>
        </p:txBody>
      </p:sp>
    </p:spTree>
    <p:extLst>
      <p:ext uri="{BB962C8B-B14F-4D97-AF65-F5344CB8AC3E}">
        <p14:creationId xmlns:p14="http://schemas.microsoft.com/office/powerpoint/2010/main" val="342729983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1">
            <a:extLst>
              <a:ext uri="{FF2B5EF4-FFF2-40B4-BE49-F238E27FC236}">
                <a16:creationId xmlns:a16="http://schemas.microsoft.com/office/drawing/2014/main" id="{A9A7A4DD-3D45-40C0-99D0-685CC2CC2911}"/>
              </a:ext>
            </a:extLst>
          </p:cNvPr>
          <p:cNvGrpSpPr>
            <a:grpSpLocks/>
          </p:cNvGrpSpPr>
          <p:nvPr/>
        </p:nvGrpSpPr>
        <p:grpSpPr bwMode="auto">
          <a:xfrm>
            <a:off x="922338" y="985838"/>
            <a:ext cx="10090150" cy="5224462"/>
            <a:chOff x="948683" y="867420"/>
            <a:chExt cx="10089431" cy="6043672"/>
          </a:xfrm>
        </p:grpSpPr>
        <p:sp>
          <p:nvSpPr>
            <p:cNvPr id="33798" name="TextBox 3">
              <a:extLst>
                <a:ext uri="{FF2B5EF4-FFF2-40B4-BE49-F238E27FC236}">
                  <a16:creationId xmlns:a16="http://schemas.microsoft.com/office/drawing/2014/main" id="{270DF590-4134-4011-88D9-7C11946A6209}"/>
                </a:ext>
              </a:extLst>
            </p:cNvPr>
            <p:cNvSpPr txBox="1">
              <a:spLocks noChangeArrowheads="1"/>
            </p:cNvSpPr>
            <p:nvPr/>
          </p:nvSpPr>
          <p:spPr bwMode="auto">
            <a:xfrm>
              <a:off x="948683" y="867420"/>
              <a:ext cx="27197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ko-KR" sz="5400" b="0"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rPr>
                <a:t>PLAN</a:t>
              </a:r>
              <a:endParaRPr kumimoji="0" lang="ko-KR" altLang="en-US" sz="5400" b="0"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endParaRPr>
            </a:p>
          </p:txBody>
        </p:sp>
        <p:sp>
          <p:nvSpPr>
            <p:cNvPr id="33799" name="TextBox 6">
              <a:extLst>
                <a:ext uri="{FF2B5EF4-FFF2-40B4-BE49-F238E27FC236}">
                  <a16:creationId xmlns:a16="http://schemas.microsoft.com/office/drawing/2014/main" id="{A3B23E32-6DAF-4F22-98E3-F12398E6E727}"/>
                </a:ext>
              </a:extLst>
            </p:cNvPr>
            <p:cNvSpPr txBox="1">
              <a:spLocks noChangeArrowheads="1"/>
            </p:cNvSpPr>
            <p:nvPr/>
          </p:nvSpPr>
          <p:spPr bwMode="auto">
            <a:xfrm>
              <a:off x="4624251" y="1213092"/>
              <a:ext cx="12639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54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rPr>
                <a:t>01</a:t>
              </a:r>
              <a:endParaRPr kumimoji="0" lang="ko-KR" altLang="en-US" sz="54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endParaRPr>
            </a:p>
          </p:txBody>
        </p:sp>
        <p:sp>
          <p:nvSpPr>
            <p:cNvPr id="33800" name="TextBox 11">
              <a:extLst>
                <a:ext uri="{FF2B5EF4-FFF2-40B4-BE49-F238E27FC236}">
                  <a16:creationId xmlns:a16="http://schemas.microsoft.com/office/drawing/2014/main" id="{A5FF694C-1579-47F5-9B64-CC6226443CAA}"/>
                </a:ext>
              </a:extLst>
            </p:cNvPr>
            <p:cNvSpPr txBox="1">
              <a:spLocks noChangeArrowheads="1"/>
            </p:cNvSpPr>
            <p:nvPr/>
          </p:nvSpPr>
          <p:spPr bwMode="auto">
            <a:xfrm>
              <a:off x="4631452" y="2905942"/>
              <a:ext cx="1338273" cy="117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60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rPr>
                <a:t>02</a:t>
              </a:r>
              <a:endParaRPr kumimoji="0" lang="ko-KR" altLang="en-US" sz="60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endParaRPr>
            </a:p>
          </p:txBody>
        </p:sp>
        <p:sp>
          <p:nvSpPr>
            <p:cNvPr id="33801" name="TextBox 20">
              <a:extLst>
                <a:ext uri="{FF2B5EF4-FFF2-40B4-BE49-F238E27FC236}">
                  <a16:creationId xmlns:a16="http://schemas.microsoft.com/office/drawing/2014/main" id="{2096C224-F366-48B7-A8FC-943935AEF4B7}"/>
                </a:ext>
              </a:extLst>
            </p:cNvPr>
            <p:cNvSpPr txBox="1">
              <a:spLocks noChangeArrowheads="1"/>
            </p:cNvSpPr>
            <p:nvPr/>
          </p:nvSpPr>
          <p:spPr bwMode="auto">
            <a:xfrm>
              <a:off x="6191794" y="1092341"/>
              <a:ext cx="4846320" cy="11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just" defTabSz="912813" rtl="0" eaLnBrk="1" fontAlgn="base" latinLnBrk="0" hangingPunct="1">
                <a:lnSpc>
                  <a:spcPct val="100000"/>
                </a:lnSpc>
                <a:spcBef>
                  <a:spcPct val="0"/>
                </a:spcBef>
                <a:spcAft>
                  <a:spcPct val="0"/>
                </a:spcAft>
                <a:buClrTx/>
                <a:buSzTx/>
                <a:buFontTx/>
                <a:buNone/>
                <a:tabLst/>
                <a:defRPr/>
              </a:pPr>
              <a:r>
                <a:rPr kumimoji="0" lang="en-US" altLang="ko-KR" sz="28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rPr>
                <a:t>NOUVELLES DISPOSITIONS FISCALES 2022</a:t>
              </a:r>
              <a:endParaRPr kumimoji="0" lang="ko-KR" altLang="en-US" sz="28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endParaRPr>
            </a:p>
          </p:txBody>
        </p:sp>
        <p:sp>
          <p:nvSpPr>
            <p:cNvPr id="33802" name="TextBox 21">
              <a:extLst>
                <a:ext uri="{FF2B5EF4-FFF2-40B4-BE49-F238E27FC236}">
                  <a16:creationId xmlns:a16="http://schemas.microsoft.com/office/drawing/2014/main" id="{AA9E6B63-28F2-4822-A846-03141FA98E27}"/>
                </a:ext>
              </a:extLst>
            </p:cNvPr>
            <p:cNvSpPr txBox="1">
              <a:spLocks noChangeArrowheads="1"/>
            </p:cNvSpPr>
            <p:nvPr/>
          </p:nvSpPr>
          <p:spPr bwMode="auto">
            <a:xfrm>
              <a:off x="6061164" y="4668241"/>
              <a:ext cx="4927867" cy="22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just" defTabSz="912813" rtl="0" eaLnBrk="1" fontAlgn="base" latinLnBrk="0" hangingPunct="1">
                <a:lnSpc>
                  <a:spcPct val="100000"/>
                </a:lnSpc>
                <a:spcBef>
                  <a:spcPct val="0"/>
                </a:spcBef>
                <a:spcAft>
                  <a:spcPct val="0"/>
                </a:spcAft>
                <a:buClrTx/>
                <a:buSzTx/>
                <a:buFontTx/>
                <a:buNone/>
                <a:tabLst/>
                <a:defRPr/>
              </a:pPr>
              <a:endParaRPr kumimoji="0" lang="en-US" altLang="ko-KR" sz="28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endParaRPr>
            </a:p>
            <a:p>
              <a:pPr marL="0" marR="0" lvl="0" indent="0" algn="just" defTabSz="912813" rtl="0" eaLnBrk="1" fontAlgn="base" latinLnBrk="0" hangingPunct="1">
                <a:lnSpc>
                  <a:spcPct val="100000"/>
                </a:lnSpc>
                <a:spcBef>
                  <a:spcPct val="0"/>
                </a:spcBef>
                <a:spcAft>
                  <a:spcPct val="0"/>
                </a:spcAft>
                <a:buClrTx/>
                <a:buSzTx/>
                <a:buFontTx/>
                <a:buNone/>
                <a:tabLst/>
                <a:defRPr/>
              </a:pPr>
              <a:r>
                <a:rPr kumimoji="0" lang="en-US" altLang="ko-KR" sz="28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rPr>
                <a:t>DISPOSITIONS SUR L’IMP</a:t>
              </a:r>
            </a:p>
            <a:p>
              <a:pPr marL="0" marR="0" lvl="0" indent="0" algn="just" defTabSz="912813" rtl="0" eaLnBrk="1" fontAlgn="base" latinLnBrk="0" hangingPunct="1">
                <a:lnSpc>
                  <a:spcPct val="100000"/>
                </a:lnSpc>
                <a:spcBef>
                  <a:spcPct val="0"/>
                </a:spcBef>
                <a:spcAft>
                  <a:spcPct val="0"/>
                </a:spcAft>
                <a:buClrTx/>
                <a:buSzTx/>
                <a:buFontTx/>
                <a:buNone/>
                <a:tabLst/>
                <a:defRPr/>
              </a:pPr>
              <a:endParaRPr kumimoji="0" lang="en-US" altLang="ko-KR" sz="32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endParaRPr>
            </a:p>
            <a:p>
              <a:pPr marL="0" marR="0" lvl="0" indent="0" algn="just" defTabSz="912813" rtl="0" eaLnBrk="1" fontAlgn="base" latinLnBrk="0" hangingPunct="1">
                <a:lnSpc>
                  <a:spcPct val="100000"/>
                </a:lnSpc>
                <a:spcBef>
                  <a:spcPct val="0"/>
                </a:spcBef>
                <a:spcAft>
                  <a:spcPct val="0"/>
                </a:spcAft>
                <a:buClrTx/>
                <a:buSzTx/>
                <a:buFontTx/>
                <a:buNone/>
                <a:tabLst/>
                <a:defRPr/>
              </a:pPr>
              <a:endParaRPr kumimoji="0" lang="ko-KR" altLang="en-US" sz="32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endParaRPr>
            </a:p>
          </p:txBody>
        </p:sp>
        <p:sp>
          <p:nvSpPr>
            <p:cNvPr id="23" name="Freeform: Shape 5">
              <a:extLst>
                <a:ext uri="{FF2B5EF4-FFF2-40B4-BE49-F238E27FC236}">
                  <a16:creationId xmlns:a16="http://schemas.microsoft.com/office/drawing/2014/main" id="{3C3B965F-A5CE-9640-8F64-252EF0786622}"/>
                </a:ext>
              </a:extLst>
            </p:cNvPr>
            <p:cNvSpPr/>
            <p:nvPr/>
          </p:nvSpPr>
          <p:spPr>
            <a:xfrm>
              <a:off x="4826669" y="1214504"/>
              <a:ext cx="1146093" cy="962286"/>
            </a:xfrm>
            <a:custGeom>
              <a:avLst/>
              <a:gdLst>
                <a:gd name="connsiteX0" fmla="*/ 0 w 1528549"/>
                <a:gd name="connsiteY0" fmla="*/ 0 h 2756848"/>
                <a:gd name="connsiteX1" fmla="*/ 1528549 w 1528549"/>
                <a:gd name="connsiteY1" fmla="*/ 0 h 2756848"/>
                <a:gd name="connsiteX2" fmla="*/ 1528549 w 1528549"/>
                <a:gd name="connsiteY2" fmla="*/ 2756848 h 2756848"/>
                <a:gd name="connsiteX3" fmla="*/ 0 w 1528549"/>
                <a:gd name="connsiteY3" fmla="*/ 2756848 h 2756848"/>
                <a:gd name="connsiteX4" fmla="*/ 0 w 1528549"/>
                <a:gd name="connsiteY4" fmla="*/ 2265528 h 2756848"/>
                <a:gd name="connsiteX5" fmla="*/ 191069 w 1528549"/>
                <a:gd name="connsiteY5" fmla="*/ 2265528 h 2756848"/>
                <a:gd name="connsiteX6" fmla="*/ 191069 w 1528549"/>
                <a:gd name="connsiteY6" fmla="*/ 2565779 h 2756848"/>
                <a:gd name="connsiteX7" fmla="*/ 1337480 w 1528549"/>
                <a:gd name="connsiteY7" fmla="*/ 2565779 h 2756848"/>
                <a:gd name="connsiteX8" fmla="*/ 1337480 w 1528549"/>
                <a:gd name="connsiteY8" fmla="*/ 191069 h 2756848"/>
                <a:gd name="connsiteX9" fmla="*/ 191069 w 1528549"/>
                <a:gd name="connsiteY9" fmla="*/ 191069 h 2756848"/>
                <a:gd name="connsiteX10" fmla="*/ 191069 w 1528549"/>
                <a:gd name="connsiteY10" fmla="*/ 460776 h 2756848"/>
                <a:gd name="connsiteX11" fmla="*/ 0 w 1528549"/>
                <a:gd name="connsiteY11" fmla="*/ 460776 h 27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549" h="2756848">
                  <a:moveTo>
                    <a:pt x="0" y="0"/>
                  </a:moveTo>
                  <a:lnTo>
                    <a:pt x="1528549" y="0"/>
                  </a:lnTo>
                  <a:lnTo>
                    <a:pt x="1528549" y="2756848"/>
                  </a:lnTo>
                  <a:lnTo>
                    <a:pt x="0" y="2756848"/>
                  </a:lnTo>
                  <a:lnTo>
                    <a:pt x="0" y="2265528"/>
                  </a:lnTo>
                  <a:lnTo>
                    <a:pt x="191069" y="2265528"/>
                  </a:lnTo>
                  <a:lnTo>
                    <a:pt x="191069" y="2565779"/>
                  </a:lnTo>
                  <a:lnTo>
                    <a:pt x="1337480" y="2565779"/>
                  </a:lnTo>
                  <a:lnTo>
                    <a:pt x="1337480" y="191069"/>
                  </a:lnTo>
                  <a:lnTo>
                    <a:pt x="191069" y="191069"/>
                  </a:lnTo>
                  <a:lnTo>
                    <a:pt x="191069" y="460776"/>
                  </a:lnTo>
                  <a:lnTo>
                    <a:pt x="0" y="460776"/>
                  </a:lnTo>
                  <a:close/>
                </a:path>
              </a:pathLst>
            </a:cu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FFFFFF"/>
                </a:solidFill>
                <a:effectLst/>
                <a:uLnTx/>
                <a:uFillTx/>
                <a:latin typeface="Trebuchet MS"/>
                <a:ea typeface="맑은 고딕" panose="020B0503020000020004" pitchFamily="34" charset="-127"/>
                <a:cs typeface="+mn-cs"/>
              </a:endParaRPr>
            </a:p>
          </p:txBody>
        </p:sp>
        <p:sp>
          <p:nvSpPr>
            <p:cNvPr id="24" name="Freeform: Shape 5">
              <a:extLst>
                <a:ext uri="{FF2B5EF4-FFF2-40B4-BE49-F238E27FC236}">
                  <a16:creationId xmlns:a16="http://schemas.microsoft.com/office/drawing/2014/main" id="{F90BA5D1-A0D7-F24F-AF23-C2FECEEDBC26}"/>
                </a:ext>
              </a:extLst>
            </p:cNvPr>
            <p:cNvSpPr/>
            <p:nvPr/>
          </p:nvSpPr>
          <p:spPr>
            <a:xfrm>
              <a:off x="4818732" y="3049092"/>
              <a:ext cx="1147680" cy="1000851"/>
            </a:xfrm>
            <a:custGeom>
              <a:avLst/>
              <a:gdLst>
                <a:gd name="connsiteX0" fmla="*/ 0 w 1528549"/>
                <a:gd name="connsiteY0" fmla="*/ 0 h 2756848"/>
                <a:gd name="connsiteX1" fmla="*/ 1528549 w 1528549"/>
                <a:gd name="connsiteY1" fmla="*/ 0 h 2756848"/>
                <a:gd name="connsiteX2" fmla="*/ 1528549 w 1528549"/>
                <a:gd name="connsiteY2" fmla="*/ 2756848 h 2756848"/>
                <a:gd name="connsiteX3" fmla="*/ 0 w 1528549"/>
                <a:gd name="connsiteY3" fmla="*/ 2756848 h 2756848"/>
                <a:gd name="connsiteX4" fmla="*/ 0 w 1528549"/>
                <a:gd name="connsiteY4" fmla="*/ 2265528 h 2756848"/>
                <a:gd name="connsiteX5" fmla="*/ 191069 w 1528549"/>
                <a:gd name="connsiteY5" fmla="*/ 2265528 h 2756848"/>
                <a:gd name="connsiteX6" fmla="*/ 191069 w 1528549"/>
                <a:gd name="connsiteY6" fmla="*/ 2565779 h 2756848"/>
                <a:gd name="connsiteX7" fmla="*/ 1337480 w 1528549"/>
                <a:gd name="connsiteY7" fmla="*/ 2565779 h 2756848"/>
                <a:gd name="connsiteX8" fmla="*/ 1337480 w 1528549"/>
                <a:gd name="connsiteY8" fmla="*/ 191069 h 2756848"/>
                <a:gd name="connsiteX9" fmla="*/ 191069 w 1528549"/>
                <a:gd name="connsiteY9" fmla="*/ 191069 h 2756848"/>
                <a:gd name="connsiteX10" fmla="*/ 191069 w 1528549"/>
                <a:gd name="connsiteY10" fmla="*/ 460776 h 2756848"/>
                <a:gd name="connsiteX11" fmla="*/ 0 w 1528549"/>
                <a:gd name="connsiteY11" fmla="*/ 460776 h 27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549" h="2756848">
                  <a:moveTo>
                    <a:pt x="0" y="0"/>
                  </a:moveTo>
                  <a:lnTo>
                    <a:pt x="1528549" y="0"/>
                  </a:lnTo>
                  <a:lnTo>
                    <a:pt x="1528549" y="2756848"/>
                  </a:lnTo>
                  <a:lnTo>
                    <a:pt x="0" y="2756848"/>
                  </a:lnTo>
                  <a:lnTo>
                    <a:pt x="0" y="2265528"/>
                  </a:lnTo>
                  <a:lnTo>
                    <a:pt x="191069" y="2265528"/>
                  </a:lnTo>
                  <a:lnTo>
                    <a:pt x="191069" y="2565779"/>
                  </a:lnTo>
                  <a:lnTo>
                    <a:pt x="1337480" y="2565779"/>
                  </a:lnTo>
                  <a:lnTo>
                    <a:pt x="1337480" y="191069"/>
                  </a:lnTo>
                  <a:lnTo>
                    <a:pt x="191069" y="191069"/>
                  </a:lnTo>
                  <a:lnTo>
                    <a:pt x="191069" y="460776"/>
                  </a:lnTo>
                  <a:lnTo>
                    <a:pt x="0" y="46077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Trebuchet MS"/>
                <a:ea typeface="맑은 고딕" panose="020B0503020000020004" pitchFamily="34" charset="-127"/>
                <a:cs typeface="+mn-cs"/>
              </a:endParaRPr>
            </a:p>
          </p:txBody>
        </p:sp>
      </p:grpSp>
      <p:sp>
        <p:nvSpPr>
          <p:cNvPr id="33795" name="TextBox 11">
            <a:extLst>
              <a:ext uri="{FF2B5EF4-FFF2-40B4-BE49-F238E27FC236}">
                <a16:creationId xmlns:a16="http://schemas.microsoft.com/office/drawing/2014/main" id="{11E5410E-1C46-4019-8D8E-68737B530DAB}"/>
              </a:ext>
            </a:extLst>
          </p:cNvPr>
          <p:cNvSpPr txBox="1">
            <a:spLocks noChangeArrowheads="1"/>
          </p:cNvSpPr>
          <p:nvPr/>
        </p:nvSpPr>
        <p:spPr bwMode="auto">
          <a:xfrm>
            <a:off x="4562475" y="4389438"/>
            <a:ext cx="1290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60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rPr>
              <a:t>03</a:t>
            </a:r>
            <a:endParaRPr kumimoji="0" lang="ko-KR" altLang="en-US" sz="60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endParaRPr>
          </a:p>
        </p:txBody>
      </p:sp>
      <p:sp>
        <p:nvSpPr>
          <p:cNvPr id="33796" name="TextBox 21">
            <a:extLst>
              <a:ext uri="{FF2B5EF4-FFF2-40B4-BE49-F238E27FC236}">
                <a16:creationId xmlns:a16="http://schemas.microsoft.com/office/drawing/2014/main" id="{04F88F22-AC92-4836-AD5A-39002801EF24}"/>
              </a:ext>
            </a:extLst>
          </p:cNvPr>
          <p:cNvSpPr txBox="1">
            <a:spLocks noChangeArrowheads="1"/>
          </p:cNvSpPr>
          <p:nvPr/>
        </p:nvSpPr>
        <p:spPr bwMode="auto">
          <a:xfrm>
            <a:off x="6016625" y="2524125"/>
            <a:ext cx="52419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just" defTabSz="912813" rtl="0" eaLnBrk="1" fontAlgn="base" latinLnBrk="0" hangingPunct="1">
              <a:lnSpc>
                <a:spcPct val="100000"/>
              </a:lnSpc>
              <a:spcBef>
                <a:spcPct val="0"/>
              </a:spcBef>
              <a:spcAft>
                <a:spcPct val="0"/>
              </a:spcAft>
              <a:buClrTx/>
              <a:buSzTx/>
              <a:buFontTx/>
              <a:buNone/>
              <a:tabLst/>
              <a:defRPr/>
            </a:pPr>
            <a:r>
              <a:rPr kumimoji="0" lang="en-US" altLang="ko-KR" sz="28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rPr>
              <a:t>INSERTION DES DISPOSITIONS FISCALES RELATIVES AUX  ZEF DANS LE CGI</a:t>
            </a:r>
          </a:p>
          <a:p>
            <a:pPr marL="0" marR="0" lvl="0" indent="0" algn="just" defTabSz="912813" rtl="0" eaLnBrk="1" fontAlgn="base" latinLnBrk="0" hangingPunct="1">
              <a:lnSpc>
                <a:spcPct val="100000"/>
              </a:lnSpc>
              <a:spcBef>
                <a:spcPct val="0"/>
              </a:spcBef>
              <a:spcAft>
                <a:spcPct val="0"/>
              </a:spcAft>
              <a:buClrTx/>
              <a:buSzTx/>
              <a:buFontTx/>
              <a:buNone/>
              <a:tabLst/>
              <a:defRPr/>
            </a:pPr>
            <a:endParaRPr kumimoji="0" lang="en-US" altLang="ko-KR" sz="32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endParaRPr>
          </a:p>
          <a:p>
            <a:pPr marL="0" marR="0" lvl="0" indent="0" algn="just" defTabSz="912813" rtl="0" eaLnBrk="1" fontAlgn="base" latinLnBrk="0" hangingPunct="1">
              <a:lnSpc>
                <a:spcPct val="100000"/>
              </a:lnSpc>
              <a:spcBef>
                <a:spcPct val="0"/>
              </a:spcBef>
              <a:spcAft>
                <a:spcPct val="0"/>
              </a:spcAft>
              <a:buClrTx/>
              <a:buSzTx/>
              <a:buFontTx/>
              <a:buNone/>
              <a:tabLst/>
              <a:defRPr/>
            </a:pPr>
            <a:endParaRPr kumimoji="0" lang="ko-KR" altLang="en-US" sz="3200" b="1" i="0" u="none" strike="noStrike" kern="1200" cap="none" spc="0" normalizeH="0" baseline="0" noProof="0">
              <a:ln>
                <a:noFill/>
              </a:ln>
              <a:solidFill>
                <a:srgbClr val="FFFFFF"/>
              </a:solidFill>
              <a:effectLst/>
              <a:uLnTx/>
              <a:uFillTx/>
              <a:latin typeface="Trebuchet MS" panose="020B0603020202020204" pitchFamily="34" charset="0"/>
              <a:ea typeface="맑은 고딕" panose="020B0503020000020004" pitchFamily="34" charset="-127"/>
              <a:cs typeface="Arial" panose="020B0604020202020204" pitchFamily="34" charset="0"/>
            </a:endParaRPr>
          </a:p>
        </p:txBody>
      </p:sp>
      <p:sp>
        <p:nvSpPr>
          <p:cNvPr id="13" name="Freeform: Shape 5">
            <a:extLst>
              <a:ext uri="{FF2B5EF4-FFF2-40B4-BE49-F238E27FC236}">
                <a16:creationId xmlns:a16="http://schemas.microsoft.com/office/drawing/2014/main" id="{F90BA5D1-A0D7-F24F-AF23-C2FECEEDBC26}"/>
              </a:ext>
            </a:extLst>
          </p:cNvPr>
          <p:cNvSpPr/>
          <p:nvPr/>
        </p:nvSpPr>
        <p:spPr>
          <a:xfrm>
            <a:off x="4670425" y="4370388"/>
            <a:ext cx="1147763" cy="893762"/>
          </a:xfrm>
          <a:custGeom>
            <a:avLst/>
            <a:gdLst>
              <a:gd name="connsiteX0" fmla="*/ 0 w 1528549"/>
              <a:gd name="connsiteY0" fmla="*/ 0 h 2756848"/>
              <a:gd name="connsiteX1" fmla="*/ 1528549 w 1528549"/>
              <a:gd name="connsiteY1" fmla="*/ 0 h 2756848"/>
              <a:gd name="connsiteX2" fmla="*/ 1528549 w 1528549"/>
              <a:gd name="connsiteY2" fmla="*/ 2756848 h 2756848"/>
              <a:gd name="connsiteX3" fmla="*/ 0 w 1528549"/>
              <a:gd name="connsiteY3" fmla="*/ 2756848 h 2756848"/>
              <a:gd name="connsiteX4" fmla="*/ 0 w 1528549"/>
              <a:gd name="connsiteY4" fmla="*/ 2265528 h 2756848"/>
              <a:gd name="connsiteX5" fmla="*/ 191069 w 1528549"/>
              <a:gd name="connsiteY5" fmla="*/ 2265528 h 2756848"/>
              <a:gd name="connsiteX6" fmla="*/ 191069 w 1528549"/>
              <a:gd name="connsiteY6" fmla="*/ 2565779 h 2756848"/>
              <a:gd name="connsiteX7" fmla="*/ 1337480 w 1528549"/>
              <a:gd name="connsiteY7" fmla="*/ 2565779 h 2756848"/>
              <a:gd name="connsiteX8" fmla="*/ 1337480 w 1528549"/>
              <a:gd name="connsiteY8" fmla="*/ 191069 h 2756848"/>
              <a:gd name="connsiteX9" fmla="*/ 191069 w 1528549"/>
              <a:gd name="connsiteY9" fmla="*/ 191069 h 2756848"/>
              <a:gd name="connsiteX10" fmla="*/ 191069 w 1528549"/>
              <a:gd name="connsiteY10" fmla="*/ 460776 h 2756848"/>
              <a:gd name="connsiteX11" fmla="*/ 0 w 1528549"/>
              <a:gd name="connsiteY11" fmla="*/ 460776 h 27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549" h="2756848">
                <a:moveTo>
                  <a:pt x="0" y="0"/>
                </a:moveTo>
                <a:lnTo>
                  <a:pt x="1528549" y="0"/>
                </a:lnTo>
                <a:lnTo>
                  <a:pt x="1528549" y="2756848"/>
                </a:lnTo>
                <a:lnTo>
                  <a:pt x="0" y="2756848"/>
                </a:lnTo>
                <a:lnTo>
                  <a:pt x="0" y="2265528"/>
                </a:lnTo>
                <a:lnTo>
                  <a:pt x="191069" y="2265528"/>
                </a:lnTo>
                <a:lnTo>
                  <a:pt x="191069" y="2565779"/>
                </a:lnTo>
                <a:lnTo>
                  <a:pt x="1337480" y="2565779"/>
                </a:lnTo>
                <a:lnTo>
                  <a:pt x="1337480" y="191069"/>
                </a:lnTo>
                <a:lnTo>
                  <a:pt x="191069" y="191069"/>
                </a:lnTo>
                <a:lnTo>
                  <a:pt x="191069" y="460776"/>
                </a:lnTo>
                <a:lnTo>
                  <a:pt x="0" y="4607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432FF"/>
              </a:solidFill>
              <a:effectLst/>
              <a:uLnTx/>
              <a:uFillTx/>
              <a:latin typeface="Trebuchet MS"/>
              <a:ea typeface="맑은 고딕" panose="020B0503020000020004" pitchFamily="34" charset="-127"/>
              <a:cs typeface="+mn-cs"/>
            </a:endParaRPr>
          </a:p>
        </p:txBody>
      </p:sp>
      <p:sp>
        <p:nvSpPr>
          <p:cNvPr id="14" name="Rectangle 1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transition spd="slow">
    <p:fade/>
  </p:transition>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8" name="Group 7">
            <a:extLst>
              <a:ext uri="{FF2B5EF4-FFF2-40B4-BE49-F238E27FC236}">
                <a16:creationId xmlns:a16="http://schemas.microsoft.com/office/drawing/2014/main" id="{E0028459-92D9-4FD2-8E4E-14FF299728D1}"/>
              </a:ext>
            </a:extLst>
          </p:cNvPr>
          <p:cNvGrpSpPr>
            <a:grpSpLocks/>
          </p:cNvGrpSpPr>
          <p:nvPr/>
        </p:nvGrpSpPr>
        <p:grpSpPr bwMode="auto">
          <a:xfrm>
            <a:off x="0" y="0"/>
            <a:ext cx="12192000" cy="6858000"/>
            <a:chOff x="0" y="0"/>
            <a:chExt cx="12192000" cy="6858000"/>
          </a:xfrm>
        </p:grpSpPr>
        <p:pic>
          <p:nvPicPr>
            <p:cNvPr id="34819" name="Picture 6">
              <a:extLst>
                <a:ext uri="{FF2B5EF4-FFF2-40B4-BE49-F238E27FC236}">
                  <a16:creationId xmlns:a16="http://schemas.microsoft.com/office/drawing/2014/main" id="{7754D9AA-884E-4341-BF64-D719F23109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8">
              <a:extLst>
                <a:ext uri="{FF2B5EF4-FFF2-40B4-BE49-F238E27FC236}">
                  <a16:creationId xmlns:a16="http://schemas.microsoft.com/office/drawing/2014/main" id="{4B00B69D-4490-4B07-AF0D-BA21AE2B62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2948" y="5751575"/>
              <a:ext cx="1289052" cy="11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0297DAF7-0F7B-5843-AEB6-E0C27D33C6D2}"/>
                </a:ext>
              </a:extLst>
            </p:cNvPr>
            <p:cNvSpPr txBox="1"/>
            <p:nvPr/>
          </p:nvSpPr>
          <p:spPr>
            <a:xfrm>
              <a:off x="3873500" y="1438275"/>
              <a:ext cx="6096000" cy="2584450"/>
            </a:xfrm>
            <a:prstGeom prst="rect">
              <a:avLst/>
            </a:prstGeom>
            <a:noFill/>
          </p:spPr>
          <p:txBody>
            <a:bodyPr anchor="ctr">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5400" b="1" i="0" u="none" strike="noStrike" kern="1200" cap="none" spc="0" normalizeH="0" baseline="0" noProof="0" dirty="0">
                  <a:ln>
                    <a:noFill/>
                  </a:ln>
                  <a:solidFill>
                    <a:srgbClr val="9F2936">
                      <a:lumMod val="20000"/>
                      <a:lumOff val="80000"/>
                    </a:srgbClr>
                  </a:solidFill>
                  <a:effectLst/>
                  <a:uLnTx/>
                  <a:uFillTx/>
                  <a:latin typeface="Trebuchet MS"/>
                  <a:ea typeface="맑은 고딕" panose="020B0503020000020004" pitchFamily="34" charset="-127"/>
                  <a:cs typeface="Arial" pitchFamily="34" charset="0"/>
                </a:rPr>
                <a:t>NOUVELLES DISPOSITIONS FISCALES 2022</a:t>
              </a:r>
              <a:endParaRPr kumimoji="0" lang="ko-KR" altLang="en-US" sz="5400" b="1" i="0" u="none" strike="noStrike" kern="1200" cap="none" spc="0" normalizeH="0" baseline="0" noProof="0" dirty="0">
                <a:ln>
                  <a:noFill/>
                </a:ln>
                <a:solidFill>
                  <a:srgbClr val="9F2936">
                    <a:lumMod val="20000"/>
                    <a:lumOff val="80000"/>
                  </a:srgbClr>
                </a:solidFill>
                <a:effectLst/>
                <a:uLnTx/>
                <a:uFillTx/>
                <a:latin typeface="Trebuchet MS"/>
                <a:ea typeface="맑은 고딕" panose="020B0503020000020004" pitchFamily="34" charset="-127"/>
                <a:cs typeface="Arial" pitchFamily="34" charset="0"/>
              </a:endParaRPr>
            </a:p>
          </p:txBody>
        </p:sp>
        <p:sp>
          <p:nvSpPr>
            <p:cNvPr id="35" name="Freeform: Shape 5">
              <a:extLst>
                <a:ext uri="{FF2B5EF4-FFF2-40B4-BE49-F238E27FC236}">
                  <a16:creationId xmlns:a16="http://schemas.microsoft.com/office/drawing/2014/main" id="{17C81A1B-04AE-264D-B814-D3136899CE83}"/>
                </a:ext>
              </a:extLst>
            </p:cNvPr>
            <p:cNvSpPr/>
            <p:nvPr/>
          </p:nvSpPr>
          <p:spPr>
            <a:xfrm>
              <a:off x="8851900" y="1331913"/>
              <a:ext cx="1528763" cy="2952750"/>
            </a:xfrm>
            <a:custGeom>
              <a:avLst/>
              <a:gdLst>
                <a:gd name="connsiteX0" fmla="*/ 0 w 1528549"/>
                <a:gd name="connsiteY0" fmla="*/ 0 h 2756848"/>
                <a:gd name="connsiteX1" fmla="*/ 1528549 w 1528549"/>
                <a:gd name="connsiteY1" fmla="*/ 0 h 2756848"/>
                <a:gd name="connsiteX2" fmla="*/ 1528549 w 1528549"/>
                <a:gd name="connsiteY2" fmla="*/ 2756848 h 2756848"/>
                <a:gd name="connsiteX3" fmla="*/ 0 w 1528549"/>
                <a:gd name="connsiteY3" fmla="*/ 2756848 h 2756848"/>
                <a:gd name="connsiteX4" fmla="*/ 0 w 1528549"/>
                <a:gd name="connsiteY4" fmla="*/ 2265528 h 2756848"/>
                <a:gd name="connsiteX5" fmla="*/ 191069 w 1528549"/>
                <a:gd name="connsiteY5" fmla="*/ 2265528 h 2756848"/>
                <a:gd name="connsiteX6" fmla="*/ 191069 w 1528549"/>
                <a:gd name="connsiteY6" fmla="*/ 2565779 h 2756848"/>
                <a:gd name="connsiteX7" fmla="*/ 1337480 w 1528549"/>
                <a:gd name="connsiteY7" fmla="*/ 2565779 h 2756848"/>
                <a:gd name="connsiteX8" fmla="*/ 1337480 w 1528549"/>
                <a:gd name="connsiteY8" fmla="*/ 191069 h 2756848"/>
                <a:gd name="connsiteX9" fmla="*/ 191069 w 1528549"/>
                <a:gd name="connsiteY9" fmla="*/ 191069 h 2756848"/>
                <a:gd name="connsiteX10" fmla="*/ 191069 w 1528549"/>
                <a:gd name="connsiteY10" fmla="*/ 460776 h 2756848"/>
                <a:gd name="connsiteX11" fmla="*/ 0 w 1528549"/>
                <a:gd name="connsiteY11" fmla="*/ 460776 h 27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549" h="2756848">
                  <a:moveTo>
                    <a:pt x="0" y="0"/>
                  </a:moveTo>
                  <a:lnTo>
                    <a:pt x="1528549" y="0"/>
                  </a:lnTo>
                  <a:lnTo>
                    <a:pt x="1528549" y="2756848"/>
                  </a:lnTo>
                  <a:lnTo>
                    <a:pt x="0" y="2756848"/>
                  </a:lnTo>
                  <a:lnTo>
                    <a:pt x="0" y="2265528"/>
                  </a:lnTo>
                  <a:lnTo>
                    <a:pt x="191069" y="2265528"/>
                  </a:lnTo>
                  <a:lnTo>
                    <a:pt x="191069" y="2565779"/>
                  </a:lnTo>
                  <a:lnTo>
                    <a:pt x="1337480" y="2565779"/>
                  </a:lnTo>
                  <a:lnTo>
                    <a:pt x="1337480" y="191069"/>
                  </a:lnTo>
                  <a:lnTo>
                    <a:pt x="191069" y="191069"/>
                  </a:lnTo>
                  <a:lnTo>
                    <a:pt x="191069" y="460776"/>
                  </a:lnTo>
                  <a:lnTo>
                    <a:pt x="0" y="460776"/>
                  </a:lnTo>
                  <a:close/>
                </a:path>
              </a:pathLst>
            </a:cu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Trebuchet MS"/>
                <a:ea typeface="맑은 고딕" panose="020B0503020000020004" pitchFamily="34" charset="-127"/>
                <a:cs typeface="+mn-cs"/>
              </a:endParaRPr>
            </a:p>
          </p:txBody>
        </p:sp>
      </p:grpSp>
    </p:spTree>
  </p:cSld>
  <p:clrMapOvr>
    <a:masterClrMapping/>
  </p:clrMapOvr>
  <p:transition spd="slow">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07049CD1-70DA-4B84-9241-7A82AB1B49EC}"/>
              </a:ext>
            </a:extLst>
          </p:cNvPr>
          <p:cNvSpPr>
            <a:spLocks noGrp="1"/>
          </p:cNvSpPr>
          <p:nvPr>
            <p:ph type="title"/>
          </p:nvPr>
        </p:nvSpPr>
        <p:spPr/>
        <p:txBody>
          <a:bodyPr/>
          <a:lstStyle/>
          <a:p>
            <a:pPr eaLnBrk="1" hangingPunct="1"/>
            <a:r>
              <a:rPr lang="fr-FR" altLang="fr-FR" b="1">
                <a:latin typeface="Arial Black" panose="020B0A04020102020204" pitchFamily="34" charset="0"/>
              </a:rPr>
              <a:t>IMPOT SUR LES REVENUS</a:t>
            </a:r>
          </a:p>
        </p:txBody>
      </p:sp>
      <p:sp>
        <p:nvSpPr>
          <p:cNvPr id="35843" name="ZoneTexte 12">
            <a:extLst>
              <a:ext uri="{FF2B5EF4-FFF2-40B4-BE49-F238E27FC236}">
                <a16:creationId xmlns:a16="http://schemas.microsoft.com/office/drawing/2014/main" id="{06EBFF51-B896-4936-B899-1D51CE261063}"/>
              </a:ext>
            </a:extLst>
          </p:cNvPr>
          <p:cNvSpPr txBox="1">
            <a:spLocks noChangeArrowheads="1"/>
          </p:cNvSpPr>
          <p:nvPr/>
        </p:nvSpPr>
        <p:spPr bwMode="auto">
          <a:xfrm>
            <a:off x="10831513" y="941388"/>
            <a:ext cx="1104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fr-FR" altLang="fr-FR" sz="3600" b="1" i="0" u="none" strike="noStrike" kern="1200" cap="none" spc="0" normalizeH="0" baseline="0" noProof="0">
                <a:ln>
                  <a:noFill/>
                </a:ln>
                <a:solidFill>
                  <a:srgbClr val="FFFFFF"/>
                </a:solidFill>
                <a:effectLst/>
                <a:uLnTx/>
                <a:uFillTx/>
                <a:latin typeface="Arial Narrow" panose="020B0606020202030204" pitchFamily="34" charset="0"/>
                <a:ea typeface="Arial Unicode MS" pitchFamily="34" charset="-128"/>
                <a:cs typeface="+mn-cs"/>
              </a:rPr>
              <a:t>IR</a:t>
            </a:r>
          </a:p>
        </p:txBody>
      </p:sp>
      <p:sp>
        <p:nvSpPr>
          <p:cNvPr id="35844" name="Rectangle 7">
            <a:extLst>
              <a:ext uri="{FF2B5EF4-FFF2-40B4-BE49-F238E27FC236}">
                <a16:creationId xmlns:a16="http://schemas.microsoft.com/office/drawing/2014/main" id="{A9376E0F-B23F-430D-8987-EAFDE0005DEC}"/>
              </a:ext>
            </a:extLst>
          </p:cNvPr>
          <p:cNvSpPr>
            <a:spLocks noChangeArrowheads="1"/>
          </p:cNvSpPr>
          <p:nvPr/>
        </p:nvSpPr>
        <p:spPr bwMode="auto">
          <a:xfrm>
            <a:off x="276225" y="4491038"/>
            <a:ext cx="11560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342900" marR="0" lvl="0" indent="-342900" algn="just" defTabSz="912813" rtl="0" eaLnBrk="1" fontAlgn="base" latinLnBrk="0" hangingPunct="1">
              <a:lnSpc>
                <a:spcPct val="100000"/>
              </a:lnSpc>
              <a:spcBef>
                <a:spcPts val="600"/>
              </a:spcBef>
              <a:spcAft>
                <a:spcPct val="0"/>
              </a:spcAft>
              <a:buClr>
                <a:srgbClr val="F07F09"/>
              </a:buClr>
              <a:buSzTx/>
              <a:buFont typeface="Wingdings" panose="05000000000000000000" pitchFamily="2" charset="2"/>
              <a:buChar char="q"/>
              <a:tabLst/>
              <a:defRPr/>
            </a:pPr>
            <a:r>
              <a:rPr kumimoji="0" lang="fr-FR" altLang="fr-FR" sz="2400" b="1" i="0"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rPr>
              <a:t>Abaissement du taux relatif à la réduction d’impôt pour investissement pour la production et la fourniture d’énergie renouvelable et celles relevant des secteurs agricole, touristique, industriel, BTP : 20%.</a:t>
            </a:r>
            <a:endParaRPr kumimoji="0" lang="fr-FR" altLang="fr-FR" sz="2400" b="0" i="1"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endParaRPr>
          </a:p>
        </p:txBody>
      </p:sp>
      <p:sp>
        <p:nvSpPr>
          <p:cNvPr id="35845" name="Rectangle 6">
            <a:extLst>
              <a:ext uri="{FF2B5EF4-FFF2-40B4-BE49-F238E27FC236}">
                <a16:creationId xmlns:a16="http://schemas.microsoft.com/office/drawing/2014/main" id="{AF24041D-A55F-41E5-BAA2-AD70751595FD}"/>
              </a:ext>
            </a:extLst>
          </p:cNvPr>
          <p:cNvSpPr>
            <a:spLocks noChangeArrowheads="1"/>
          </p:cNvSpPr>
          <p:nvPr/>
        </p:nvSpPr>
        <p:spPr bwMode="auto">
          <a:xfrm>
            <a:off x="280988" y="3441700"/>
            <a:ext cx="11655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342900" marR="0" lvl="0" indent="-342900" algn="just" defTabSz="912813" rtl="0" eaLnBrk="1" fontAlgn="base" latinLnBrk="0" hangingPunct="1">
              <a:lnSpc>
                <a:spcPct val="100000"/>
              </a:lnSpc>
              <a:spcBef>
                <a:spcPts val="600"/>
              </a:spcBef>
              <a:spcAft>
                <a:spcPct val="0"/>
              </a:spcAft>
              <a:buClr>
                <a:srgbClr val="F07F09"/>
              </a:buClr>
              <a:buSzTx/>
              <a:buFont typeface="Wingdings" panose="05000000000000000000" pitchFamily="2" charset="2"/>
              <a:buChar char="q"/>
              <a:tabLst/>
              <a:defRPr/>
            </a:pPr>
            <a:r>
              <a:rPr kumimoji="0" lang="fr-FR" altLang="fr-FR" sz="2400" b="1" i="0"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rPr>
              <a:t>Suppression de l’affranchissement à l’IR et du minimum de perception des institutions et microfinances  ainsi que des Centres de gestion agréés (CGA).</a:t>
            </a:r>
            <a:endParaRPr kumimoji="0" lang="fr-FR" altLang="fr-FR" sz="2800" b="1" i="0" u="none" strike="noStrike" kern="1200" cap="none" spc="0" normalizeH="0" baseline="0" noProof="0">
              <a:ln>
                <a:noFill/>
              </a:ln>
              <a:solidFill>
                <a:srgbClr val="FF0000"/>
              </a:solidFill>
              <a:effectLst/>
              <a:uLnTx/>
              <a:uFillTx/>
              <a:latin typeface="Arial Narrow" panose="020B0606020202030204" pitchFamily="34" charset="0"/>
              <a:ea typeface="Arial Unicode MS" pitchFamily="34" charset="-128"/>
              <a:cs typeface="+mn-cs"/>
            </a:endParaRPr>
          </a:p>
        </p:txBody>
      </p:sp>
      <p:sp>
        <p:nvSpPr>
          <p:cNvPr id="35846" name="Rectangle 13">
            <a:extLst>
              <a:ext uri="{FF2B5EF4-FFF2-40B4-BE49-F238E27FC236}">
                <a16:creationId xmlns:a16="http://schemas.microsoft.com/office/drawing/2014/main" id="{E3B7E36D-4D6A-42E1-9BD3-0967E60F59E6}"/>
              </a:ext>
            </a:extLst>
          </p:cNvPr>
          <p:cNvSpPr>
            <a:spLocks noChangeArrowheads="1"/>
          </p:cNvSpPr>
          <p:nvPr/>
        </p:nvSpPr>
        <p:spPr bwMode="auto">
          <a:xfrm>
            <a:off x="280988" y="2151063"/>
            <a:ext cx="11555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342900" marR="0" lvl="0" indent="-342900" algn="just" defTabSz="912813" rtl="0" eaLnBrk="1" fontAlgn="base" latinLnBrk="0" hangingPunct="1">
              <a:lnSpc>
                <a:spcPct val="100000"/>
              </a:lnSpc>
              <a:spcBef>
                <a:spcPts val="600"/>
              </a:spcBef>
              <a:spcAft>
                <a:spcPts val="600"/>
              </a:spcAft>
              <a:buClr>
                <a:srgbClr val="F07F09"/>
              </a:buClr>
              <a:buSzTx/>
              <a:buFont typeface="Wingdings" panose="05000000000000000000" pitchFamily="2" charset="2"/>
              <a:buChar char="q"/>
              <a:tabLst/>
              <a:defRPr/>
            </a:pPr>
            <a:r>
              <a:rPr kumimoji="0" lang="fr-FR" altLang="fr-FR" sz="2400" b="1" i="0"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rPr>
              <a:t>Suppression de l’exonération à l’IR des primes de réassurance cédées par les compagnies d’assurance de droit malagasy au profit des compagnies de réassurance étrangères.</a:t>
            </a:r>
            <a:endParaRPr kumimoji="0" lang="fr-FR" altLang="fr-FR" sz="2800" b="1" i="0" u="none" strike="noStrike" kern="1200" cap="none" spc="0" normalizeH="0" baseline="0" noProof="0">
              <a:ln>
                <a:noFill/>
              </a:ln>
              <a:solidFill>
                <a:srgbClr val="FF0000"/>
              </a:solidFill>
              <a:effectLst/>
              <a:uLnTx/>
              <a:uFillTx/>
              <a:latin typeface="Arial Narrow" panose="020B0606020202030204" pitchFamily="34" charset="0"/>
              <a:ea typeface="Arial Unicode MS" pitchFamily="34" charset="-128"/>
              <a:cs typeface="+mn-cs"/>
            </a:endParaRPr>
          </a:p>
        </p:txBody>
      </p:sp>
      <p:sp>
        <p:nvSpPr>
          <p:cNvPr id="35847" name="Rectangle 16">
            <a:extLst>
              <a:ext uri="{FF2B5EF4-FFF2-40B4-BE49-F238E27FC236}">
                <a16:creationId xmlns:a16="http://schemas.microsoft.com/office/drawing/2014/main" id="{5BF1444E-F4CA-4B30-8FB6-4ABE97A9E468}"/>
              </a:ext>
            </a:extLst>
          </p:cNvPr>
          <p:cNvSpPr>
            <a:spLocks noChangeArrowheads="1"/>
          </p:cNvSpPr>
          <p:nvPr/>
        </p:nvSpPr>
        <p:spPr bwMode="auto">
          <a:xfrm>
            <a:off x="288925" y="5884863"/>
            <a:ext cx="1165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342900" marR="0" lvl="0" indent="-342900" algn="just" defTabSz="912813" rtl="0" eaLnBrk="1" fontAlgn="base" latinLnBrk="0" hangingPunct="1">
              <a:lnSpc>
                <a:spcPct val="100000"/>
              </a:lnSpc>
              <a:spcBef>
                <a:spcPts val="600"/>
              </a:spcBef>
              <a:spcAft>
                <a:spcPct val="0"/>
              </a:spcAft>
              <a:buClr>
                <a:srgbClr val="F07F09"/>
              </a:buClr>
              <a:buSzTx/>
              <a:buFont typeface="Wingdings" panose="05000000000000000000" pitchFamily="2" charset="2"/>
              <a:buChar char="q"/>
              <a:tabLst/>
              <a:defRPr/>
            </a:pPr>
            <a:r>
              <a:rPr kumimoji="0" lang="fr-FR" altLang="fr-FR" sz="2400" b="1" i="0"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rPr>
              <a:t>Non application de l’AIRS pour les entreprises ayant plus de sept années d’existence.</a:t>
            </a:r>
          </a:p>
        </p:txBody>
      </p:sp>
      <p:sp>
        <p:nvSpPr>
          <p:cNvPr id="8" name="Rectangle 7"/>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78B1C078-7360-4A3D-AA1D-221F235A743D}"/>
              </a:ext>
            </a:extLst>
          </p:cNvPr>
          <p:cNvSpPr>
            <a:spLocks noGrp="1"/>
          </p:cNvSpPr>
          <p:nvPr>
            <p:ph type="title"/>
          </p:nvPr>
        </p:nvSpPr>
        <p:spPr/>
        <p:txBody>
          <a:bodyPr/>
          <a:lstStyle/>
          <a:p>
            <a:pPr eaLnBrk="1" hangingPunct="1"/>
            <a:r>
              <a:rPr lang="fr-FR" altLang="fr-FR" b="1">
                <a:latin typeface="Arial Black" panose="020B0A04020102020204" pitchFamily="34" charset="0"/>
              </a:rPr>
              <a:t>IMPOT SUR LES REVENUS</a:t>
            </a:r>
          </a:p>
        </p:txBody>
      </p:sp>
      <p:sp>
        <p:nvSpPr>
          <p:cNvPr id="37891" name="ZoneTexte 12">
            <a:extLst>
              <a:ext uri="{FF2B5EF4-FFF2-40B4-BE49-F238E27FC236}">
                <a16:creationId xmlns:a16="http://schemas.microsoft.com/office/drawing/2014/main" id="{B9509282-5CC5-46FF-BEA0-63C97C6993B3}"/>
              </a:ext>
            </a:extLst>
          </p:cNvPr>
          <p:cNvSpPr txBox="1">
            <a:spLocks noChangeArrowheads="1"/>
          </p:cNvSpPr>
          <p:nvPr/>
        </p:nvSpPr>
        <p:spPr bwMode="auto">
          <a:xfrm>
            <a:off x="10782300" y="815975"/>
            <a:ext cx="1104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fr-FR" altLang="fr-FR" sz="3600" b="1" i="0" u="none" strike="noStrike" kern="1200" cap="none" spc="0" normalizeH="0" baseline="0" noProof="0">
                <a:ln>
                  <a:noFill/>
                </a:ln>
                <a:solidFill>
                  <a:srgbClr val="FFFFFF"/>
                </a:solidFill>
                <a:effectLst/>
                <a:uLnTx/>
                <a:uFillTx/>
                <a:latin typeface="Arial Narrow" panose="020B0606020202030204" pitchFamily="34" charset="0"/>
                <a:ea typeface="Arial Unicode MS" pitchFamily="34" charset="-128"/>
                <a:cs typeface="+mn-cs"/>
              </a:rPr>
              <a:t>IR</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FFFFFF"/>
                </a:solidFill>
                <a:effectLst/>
                <a:uLnTx/>
                <a:uFillTx/>
                <a:latin typeface="Arial Narrow" panose="020B0606020202030204" pitchFamily="34" charset="0"/>
                <a:ea typeface="Arial Unicode MS" pitchFamily="34" charset="-128"/>
                <a:cs typeface="+mn-cs"/>
              </a:rPr>
              <a:t> suite</a:t>
            </a:r>
          </a:p>
        </p:txBody>
      </p:sp>
      <p:sp>
        <p:nvSpPr>
          <p:cNvPr id="8" name="Rectangle 7">
            <a:extLst>
              <a:ext uri="{FF2B5EF4-FFF2-40B4-BE49-F238E27FC236}">
                <a16:creationId xmlns:a16="http://schemas.microsoft.com/office/drawing/2014/main" id="{D3106582-9553-8148-8A28-FC37838DD5CB}"/>
              </a:ext>
            </a:extLst>
          </p:cNvPr>
          <p:cNvSpPr/>
          <p:nvPr/>
        </p:nvSpPr>
        <p:spPr>
          <a:xfrm>
            <a:off x="280988" y="3095625"/>
            <a:ext cx="11723687" cy="3586163"/>
          </a:xfrm>
          <a:prstGeom prst="rect">
            <a:avLst/>
          </a:prstGeom>
        </p:spPr>
        <p:txBody>
          <a:bodyPr>
            <a:spAutoFit/>
          </a:bodyPr>
          <a:lstStyle/>
          <a:p>
            <a:pPr marL="342900" marR="0" lvl="0" indent="-342900"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q"/>
              <a:tabLst/>
              <a:defRPr/>
            </a:pPr>
            <a:r>
              <a:rPr kumimoji="0" lang="fr-FR" sz="20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Dispositions sur l’Impôt sur les Marchés Publics (IMP) :</a:t>
            </a:r>
            <a:endParaRPr kumimoji="0" lang="fr-FR" sz="1400" b="0"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811213" marR="0" lvl="0" indent="-342900" algn="just" defTabSz="914286" rtl="0" eaLnBrk="1" fontAlgn="auto" latinLnBrk="0" hangingPunct="1">
              <a:lnSpc>
                <a:spcPct val="100000"/>
              </a:lnSpc>
              <a:spcBef>
                <a:spcPts val="600"/>
              </a:spcBef>
              <a:spcAft>
                <a:spcPts val="0"/>
              </a:spcAft>
              <a:buClr>
                <a:srgbClr val="F07F09"/>
              </a:buClr>
              <a:buSzTx/>
              <a:buFont typeface="Wingdings" panose="05000000000000000000" pitchFamily="2" charset="2"/>
              <a:buChar char="ü"/>
              <a:tabLst/>
              <a:defRPr/>
            </a:pPr>
            <a:r>
              <a:rPr kumimoji="0" lang="fr-FR" sz="20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Non application de l’IMP pour tous marchés lancés avant la Loi de Finances 2020 financés sur fonds d’origine extérieure sans distinction PIP ou non </a:t>
            </a:r>
          </a:p>
          <a:p>
            <a:pPr marL="811213" marR="0" lvl="0" indent="-342900" algn="just" defTabSz="914286" rtl="0" eaLnBrk="1" fontAlgn="auto" latinLnBrk="0" hangingPunct="1">
              <a:lnSpc>
                <a:spcPct val="100000"/>
              </a:lnSpc>
              <a:spcBef>
                <a:spcPts val="1200"/>
              </a:spcBef>
              <a:spcAft>
                <a:spcPts val="0"/>
              </a:spcAft>
              <a:buClr>
                <a:srgbClr val="F07F09"/>
              </a:buClr>
              <a:buSzTx/>
              <a:buFont typeface="Wingdings" panose="05000000000000000000" pitchFamily="2" charset="2"/>
              <a:buChar char="ü"/>
              <a:tabLst/>
              <a:defRPr/>
            </a:pPr>
            <a:r>
              <a:rPr kumimoji="0" lang="fr-FR" sz="20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Exonération à l’IMP mais imposition à l’IR/IS des revenus des fournisseurs issus  :</a:t>
            </a:r>
          </a:p>
          <a:p>
            <a:pPr marL="1430338" marR="0" lvl="0" indent="-342900" algn="just" defTabSz="914286" rtl="0" eaLnBrk="1" fontAlgn="auto" latinLnBrk="0" hangingPunct="1">
              <a:lnSpc>
                <a:spcPct val="100000"/>
              </a:lnSpc>
              <a:spcBef>
                <a:spcPts val="600"/>
              </a:spcBef>
              <a:spcAft>
                <a:spcPts val="0"/>
              </a:spcAft>
              <a:buClr>
                <a:srgbClr val="F07F09"/>
              </a:buClr>
              <a:buSzTx/>
              <a:buFont typeface="Arial" panose="020B0604020202020204" pitchFamily="34" charset="0"/>
              <a:buChar char="•"/>
              <a:tabLst/>
              <a:defRPr/>
            </a:pPr>
            <a:r>
              <a:rPr kumimoji="0" lang="fr-FR" sz="1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des ventes locales des Aliments Thérapeutiques Prêt à l’Emploi (ATPE), des produits nutritionnels spécialisés, au profit d’une personne publique </a:t>
            </a:r>
          </a:p>
          <a:p>
            <a:pPr marL="1430338" marR="0" lvl="0" indent="-342900" algn="just" defTabSz="914286" rtl="0" eaLnBrk="1" fontAlgn="auto" latinLnBrk="0" hangingPunct="1">
              <a:lnSpc>
                <a:spcPct val="100000"/>
              </a:lnSpc>
              <a:spcBef>
                <a:spcPts val="600"/>
              </a:spcBef>
              <a:spcAft>
                <a:spcPts val="0"/>
              </a:spcAft>
              <a:buClr>
                <a:srgbClr val="F07F09"/>
              </a:buClr>
              <a:buSzTx/>
              <a:buFont typeface="Arial" panose="020B0604020202020204" pitchFamily="34" charset="0"/>
              <a:buChar char="•"/>
              <a:tabLst/>
              <a:defRPr/>
            </a:pPr>
            <a:r>
              <a:rPr kumimoji="0" lang="fr-FR" sz="1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des ventes des timbres-poste par la </a:t>
            </a:r>
            <a:r>
              <a:rPr kumimoji="0" lang="fr-FR" sz="18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Paositra</a:t>
            </a:r>
            <a:r>
              <a:rPr kumimoji="0" lang="fr-FR" sz="1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Malagasy, des cartes téléphoniques, au profit d’une personne publique</a:t>
            </a:r>
          </a:p>
          <a:p>
            <a:pPr marL="812800" marR="0" lvl="0" indent="-342900" algn="just" defTabSz="914286" rtl="0" eaLnBrk="1" fontAlgn="auto" latinLnBrk="0" hangingPunct="1">
              <a:lnSpc>
                <a:spcPct val="100000"/>
              </a:lnSpc>
              <a:spcBef>
                <a:spcPts val="600"/>
              </a:spcBef>
              <a:spcAft>
                <a:spcPts val="600"/>
              </a:spcAft>
              <a:buClr>
                <a:srgbClr val="F07F09"/>
              </a:buClr>
              <a:buSzTx/>
              <a:buFont typeface="Wingdings" pitchFamily="2" charset="2"/>
              <a:buChar char="ü"/>
              <a:tabLst/>
              <a:defRPr/>
            </a:pPr>
            <a:r>
              <a:rPr kumimoji="0" lang="fr-FR" sz="20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Exonération à l’IMP des rémunérations que prennent les établissements financiers en échange de services payés par une personne publique et/ou à son profit. </a:t>
            </a:r>
          </a:p>
        </p:txBody>
      </p:sp>
      <p:sp>
        <p:nvSpPr>
          <p:cNvPr id="14" name="Rectangle 13">
            <a:extLst>
              <a:ext uri="{FF2B5EF4-FFF2-40B4-BE49-F238E27FC236}">
                <a16:creationId xmlns:a16="http://schemas.microsoft.com/office/drawing/2014/main" id="{3A382692-A91F-9C43-BD23-417BAEBEEBC8}"/>
              </a:ext>
            </a:extLst>
          </p:cNvPr>
          <p:cNvSpPr/>
          <p:nvPr/>
        </p:nvSpPr>
        <p:spPr>
          <a:xfrm>
            <a:off x="280988" y="1995488"/>
            <a:ext cx="11550650" cy="1123950"/>
          </a:xfrm>
          <a:prstGeom prst="rect">
            <a:avLst/>
          </a:prstGeom>
        </p:spPr>
        <p:txBody>
          <a:bodyPr>
            <a:spAutoFit/>
          </a:bodyPr>
          <a:lstStyle/>
          <a:p>
            <a:pPr marL="342900" marR="0" lvl="0" indent="-342900"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q"/>
              <a:tabLst/>
              <a:defRPr/>
            </a:pPr>
            <a:r>
              <a:rPr kumimoji="0" lang="fr-FR" sz="20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Instauration d’un mécanisme de retenue à la source de l’IR normalement incombant à un redevable réel pour des activités spécifiquement déterminées dont les prix de ventes ou de prestation sont réglementés.            </a:t>
            </a:r>
            <a:endParaRPr kumimoji="0" lang="fr-FR" sz="1400" b="0"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0" marR="0" lvl="0" indent="0" algn="just" defTabSz="914286" rtl="0" eaLnBrk="1" fontAlgn="auto" latinLnBrk="0" hangingPunct="1">
              <a:lnSpc>
                <a:spcPct val="100000"/>
              </a:lnSpc>
              <a:spcBef>
                <a:spcPts val="0"/>
              </a:spcBef>
              <a:spcAft>
                <a:spcPts val="60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  </a:t>
            </a:r>
            <a:r>
              <a:rPr kumimoji="0" lang="fr-FR" sz="20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Redevable légal chargé du versement de l’impôt ainsi retenu</a:t>
            </a:r>
            <a:endParaRPr kumimoji="0" lang="fr-FR" sz="2000" b="0"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p:txBody>
      </p:sp>
      <p:sp>
        <p:nvSpPr>
          <p:cNvPr id="6" name="Rectangle 5"/>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A61BE1AA-9ED2-47EE-88A7-E14D8B852750}"/>
              </a:ext>
            </a:extLst>
          </p:cNvPr>
          <p:cNvSpPr>
            <a:spLocks noGrp="1"/>
          </p:cNvSpPr>
          <p:nvPr>
            <p:ph type="title"/>
          </p:nvPr>
        </p:nvSpPr>
        <p:spPr/>
        <p:txBody>
          <a:bodyPr/>
          <a:lstStyle/>
          <a:p>
            <a:pPr algn="ctr" eaLnBrk="1" hangingPunct="1"/>
            <a:r>
              <a:rPr lang="fr-FR" altLang="fr-FR" sz="3200" b="1">
                <a:latin typeface="Arial Black" panose="020B0A04020102020204" pitchFamily="34" charset="0"/>
              </a:rPr>
              <a:t>IMPOT SYNTHETIQUE</a:t>
            </a:r>
          </a:p>
        </p:txBody>
      </p:sp>
      <p:sp>
        <p:nvSpPr>
          <p:cNvPr id="39939" name="ZoneTexte 7">
            <a:extLst>
              <a:ext uri="{FF2B5EF4-FFF2-40B4-BE49-F238E27FC236}">
                <a16:creationId xmlns:a16="http://schemas.microsoft.com/office/drawing/2014/main" id="{F097C943-5EE5-402F-AF43-5A9E686F0C5E}"/>
              </a:ext>
            </a:extLst>
          </p:cNvPr>
          <p:cNvSpPr txBox="1">
            <a:spLocks noChangeArrowheads="1"/>
          </p:cNvSpPr>
          <p:nvPr/>
        </p:nvSpPr>
        <p:spPr bwMode="auto">
          <a:xfrm>
            <a:off x="10834688" y="942975"/>
            <a:ext cx="113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fr-FR" altLang="fr-FR" sz="3600" b="1" i="0" u="none" strike="noStrike" kern="1200" cap="none" spc="0" normalizeH="0" baseline="0" noProof="0">
                <a:ln>
                  <a:noFill/>
                </a:ln>
                <a:solidFill>
                  <a:srgbClr val="FFFFFF"/>
                </a:solidFill>
                <a:effectLst/>
                <a:uLnTx/>
                <a:uFillTx/>
                <a:latin typeface="Arial Narrow" panose="020B0606020202030204" pitchFamily="34" charset="0"/>
                <a:ea typeface="Arial Unicode MS" pitchFamily="34" charset="-128"/>
                <a:cs typeface="+mn-cs"/>
              </a:rPr>
              <a:t>IS</a:t>
            </a:r>
          </a:p>
        </p:txBody>
      </p:sp>
      <p:sp>
        <p:nvSpPr>
          <p:cNvPr id="39940" name="Rectangle 3">
            <a:extLst>
              <a:ext uri="{FF2B5EF4-FFF2-40B4-BE49-F238E27FC236}">
                <a16:creationId xmlns:a16="http://schemas.microsoft.com/office/drawing/2014/main" id="{1F56873C-ECEB-4941-AA4F-30A5215FA3CC}"/>
              </a:ext>
            </a:extLst>
          </p:cNvPr>
          <p:cNvSpPr>
            <a:spLocks noChangeArrowheads="1"/>
          </p:cNvSpPr>
          <p:nvPr/>
        </p:nvSpPr>
        <p:spPr bwMode="auto">
          <a:xfrm>
            <a:off x="304800" y="2401888"/>
            <a:ext cx="105298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0225" indent="-530225">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530225" marR="0" lvl="0" indent="-530225" algn="just" defTabSz="912813" rtl="0" eaLnBrk="1" fontAlgn="base" latinLnBrk="0" hangingPunct="1">
              <a:lnSpc>
                <a:spcPct val="100000"/>
              </a:lnSpc>
              <a:spcBef>
                <a:spcPts val="600"/>
              </a:spcBef>
              <a:spcAft>
                <a:spcPct val="0"/>
              </a:spcAft>
              <a:buClr>
                <a:srgbClr val="F07F09"/>
              </a:buClr>
              <a:buSzTx/>
              <a:buFont typeface="Wingdings" panose="05000000000000000000" pitchFamily="2" charset="2"/>
              <a:buChar char="q"/>
              <a:tabLst/>
              <a:defRPr/>
            </a:pPr>
            <a:r>
              <a:rPr kumimoji="0" lang="fr-FR" altLang="fr-FR" sz="3200" b="1" i="0"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rPr>
              <a:t>Instauration du dépôt de la déclaration des Annexes de l’ISI via plateforme en ligne</a:t>
            </a:r>
            <a:endParaRPr kumimoji="0" lang="fr-FR" altLang="fr-FR" sz="3200" b="0" i="1"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endParaRPr>
          </a:p>
        </p:txBody>
      </p:sp>
      <p:sp>
        <p:nvSpPr>
          <p:cNvPr id="5" name="Rectangle 4"/>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a:extLst>
              <a:ext uri="{FF2B5EF4-FFF2-40B4-BE49-F238E27FC236}">
                <a16:creationId xmlns:a16="http://schemas.microsoft.com/office/drawing/2014/main" id="{47624919-656D-4B39-BA2C-D2A437CE9B78}"/>
              </a:ext>
            </a:extLst>
          </p:cNvPr>
          <p:cNvSpPr>
            <a:spLocks noGrp="1"/>
          </p:cNvSpPr>
          <p:nvPr>
            <p:ph type="title"/>
          </p:nvPr>
        </p:nvSpPr>
        <p:spPr/>
        <p:txBody>
          <a:bodyPr/>
          <a:lstStyle/>
          <a:p>
            <a:pPr algn="ctr" eaLnBrk="1" hangingPunct="1"/>
            <a:r>
              <a:rPr lang="fr-FR" altLang="fr-FR" sz="3200" b="1">
                <a:latin typeface="Arial Black" panose="020B0A04020102020204" pitchFamily="34" charset="0"/>
              </a:rPr>
              <a:t>IMPOT SUR LES REVENUS SALARIAUX ET ASSIMILES</a:t>
            </a:r>
          </a:p>
        </p:txBody>
      </p:sp>
      <p:sp>
        <p:nvSpPr>
          <p:cNvPr id="41987" name="ZoneTexte 7">
            <a:extLst>
              <a:ext uri="{FF2B5EF4-FFF2-40B4-BE49-F238E27FC236}">
                <a16:creationId xmlns:a16="http://schemas.microsoft.com/office/drawing/2014/main" id="{385F64CF-99ED-4222-A5B1-EEDA6A0FE14D}"/>
              </a:ext>
            </a:extLst>
          </p:cNvPr>
          <p:cNvSpPr txBox="1">
            <a:spLocks noChangeArrowheads="1"/>
          </p:cNvSpPr>
          <p:nvPr/>
        </p:nvSpPr>
        <p:spPr bwMode="auto">
          <a:xfrm>
            <a:off x="10834688" y="942975"/>
            <a:ext cx="113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fr-FR" altLang="fr-FR" sz="3600" b="1" i="0" u="none" strike="noStrike" kern="1200" cap="none" spc="0" normalizeH="0" baseline="0" noProof="0">
                <a:ln>
                  <a:noFill/>
                </a:ln>
                <a:solidFill>
                  <a:srgbClr val="FFFFFF"/>
                </a:solidFill>
                <a:effectLst/>
                <a:uLnTx/>
                <a:uFillTx/>
                <a:latin typeface="Arial Narrow" panose="020B0606020202030204" pitchFamily="34" charset="0"/>
                <a:ea typeface="Arial Unicode MS" pitchFamily="34" charset="-128"/>
                <a:cs typeface="+mn-cs"/>
              </a:rPr>
              <a:t>IRSA</a:t>
            </a:r>
          </a:p>
        </p:txBody>
      </p:sp>
      <p:sp>
        <p:nvSpPr>
          <p:cNvPr id="4" name="Rectangle 3">
            <a:extLst>
              <a:ext uri="{FF2B5EF4-FFF2-40B4-BE49-F238E27FC236}">
                <a16:creationId xmlns:a16="http://schemas.microsoft.com/office/drawing/2014/main" id="{CBE32E8A-77C4-9147-ACD9-DC3857581CA0}"/>
              </a:ext>
            </a:extLst>
          </p:cNvPr>
          <p:cNvSpPr/>
          <p:nvPr/>
        </p:nvSpPr>
        <p:spPr>
          <a:xfrm>
            <a:off x="304800" y="2401888"/>
            <a:ext cx="10529888" cy="1154112"/>
          </a:xfrm>
          <a:prstGeom prst="rect">
            <a:avLst/>
          </a:prstGeom>
        </p:spPr>
        <p:txBody>
          <a:bodyPr>
            <a:spAutoFit/>
          </a:bodyPr>
          <a:lstStyle/>
          <a:p>
            <a:pPr marL="530225" marR="0" lvl="0" indent="-530225" algn="just" defTabSz="914286" rtl="0" eaLnBrk="1" fontAlgn="auto" latinLnBrk="0" hangingPunct="1">
              <a:lnSpc>
                <a:spcPct val="100000"/>
              </a:lnSpc>
              <a:spcBef>
                <a:spcPts val="600"/>
              </a:spcBef>
              <a:spcAft>
                <a:spcPts val="0"/>
              </a:spcAft>
              <a:buClr>
                <a:srgbClr val="F07F09"/>
              </a:buClr>
              <a:buSzTx/>
              <a:buFont typeface="Wingdings" panose="05000000000000000000" pitchFamily="2" charset="2"/>
              <a:buChar char="q"/>
              <a:tabLst/>
              <a:defRPr/>
            </a:pPr>
            <a:r>
              <a:rPr kumimoji="0" lang="fr-FR" sz="32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Révision du minimum de perception de l’IRSA:</a:t>
            </a:r>
            <a:endParaRPr kumimoji="0" lang="fr-FR" sz="3200" b="0"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811213" marR="0" lvl="0" indent="-280988"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32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 </a:t>
            </a:r>
            <a:r>
              <a:rPr kumimoji="0" lang="fr-FR" sz="3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Ar 3 000</a:t>
            </a:r>
            <a:endParaRPr kumimoji="0" lang="fr-FR" sz="3200" b="0"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p:txBody>
      </p:sp>
      <p:sp>
        <p:nvSpPr>
          <p:cNvPr id="5" name="Rectangle 4"/>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1A43AAD9-E14F-4503-B4C2-C02A130DA076}"/>
              </a:ext>
            </a:extLst>
          </p:cNvPr>
          <p:cNvSpPr>
            <a:spLocks noGrp="1"/>
          </p:cNvSpPr>
          <p:nvPr>
            <p:ph type="title"/>
          </p:nvPr>
        </p:nvSpPr>
        <p:spPr/>
        <p:txBody>
          <a:bodyPr/>
          <a:lstStyle/>
          <a:p>
            <a:pPr algn="ctr" eaLnBrk="1" hangingPunct="1"/>
            <a:r>
              <a:rPr lang="fr-FR" altLang="fr-FR" sz="3200" b="1">
                <a:latin typeface="Arial Black" panose="020B0A04020102020204" pitchFamily="34" charset="0"/>
              </a:rPr>
              <a:t>IMPOT SUR LES REVENUS  DES CAPITAUX MOBILIERS</a:t>
            </a:r>
          </a:p>
        </p:txBody>
      </p:sp>
      <p:sp>
        <p:nvSpPr>
          <p:cNvPr id="44035" name="ZoneTexte 7">
            <a:extLst>
              <a:ext uri="{FF2B5EF4-FFF2-40B4-BE49-F238E27FC236}">
                <a16:creationId xmlns:a16="http://schemas.microsoft.com/office/drawing/2014/main" id="{73A87295-C6D2-4863-845C-F5E42CE908FE}"/>
              </a:ext>
            </a:extLst>
          </p:cNvPr>
          <p:cNvSpPr txBox="1">
            <a:spLocks noChangeArrowheads="1"/>
          </p:cNvSpPr>
          <p:nvPr/>
        </p:nvSpPr>
        <p:spPr bwMode="auto">
          <a:xfrm>
            <a:off x="10834688" y="942975"/>
            <a:ext cx="1357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fr-FR" altLang="fr-FR" sz="3600" b="1" i="0" u="none" strike="noStrike" kern="1200" cap="none" spc="0" normalizeH="0" baseline="0" noProof="0">
                <a:ln>
                  <a:noFill/>
                </a:ln>
                <a:solidFill>
                  <a:srgbClr val="FFFFFF"/>
                </a:solidFill>
                <a:effectLst/>
                <a:uLnTx/>
                <a:uFillTx/>
                <a:latin typeface="Arial Narrow" panose="020B0606020202030204" pitchFamily="34" charset="0"/>
                <a:ea typeface="Arial Unicode MS" pitchFamily="34" charset="-128"/>
                <a:cs typeface="+mn-cs"/>
              </a:rPr>
              <a:t>IRCM</a:t>
            </a:r>
          </a:p>
        </p:txBody>
      </p:sp>
      <p:sp>
        <p:nvSpPr>
          <p:cNvPr id="44036" name="Rectangle 3">
            <a:extLst>
              <a:ext uri="{FF2B5EF4-FFF2-40B4-BE49-F238E27FC236}">
                <a16:creationId xmlns:a16="http://schemas.microsoft.com/office/drawing/2014/main" id="{A05A99F9-EF5F-4AD1-B896-91E1BC54D5A5}"/>
              </a:ext>
            </a:extLst>
          </p:cNvPr>
          <p:cNvSpPr>
            <a:spLocks noChangeArrowheads="1"/>
          </p:cNvSpPr>
          <p:nvPr/>
        </p:nvSpPr>
        <p:spPr bwMode="auto">
          <a:xfrm>
            <a:off x="252413" y="2349500"/>
            <a:ext cx="105298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0225" indent="-530225">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530225" marR="0" lvl="0" indent="-530225" algn="just" defTabSz="912813" rtl="0" eaLnBrk="1" fontAlgn="base" latinLnBrk="0" hangingPunct="1">
              <a:lnSpc>
                <a:spcPct val="100000"/>
              </a:lnSpc>
              <a:spcBef>
                <a:spcPts val="600"/>
              </a:spcBef>
              <a:spcAft>
                <a:spcPct val="0"/>
              </a:spcAft>
              <a:buClr>
                <a:srgbClr val="F07F09"/>
              </a:buClr>
              <a:buSzTx/>
              <a:buFont typeface="Wingdings" panose="05000000000000000000" pitchFamily="2" charset="2"/>
              <a:buChar char="q"/>
              <a:tabLst/>
              <a:defRPr/>
            </a:pPr>
            <a:r>
              <a:rPr kumimoji="0" lang="fr-FR" altLang="fr-FR" sz="3200" b="1" i="0"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rPr>
              <a:t>Suppression de l’exonération à l’IRCM des emprunts et obligations des sociétés de coopératives.</a:t>
            </a:r>
            <a:endParaRPr kumimoji="0" lang="fr-FR" altLang="fr-FR" sz="3200" b="0" i="1"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endParaRPr>
          </a:p>
        </p:txBody>
      </p:sp>
      <p:sp>
        <p:nvSpPr>
          <p:cNvPr id="5" name="Rectangle 4"/>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6">
            <a:extLst>
              <a:ext uri="{FF2B5EF4-FFF2-40B4-BE49-F238E27FC236}">
                <a16:creationId xmlns:a16="http://schemas.microsoft.com/office/drawing/2014/main" id="{42AED3FA-E84D-4FEC-8E64-92E559FC60D8}"/>
              </a:ext>
            </a:extLst>
          </p:cNvPr>
          <p:cNvSpPr>
            <a:spLocks noGrp="1"/>
          </p:cNvSpPr>
          <p:nvPr>
            <p:ph type="title"/>
          </p:nvPr>
        </p:nvSpPr>
        <p:spPr/>
        <p:txBody>
          <a:bodyPr/>
          <a:lstStyle/>
          <a:p>
            <a:pPr eaLnBrk="1" hangingPunct="1"/>
            <a:r>
              <a:rPr lang="fr-FR" altLang="fr-FR" b="1">
                <a:latin typeface="Arial Black" panose="020B0A04020102020204" pitchFamily="34" charset="0"/>
              </a:rPr>
              <a:t>DROIT D’ACCISES</a:t>
            </a:r>
          </a:p>
        </p:txBody>
      </p:sp>
      <p:sp>
        <p:nvSpPr>
          <p:cNvPr id="46083" name="Rectangle 9">
            <a:extLst>
              <a:ext uri="{FF2B5EF4-FFF2-40B4-BE49-F238E27FC236}">
                <a16:creationId xmlns:a16="http://schemas.microsoft.com/office/drawing/2014/main" id="{939B9E0A-F811-4136-A79E-5F17BC5F4387}"/>
              </a:ext>
            </a:extLst>
          </p:cNvPr>
          <p:cNvSpPr>
            <a:spLocks noChangeArrowheads="1"/>
          </p:cNvSpPr>
          <p:nvPr/>
        </p:nvSpPr>
        <p:spPr bwMode="auto">
          <a:xfrm>
            <a:off x="203200" y="1985963"/>
            <a:ext cx="114823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542925" marR="0" lvl="0" indent="-542925" algn="just" defTabSz="912813" rtl="0" eaLnBrk="1" fontAlgn="base" latinLnBrk="0" hangingPunct="1">
              <a:lnSpc>
                <a:spcPct val="100000"/>
              </a:lnSpc>
              <a:spcBef>
                <a:spcPct val="0"/>
              </a:spcBef>
              <a:spcAft>
                <a:spcPct val="0"/>
              </a:spcAft>
              <a:buClr>
                <a:srgbClr val="F07F09"/>
              </a:buClr>
              <a:buSzTx/>
              <a:buFont typeface="Wingdings" panose="05000000000000000000" pitchFamily="2" charset="2"/>
              <a:buChar char="q"/>
              <a:tabLst/>
              <a:defRPr/>
            </a:pPr>
            <a:r>
              <a:rPr kumimoji="0" lang="fr-FR" altLang="fr-FR" sz="2400" b="1" i="0"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rPr>
              <a:t>Importation et achat d’alcool nature destiné à la préparation des médicaments ou utilisé par les établissements sanitaires ou scientifiques ainsi que l’alcool éthylique dénaturé:</a:t>
            </a:r>
            <a:endParaRPr kumimoji="0" lang="fr-FR" altLang="fr-FR" sz="1400" b="0" i="1"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endParaRPr>
          </a:p>
          <a:p>
            <a:pPr marL="542925" marR="0" lvl="0" indent="-542925" algn="just" defTabSz="912813" rtl="0" eaLnBrk="1" fontAlgn="base" latinLnBrk="0" hangingPunct="1">
              <a:lnSpc>
                <a:spcPct val="100000"/>
              </a:lnSpc>
              <a:spcBef>
                <a:spcPts val="600"/>
              </a:spcBef>
              <a:spcAft>
                <a:spcPct val="0"/>
              </a:spcAft>
              <a:buClr>
                <a:srgbClr val="F07F09"/>
              </a:buClr>
              <a:buSzTx/>
              <a:buFont typeface="Wingdings" panose="05000000000000000000" pitchFamily="2" charset="2"/>
              <a:buChar char="ü"/>
              <a:tabLst/>
              <a:defRPr/>
            </a:pPr>
            <a:r>
              <a:rPr kumimoji="0" lang="fr-FR" altLang="fr-FR" sz="2200" b="1" i="0" u="none" strike="noStrike" kern="1200" cap="none" spc="0" normalizeH="0" baseline="0" noProof="0">
                <a:ln>
                  <a:noFill/>
                </a:ln>
                <a:solidFill>
                  <a:srgbClr val="7F7F7F"/>
                </a:solidFill>
                <a:effectLst/>
                <a:uLnTx/>
                <a:uFillTx/>
                <a:latin typeface="Arial Narrow" panose="020B0606020202030204" pitchFamily="34" charset="0"/>
                <a:ea typeface="Arial Unicode MS" pitchFamily="34" charset="-128"/>
                <a:cs typeface="+mn-cs"/>
              </a:rPr>
              <a:t>Bénéfice de l’exonération sous condition d’établissement d’une attestation de destination par les importateurs ou les acheteurs et visée au préalable par les services fiscaux.</a:t>
            </a:r>
          </a:p>
        </p:txBody>
      </p:sp>
      <p:sp>
        <p:nvSpPr>
          <p:cNvPr id="46084" name="ZoneTexte 8">
            <a:extLst>
              <a:ext uri="{FF2B5EF4-FFF2-40B4-BE49-F238E27FC236}">
                <a16:creationId xmlns:a16="http://schemas.microsoft.com/office/drawing/2014/main" id="{ADBAF743-A9F9-42AB-BF93-D0413C2DC224}"/>
              </a:ext>
            </a:extLst>
          </p:cNvPr>
          <p:cNvSpPr txBox="1">
            <a:spLocks noChangeArrowheads="1"/>
          </p:cNvSpPr>
          <p:nvPr/>
        </p:nvSpPr>
        <p:spPr bwMode="auto">
          <a:xfrm>
            <a:off x="10855325" y="954088"/>
            <a:ext cx="1090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fr-FR" altLang="fr-FR" sz="3600" b="1" i="0" u="none" strike="noStrike" kern="1200" cap="none" spc="0" normalizeH="0" baseline="0" noProof="0">
                <a:ln>
                  <a:noFill/>
                </a:ln>
                <a:solidFill>
                  <a:srgbClr val="FFFFFF"/>
                </a:solidFill>
                <a:effectLst/>
                <a:uLnTx/>
                <a:uFillTx/>
                <a:latin typeface="Arial Narrow" panose="020B0606020202030204" pitchFamily="34" charset="0"/>
                <a:ea typeface="Arial Unicode MS" pitchFamily="34" charset="-128"/>
                <a:cs typeface="+mn-cs"/>
              </a:rPr>
              <a:t>DA</a:t>
            </a:r>
          </a:p>
        </p:txBody>
      </p:sp>
      <p:sp>
        <p:nvSpPr>
          <p:cNvPr id="6" name="Rectangle 5">
            <a:extLst>
              <a:ext uri="{FF2B5EF4-FFF2-40B4-BE49-F238E27FC236}">
                <a16:creationId xmlns:a16="http://schemas.microsoft.com/office/drawing/2014/main" id="{D9892649-F1A0-D44E-B5B3-8BD34D175F38}"/>
              </a:ext>
            </a:extLst>
          </p:cNvPr>
          <p:cNvSpPr/>
          <p:nvPr/>
        </p:nvSpPr>
        <p:spPr>
          <a:xfrm>
            <a:off x="217488" y="3843338"/>
            <a:ext cx="11315700" cy="877887"/>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Rehaussement du tarif du DA sur achat local de Cigarettes :</a:t>
            </a:r>
            <a:endParaRPr kumimoji="0" lang="fr-FR" sz="1600" b="0" i="1" u="none" strike="noStrike" kern="1200" cap="none" spc="0" normalizeH="0" baseline="0" noProof="0" dirty="0">
              <a:ln>
                <a:noFill/>
              </a:ln>
              <a:solidFill>
                <a:srgbClr val="FF0000"/>
              </a:solidFill>
              <a:effectLst/>
              <a:uLnTx/>
              <a:uFillTx/>
              <a:latin typeface="Arial Narrow" panose="020B0606020202030204" pitchFamily="34" charset="0"/>
              <a:ea typeface="Arial Unicode MS" pitchFamily="34" charset="-128"/>
              <a:cs typeface="+mn-cs"/>
            </a:endParaRPr>
          </a:p>
          <a:p>
            <a:pPr marL="1257300" marR="0" lvl="0" indent="-355600" algn="just" defTabSz="914286" rtl="0" eaLnBrk="1" fontAlgn="auto" latinLnBrk="0" hangingPunct="1">
              <a:lnSpc>
                <a:spcPct val="100000"/>
              </a:lnSpc>
              <a:spcBef>
                <a:spcPts val="600"/>
              </a:spcBef>
              <a:spcAft>
                <a:spcPts val="0"/>
              </a:spcAft>
              <a:buClr>
                <a:srgbClr val="F07F09"/>
              </a:buClr>
              <a:buSzTx/>
              <a:buFont typeface="Wingdings" panose="05000000000000000000" pitchFamily="2" charset="2"/>
              <a:buChar char="ü"/>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Ar 1430 par paquet de 20 cigarettes.</a:t>
            </a:r>
          </a:p>
        </p:txBody>
      </p:sp>
      <p:sp>
        <p:nvSpPr>
          <p:cNvPr id="7" name="Rectangle 6">
            <a:extLst>
              <a:ext uri="{FF2B5EF4-FFF2-40B4-BE49-F238E27FC236}">
                <a16:creationId xmlns:a16="http://schemas.microsoft.com/office/drawing/2014/main" id="{CC319A80-252D-7D42-8444-ED3E1D36013E}"/>
              </a:ext>
            </a:extLst>
          </p:cNvPr>
          <p:cNvSpPr/>
          <p:nvPr/>
        </p:nvSpPr>
        <p:spPr>
          <a:xfrm>
            <a:off x="217488" y="4819650"/>
            <a:ext cx="11315700" cy="877888"/>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Révision du tarif du DA sur achat local de l’alcool haut degré :</a:t>
            </a:r>
            <a:endParaRPr kumimoji="0" lang="fr-FR" sz="1600" b="1" i="0" u="none" strike="noStrike" kern="1200" cap="none" spc="0" normalizeH="0" baseline="0" noProof="0" dirty="0">
              <a:ln>
                <a:noFill/>
              </a:ln>
              <a:solidFill>
                <a:srgbClr val="FF0000"/>
              </a:solidFill>
              <a:effectLst/>
              <a:uLnTx/>
              <a:uFillTx/>
              <a:latin typeface="Arial Narrow" panose="020B0606020202030204" pitchFamily="34" charset="0"/>
              <a:ea typeface="Arial Unicode MS" pitchFamily="34" charset="-128"/>
              <a:cs typeface="+mn-cs"/>
            </a:endParaRPr>
          </a:p>
          <a:p>
            <a:pPr marL="1257300" marR="0" lvl="0" indent="-355600" algn="just" defTabSz="914286" rtl="0" eaLnBrk="1" fontAlgn="auto" latinLnBrk="0" hangingPunct="1">
              <a:lnSpc>
                <a:spcPct val="100000"/>
              </a:lnSpc>
              <a:spcBef>
                <a:spcPts val="600"/>
              </a:spcBef>
              <a:spcAft>
                <a:spcPts val="0"/>
              </a:spcAft>
              <a:buClr>
                <a:srgbClr val="F07F09"/>
              </a:buClr>
              <a:buSzTx/>
              <a:buFont typeface="Wingdings" panose="05000000000000000000" pitchFamily="2" charset="2"/>
              <a:buChar char="ü"/>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Ar  2750 par Litre.</a:t>
            </a:r>
          </a:p>
        </p:txBody>
      </p:sp>
      <p:sp>
        <p:nvSpPr>
          <p:cNvPr id="8" name="Rectangle 7">
            <a:extLst>
              <a:ext uri="{FF2B5EF4-FFF2-40B4-BE49-F238E27FC236}">
                <a16:creationId xmlns:a16="http://schemas.microsoft.com/office/drawing/2014/main" id="{EB2FBC58-B224-D44A-8F09-5AD9664E5862}"/>
              </a:ext>
            </a:extLst>
          </p:cNvPr>
          <p:cNvSpPr/>
          <p:nvPr/>
        </p:nvSpPr>
        <p:spPr>
          <a:xfrm>
            <a:off x="215900" y="5748338"/>
            <a:ext cx="11315700" cy="877887"/>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Instauration de DA sur l’exportation de Or:</a:t>
            </a:r>
            <a:endParaRPr kumimoji="0" lang="fr-FR" sz="1600" b="1" i="0" u="none" strike="noStrike" kern="1200" cap="none" spc="0" normalizeH="0" baseline="0" noProof="0" dirty="0">
              <a:ln>
                <a:noFill/>
              </a:ln>
              <a:solidFill>
                <a:srgbClr val="FF0000"/>
              </a:solidFill>
              <a:effectLst/>
              <a:uLnTx/>
              <a:uFillTx/>
              <a:latin typeface="Arial Narrow" panose="020B0606020202030204" pitchFamily="34" charset="0"/>
              <a:ea typeface="Arial Unicode MS" pitchFamily="34" charset="-128"/>
              <a:cs typeface="+mn-cs"/>
            </a:endParaRPr>
          </a:p>
          <a:p>
            <a:pPr marL="1257300" marR="0" lvl="0" indent="-355600" algn="just" defTabSz="914286" rtl="0" eaLnBrk="1" fontAlgn="auto" latinLnBrk="0" hangingPunct="1">
              <a:lnSpc>
                <a:spcPct val="100000"/>
              </a:lnSpc>
              <a:spcBef>
                <a:spcPts val="600"/>
              </a:spcBef>
              <a:spcAft>
                <a:spcPts val="0"/>
              </a:spcAft>
              <a:buClr>
                <a:srgbClr val="F07F09"/>
              </a:buClr>
              <a:buSzTx/>
              <a:buFont typeface="Wingdings" panose="05000000000000000000" pitchFamily="2" charset="2"/>
              <a:buChar char="ü"/>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Taux : 15%.</a:t>
            </a:r>
          </a:p>
        </p:txBody>
      </p:sp>
      <p:sp>
        <p:nvSpPr>
          <p:cNvPr id="9" name="Rectangle 8"/>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70844"/>
            <a:ext cx="9601200" cy="1200856"/>
          </a:xfrm>
        </p:spPr>
        <p:txBody>
          <a:bodyPr>
            <a:normAutofit fontScale="90000"/>
          </a:bodyPr>
          <a:lstStyle/>
          <a:p>
            <a:pPr lvl="0">
              <a:defRPr/>
            </a:pPr>
            <a:r>
              <a:rPr lang="fr-FR" b="1" kern="0" dirty="0">
                <a:solidFill>
                  <a:schemeClr val="tx1">
                    <a:lumMod val="85000"/>
                    <a:lumOff val="15000"/>
                  </a:schemeClr>
                </a:solidFill>
                <a:latin typeface="Abadi"/>
              </a:rPr>
              <a:t>A - PREALABLES A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1928554"/>
            <a:ext cx="10940022" cy="4607714"/>
          </a:xfrm>
        </p:spPr>
        <p:txBody>
          <a:bodyPr>
            <a:noAutofit/>
          </a:bodyPr>
          <a:lstStyle/>
          <a:p>
            <a:pPr algn="ctr">
              <a:spcAft>
                <a:spcPts val="1200"/>
              </a:spcAft>
            </a:pPr>
            <a:r>
              <a:rPr lang="fr-FR" sz="2400" u="sng" dirty="0">
                <a:solidFill>
                  <a:srgbClr val="0DA5A5"/>
                </a:solidFill>
                <a:latin typeface="Arial Black" panose="020B0A04020102020204" pitchFamily="34" charset="0"/>
                <a:cs typeface="Times New Roman" panose="02020603050405020304" pitchFamily="18" charset="0"/>
              </a:rPr>
              <a:t>PRECISIONS CONCERNANT LA PROCEDURE DE NOMINATION D’ACTEUR </a:t>
            </a:r>
          </a:p>
          <a:p>
            <a:pPr algn="just">
              <a:lnSpc>
                <a:spcPct val="100000"/>
              </a:lnSpc>
              <a:spcBef>
                <a:spcPts val="600"/>
              </a:spcBef>
              <a:spcAft>
                <a:spcPts val="600"/>
              </a:spcAft>
              <a:buClr>
                <a:schemeClr val="accent4">
                  <a:lumMod val="50000"/>
                </a:schemeClr>
              </a:buClr>
            </a:pPr>
            <a:r>
              <a:rPr lang="fr-FR" altLang="fr-FR" dirty="0">
                <a:latin typeface="Times New Roman" panose="02020603050405020304" pitchFamily="18" charset="0"/>
                <a:cs typeface="Times New Roman" panose="02020603050405020304" pitchFamily="18" charset="0"/>
              </a:rPr>
              <a:t>Fonctions de GAC et ORDSEC (Central) : assurées par des responsables différents</a:t>
            </a:r>
          </a:p>
          <a:p>
            <a:pPr algn="just">
              <a:lnSpc>
                <a:spcPct val="100000"/>
              </a:lnSpc>
              <a:spcBef>
                <a:spcPts val="600"/>
              </a:spcBef>
              <a:spcAft>
                <a:spcPts val="600"/>
              </a:spcAft>
              <a:buClr>
                <a:schemeClr val="accent4">
                  <a:lumMod val="50000"/>
                </a:schemeClr>
              </a:buClr>
            </a:pPr>
            <a:r>
              <a:rPr lang="fr-FR" altLang="fr-FR" dirty="0">
                <a:latin typeface="Times New Roman" panose="02020603050405020304" pitchFamily="18" charset="0"/>
                <a:cs typeface="Times New Roman" panose="02020603050405020304" pitchFamily="18" charset="0"/>
              </a:rPr>
              <a:t>Nomination GAC titulaire et intérimaire : un seul acte de nomination</a:t>
            </a:r>
          </a:p>
          <a:p>
            <a:pPr marL="982663" indent="-315913" algn="just">
              <a:lnSpc>
                <a:spcPct val="100000"/>
              </a:lnSpc>
              <a:spcBef>
                <a:spcPts val="600"/>
              </a:spcBef>
              <a:buClr>
                <a:srgbClr val="0DA5A5"/>
              </a:buClr>
              <a:buFont typeface="Wingdings" panose="05000000000000000000" pitchFamily="2" charset="2"/>
              <a:buChar char="v"/>
            </a:pPr>
            <a:r>
              <a:rPr lang="fr-FR" altLang="fr-FR" dirty="0">
                <a:latin typeface="Times New Roman" panose="02020603050405020304" pitchFamily="18" charset="0"/>
                <a:cs typeface="Times New Roman" panose="02020603050405020304" pitchFamily="18" charset="0"/>
              </a:rPr>
              <a:t>Nomination du GAC intérimaire ne suspend pas l’exécution</a:t>
            </a:r>
          </a:p>
          <a:p>
            <a:pPr marL="982663" indent="-315913" algn="just">
              <a:lnSpc>
                <a:spcPct val="100000"/>
              </a:lnSpc>
              <a:spcBef>
                <a:spcPts val="600"/>
              </a:spcBef>
              <a:buClr>
                <a:srgbClr val="0DA5A5"/>
              </a:buClr>
              <a:buFont typeface="Wingdings" panose="05000000000000000000" pitchFamily="2" charset="2"/>
              <a:buChar char="v"/>
            </a:pPr>
            <a:r>
              <a:rPr lang="fr-FR" altLang="fr-FR" dirty="0">
                <a:latin typeface="Times New Roman" panose="02020603050405020304" pitchFamily="18" charset="0"/>
                <a:cs typeface="Times New Roman" panose="02020603050405020304" pitchFamily="18" charset="0"/>
              </a:rPr>
              <a:t>GAC intérimaire : ne peut exercer ses fonctions qu’en l’absence du GAC titulaire, justifiée par une note signée par le titulaire ou son supérieur hiérarchique en cas de carence (GAC Titulaire)</a:t>
            </a:r>
          </a:p>
          <a:p>
            <a:pPr algn="just">
              <a:lnSpc>
                <a:spcPct val="100000"/>
              </a:lnSpc>
              <a:spcBef>
                <a:spcPts val="600"/>
              </a:spcBef>
              <a:spcAft>
                <a:spcPts val="600"/>
              </a:spcAft>
              <a:buClr>
                <a:schemeClr val="accent4">
                  <a:lumMod val="50000"/>
                </a:schemeClr>
              </a:buClr>
            </a:pPr>
            <a:r>
              <a:rPr lang="fr-FR" altLang="fr-FR" dirty="0">
                <a:latin typeface="Times New Roman" panose="02020603050405020304" pitchFamily="18" charset="0"/>
                <a:cs typeface="Times New Roman" panose="02020603050405020304" pitchFamily="18" charset="0"/>
              </a:rPr>
              <a:t>GAC au niveau central : ne peut exercer la fonction de GAC d’un SOA régional et vice versa</a:t>
            </a: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sp>
        <p:nvSpPr>
          <p:cNvPr id="7" name="Rectangle 6"/>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78F924CA-AC0B-4053-AB35-113B0DF6D4F8}"/>
              </a:ext>
            </a:extLst>
          </p:cNvPr>
          <p:cNvSpPr>
            <a:spLocks noGrp="1"/>
          </p:cNvSpPr>
          <p:nvPr>
            <p:ph type="title"/>
          </p:nvPr>
        </p:nvSpPr>
        <p:spPr>
          <a:xfrm>
            <a:off x="681038" y="769938"/>
            <a:ext cx="9613900" cy="1081087"/>
          </a:xfrm>
        </p:spPr>
        <p:txBody>
          <a:bodyPr>
            <a:normAutofit fontScale="90000"/>
          </a:bodyPr>
          <a:lstStyle/>
          <a:p>
            <a:pPr eaLnBrk="1" hangingPunct="1"/>
            <a:r>
              <a:rPr lang="fr-FR" altLang="fr-FR" b="1">
                <a:latin typeface="Arial Black" panose="020B0A04020102020204" pitchFamily="34" charset="0"/>
              </a:rPr>
              <a:t>TAXE SUR LA VALEUR AJOUTEE</a:t>
            </a:r>
          </a:p>
        </p:txBody>
      </p:sp>
      <p:sp>
        <p:nvSpPr>
          <p:cNvPr id="53251" name="Rectangle 6">
            <a:extLst>
              <a:ext uri="{FF2B5EF4-FFF2-40B4-BE49-F238E27FC236}">
                <a16:creationId xmlns:a16="http://schemas.microsoft.com/office/drawing/2014/main" id="{0DBBDC76-62BA-AE43-A533-8151AEB3C389}"/>
              </a:ext>
            </a:extLst>
          </p:cNvPr>
          <p:cNvSpPr>
            <a:spLocks noChangeArrowheads="1"/>
          </p:cNvSpPr>
          <p:nvPr/>
        </p:nvSpPr>
        <p:spPr bwMode="auto">
          <a:xfrm>
            <a:off x="276225" y="2120900"/>
            <a:ext cx="1120775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7675" indent="-447675">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447675" marR="0" lvl="0" indent="-447675" algn="just" defTabSz="914286" rtl="0" eaLnBrk="1" fontAlgn="auto" latinLnBrk="0" hangingPunct="1">
              <a:lnSpc>
                <a:spcPct val="100000"/>
              </a:lnSpc>
              <a:spcBef>
                <a:spcPct val="0"/>
              </a:spcBef>
              <a:spcAft>
                <a:spcPts val="0"/>
              </a:spcAft>
              <a:buClr>
                <a:srgbClr val="F07F09"/>
              </a:buClr>
              <a:buSzTx/>
              <a:buFont typeface="Wingdings" panose="05000000000000000000" pitchFamily="2" charset="2"/>
              <a:buChar char="q"/>
              <a:tabLst/>
              <a:defRPr/>
            </a:pPr>
            <a:r>
              <a:rPr kumimoji="0" lang="fr-FR" alt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Produits et opérations exonérés :</a:t>
            </a:r>
            <a:endParaRPr kumimoji="0" lang="fr-FR" altLang="fr-FR" sz="1400" b="0"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900113" marR="0" lvl="0" indent="-369888" algn="just" defTabSz="914286" rtl="0" eaLnBrk="1" fontAlgn="auto" latinLnBrk="0" hangingPunct="1">
              <a:lnSpc>
                <a:spcPct val="100000"/>
              </a:lnSpc>
              <a:spcBef>
                <a:spcPts val="1200"/>
              </a:spcBef>
              <a:spcAft>
                <a:spcPts val="0"/>
              </a:spcAft>
              <a:buClr>
                <a:srgbClr val="F07F09"/>
              </a:buClr>
              <a:buSzTx/>
              <a:buFont typeface="Wingdings" panose="05000000000000000000" pitchFamily="2" charset="2"/>
              <a:buChar char="ü"/>
              <a:tabLst/>
              <a:defRPr/>
            </a:pPr>
            <a:r>
              <a:rPr kumimoji="0" lang="fr-FR" alt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Souscription des contrats d’assurance branche vie auprès d’une compagnie d’assurance ayant son siège à Madagascar ; </a:t>
            </a:r>
          </a:p>
          <a:p>
            <a:pPr marL="900113" marR="0" lvl="0" indent="-369888" algn="just" defTabSz="914286" rtl="0" eaLnBrk="1" fontAlgn="auto" latinLnBrk="0" hangingPunct="1">
              <a:lnSpc>
                <a:spcPct val="100000"/>
              </a:lnSpc>
              <a:spcBef>
                <a:spcPts val="1200"/>
              </a:spcBef>
              <a:spcAft>
                <a:spcPts val="0"/>
              </a:spcAft>
              <a:buClr>
                <a:srgbClr val="F07F09"/>
              </a:buClr>
              <a:buSzTx/>
              <a:buFont typeface="Wingdings" panose="05000000000000000000" pitchFamily="2" charset="2"/>
              <a:buChar char="ü"/>
              <a:tabLst/>
              <a:defRPr/>
            </a:pPr>
            <a:r>
              <a:rPr kumimoji="0" lang="fr-FR" alt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Transbordement international de marchandises ;</a:t>
            </a:r>
          </a:p>
          <a:p>
            <a:pPr marL="900113" marR="0" lvl="0" indent="-369888" algn="just" defTabSz="914286" rtl="0" eaLnBrk="1" fontAlgn="auto" latinLnBrk="0" hangingPunct="1">
              <a:lnSpc>
                <a:spcPct val="100000"/>
              </a:lnSpc>
              <a:spcBef>
                <a:spcPts val="1200"/>
              </a:spcBef>
              <a:spcAft>
                <a:spcPts val="0"/>
              </a:spcAft>
              <a:buClr>
                <a:srgbClr val="F07F09"/>
              </a:buClr>
              <a:buSzTx/>
              <a:buFont typeface="Wingdings" panose="05000000000000000000" pitchFamily="2" charset="2"/>
              <a:buChar char="ü"/>
              <a:tabLst/>
              <a:defRPr/>
            </a:pPr>
            <a:r>
              <a:rPr kumimoji="0" lang="fr-FR" alt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Contrats d’assurance des petits exploitants agricoles soumis au régime de l’IS. </a:t>
            </a:r>
          </a:p>
        </p:txBody>
      </p:sp>
      <p:sp>
        <p:nvSpPr>
          <p:cNvPr id="47108" name="ZoneTexte 10">
            <a:extLst>
              <a:ext uri="{FF2B5EF4-FFF2-40B4-BE49-F238E27FC236}">
                <a16:creationId xmlns:a16="http://schemas.microsoft.com/office/drawing/2014/main" id="{23785D04-2879-49A7-BADC-C3D792B4DCCA}"/>
              </a:ext>
            </a:extLst>
          </p:cNvPr>
          <p:cNvSpPr txBox="1">
            <a:spLocks noChangeArrowheads="1"/>
          </p:cNvSpPr>
          <p:nvPr/>
        </p:nvSpPr>
        <p:spPr bwMode="auto">
          <a:xfrm>
            <a:off x="10802938" y="958850"/>
            <a:ext cx="113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fr-FR" altLang="fr-FR" sz="3600" b="1" i="0" u="none" strike="noStrike" kern="1200" cap="none" spc="0" normalizeH="0" baseline="0" noProof="0">
                <a:ln>
                  <a:noFill/>
                </a:ln>
                <a:solidFill>
                  <a:srgbClr val="FFFFFF"/>
                </a:solidFill>
                <a:effectLst/>
                <a:uLnTx/>
                <a:uFillTx/>
                <a:latin typeface="Arial Narrow" panose="020B0606020202030204" pitchFamily="34" charset="0"/>
                <a:ea typeface="Arial Unicode MS" pitchFamily="34" charset="-128"/>
                <a:cs typeface="+mn-cs"/>
              </a:rPr>
              <a:t>TVA</a:t>
            </a:r>
          </a:p>
        </p:txBody>
      </p:sp>
      <p:sp>
        <p:nvSpPr>
          <p:cNvPr id="47109" name="Rectangle 6">
            <a:extLst>
              <a:ext uri="{FF2B5EF4-FFF2-40B4-BE49-F238E27FC236}">
                <a16:creationId xmlns:a16="http://schemas.microsoft.com/office/drawing/2014/main" id="{F9E88727-B317-40E5-8B8A-2E759306FF8D}"/>
              </a:ext>
            </a:extLst>
          </p:cNvPr>
          <p:cNvSpPr>
            <a:spLocks noChangeArrowheads="1"/>
          </p:cNvSpPr>
          <p:nvPr/>
        </p:nvSpPr>
        <p:spPr bwMode="auto">
          <a:xfrm>
            <a:off x="276225" y="4886325"/>
            <a:ext cx="117887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7675" indent="-447675">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447675" marR="0" lvl="0" indent="-447675" algn="just" defTabSz="912813" rtl="0" eaLnBrk="1" fontAlgn="base" latinLnBrk="0" hangingPunct="1">
              <a:lnSpc>
                <a:spcPct val="100000"/>
              </a:lnSpc>
              <a:spcBef>
                <a:spcPct val="0"/>
              </a:spcBef>
              <a:spcAft>
                <a:spcPct val="0"/>
              </a:spcAft>
              <a:buClr>
                <a:srgbClr val="F07F09"/>
              </a:buClr>
              <a:buSzTx/>
              <a:buFont typeface="Wingdings" panose="05000000000000000000" pitchFamily="2" charset="2"/>
              <a:buChar char="q"/>
              <a:tabLst/>
              <a:defRPr/>
            </a:pPr>
            <a:r>
              <a:rPr kumimoji="0" lang="fr-FR" altLang="fr-FR" sz="2400" b="1" i="0"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rPr>
              <a:t>Retaxation au taux normal de 20%  :</a:t>
            </a:r>
            <a:r>
              <a:rPr kumimoji="0" lang="fr-FR" altLang="fr-FR" sz="1600" b="0" i="1"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rPr>
              <a:t> </a:t>
            </a:r>
          </a:p>
          <a:p>
            <a:pPr marL="447675" marR="0" lvl="0" indent="-447675" algn="just" defTabSz="912813" rtl="0" eaLnBrk="1" fontAlgn="base" latinLnBrk="0" hangingPunct="1">
              <a:lnSpc>
                <a:spcPct val="100000"/>
              </a:lnSpc>
              <a:spcBef>
                <a:spcPts val="1200"/>
              </a:spcBef>
              <a:spcAft>
                <a:spcPct val="0"/>
              </a:spcAft>
              <a:buClr>
                <a:srgbClr val="F07F09"/>
              </a:buClr>
              <a:buSzTx/>
              <a:buFont typeface="Wingdings" panose="05000000000000000000" pitchFamily="2" charset="2"/>
              <a:buChar char="ü"/>
              <a:tabLst/>
              <a:defRPr/>
            </a:pPr>
            <a:r>
              <a:rPr kumimoji="0" lang="fr-FR" altLang="fr-FR" sz="2200" b="1" i="0" u="none" strike="noStrike" kern="1200" cap="none" spc="0" normalizeH="0" baseline="0" noProof="0">
                <a:ln>
                  <a:noFill/>
                </a:ln>
                <a:solidFill>
                  <a:srgbClr val="7F7F7F"/>
                </a:solidFill>
                <a:effectLst/>
                <a:uLnTx/>
                <a:uFillTx/>
                <a:latin typeface="Arial Narrow" panose="020B0606020202030204" pitchFamily="34" charset="0"/>
                <a:ea typeface="Arial Unicode MS" pitchFamily="34" charset="-128"/>
                <a:cs typeface="+mn-cs"/>
              </a:rPr>
              <a:t>des pates alimentaires produites localement ; </a:t>
            </a:r>
            <a:endParaRPr kumimoji="0" lang="fr-FR" altLang="fr-FR" sz="1400" b="1" i="0" u="none" strike="noStrike" kern="1200" cap="none" spc="0" normalizeH="0" baseline="0" noProof="0">
              <a:ln>
                <a:noFill/>
              </a:ln>
              <a:solidFill>
                <a:srgbClr val="FF0000"/>
              </a:solidFill>
              <a:effectLst/>
              <a:uLnTx/>
              <a:uFillTx/>
              <a:latin typeface="Arial Narrow" panose="020B0606020202030204" pitchFamily="34" charset="0"/>
              <a:ea typeface="Arial Unicode MS" pitchFamily="34" charset="-128"/>
              <a:cs typeface="+mn-cs"/>
            </a:endParaRPr>
          </a:p>
          <a:p>
            <a:pPr marL="447675" marR="0" lvl="0" indent="-447675" algn="just" defTabSz="912813" rtl="0" eaLnBrk="1" fontAlgn="base" latinLnBrk="0" hangingPunct="1">
              <a:lnSpc>
                <a:spcPct val="100000"/>
              </a:lnSpc>
              <a:spcBef>
                <a:spcPts val="1200"/>
              </a:spcBef>
              <a:spcAft>
                <a:spcPct val="0"/>
              </a:spcAft>
              <a:buClr>
                <a:srgbClr val="F07F09"/>
              </a:buClr>
              <a:buSzTx/>
              <a:buFont typeface="Wingdings" panose="05000000000000000000" pitchFamily="2" charset="2"/>
              <a:buChar char="ü"/>
              <a:tabLst/>
              <a:defRPr/>
            </a:pPr>
            <a:r>
              <a:rPr kumimoji="0" lang="fr-FR" altLang="fr-FR" sz="2200" b="1" i="0" u="none" strike="noStrike" kern="1200" cap="none" spc="0" normalizeH="0" baseline="0" noProof="0">
                <a:ln>
                  <a:noFill/>
                </a:ln>
                <a:solidFill>
                  <a:srgbClr val="7F7F7F"/>
                </a:solidFill>
                <a:effectLst/>
                <a:uLnTx/>
                <a:uFillTx/>
                <a:latin typeface="Arial Narrow" panose="020B0606020202030204" pitchFamily="34" charset="0"/>
                <a:ea typeface="Arial Unicode MS" pitchFamily="34" charset="-128"/>
                <a:cs typeface="+mn-cs"/>
              </a:rPr>
              <a:t>des droits d’adhésion et cotisation des membres des centres de gestion agréés. </a:t>
            </a:r>
            <a:endParaRPr kumimoji="0" lang="fr-FR" altLang="fr-FR" sz="1400" b="0" i="1"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endParaRPr>
          </a:p>
        </p:txBody>
      </p:sp>
      <p:sp>
        <p:nvSpPr>
          <p:cNvPr id="6" name="Rectangle 5"/>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a:extLst>
              <a:ext uri="{FF2B5EF4-FFF2-40B4-BE49-F238E27FC236}">
                <a16:creationId xmlns:a16="http://schemas.microsoft.com/office/drawing/2014/main" id="{7B23B145-AE12-436C-9104-8246029C023A}"/>
              </a:ext>
            </a:extLst>
          </p:cNvPr>
          <p:cNvSpPr>
            <a:spLocks noGrp="1"/>
          </p:cNvSpPr>
          <p:nvPr>
            <p:ph type="title"/>
          </p:nvPr>
        </p:nvSpPr>
        <p:spPr>
          <a:xfrm>
            <a:off x="681038" y="769938"/>
            <a:ext cx="9613900" cy="1081087"/>
          </a:xfrm>
        </p:spPr>
        <p:txBody>
          <a:bodyPr>
            <a:normAutofit fontScale="90000"/>
          </a:bodyPr>
          <a:lstStyle/>
          <a:p>
            <a:pPr eaLnBrk="1" hangingPunct="1"/>
            <a:r>
              <a:rPr lang="fr-FR" altLang="fr-FR" b="1">
                <a:latin typeface="Arial Black" panose="020B0A04020102020204" pitchFamily="34" charset="0"/>
              </a:rPr>
              <a:t>TAXE SUR LA VALEUR AJOUTEE</a:t>
            </a:r>
          </a:p>
        </p:txBody>
      </p:sp>
      <p:sp>
        <p:nvSpPr>
          <p:cNvPr id="53251" name="Rectangle 6">
            <a:extLst>
              <a:ext uri="{FF2B5EF4-FFF2-40B4-BE49-F238E27FC236}">
                <a16:creationId xmlns:a16="http://schemas.microsoft.com/office/drawing/2014/main" id="{445B9465-AA7A-AF43-8C2F-C10EF0C9DD30}"/>
              </a:ext>
            </a:extLst>
          </p:cNvPr>
          <p:cNvSpPr>
            <a:spLocks noChangeArrowheads="1"/>
          </p:cNvSpPr>
          <p:nvPr/>
        </p:nvSpPr>
        <p:spPr bwMode="auto">
          <a:xfrm>
            <a:off x="320675" y="2636838"/>
            <a:ext cx="1120775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7675" indent="-447675">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447675" marR="0" lvl="0" indent="-447675" algn="just" defTabSz="914286" rtl="0" eaLnBrk="1" fontAlgn="auto" latinLnBrk="0" hangingPunct="1">
              <a:lnSpc>
                <a:spcPct val="100000"/>
              </a:lnSpc>
              <a:spcBef>
                <a:spcPct val="0"/>
              </a:spcBef>
              <a:spcAft>
                <a:spcPts val="0"/>
              </a:spcAft>
              <a:buClr>
                <a:srgbClr val="F07F09"/>
              </a:buClr>
              <a:buSzTx/>
              <a:buFont typeface="Wingdings" panose="05000000000000000000" pitchFamily="2" charset="2"/>
              <a:buChar char="q"/>
              <a:tabLst/>
              <a:defRPr/>
            </a:pPr>
            <a:r>
              <a:rPr kumimoji="0" lang="fr-FR" altLang="fr-FR" sz="32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Droit à déduction de la TVA sur achats de carburant des professionnels du transport aérien:</a:t>
            </a:r>
            <a:endParaRPr kumimoji="0" lang="fr-FR" altLang="fr-FR" sz="3200" b="1" i="0" u="none" strike="noStrike" kern="1200" cap="none" spc="0" normalizeH="0" baseline="0" noProof="0" dirty="0">
              <a:ln>
                <a:noFill/>
              </a:ln>
              <a:solidFill>
                <a:srgbClr val="FF0000"/>
              </a:solidFill>
              <a:effectLst/>
              <a:uLnTx/>
              <a:uFillTx/>
              <a:latin typeface="Arial Narrow" panose="020B0606020202030204" pitchFamily="34" charset="0"/>
              <a:ea typeface="Arial Unicode MS" pitchFamily="34" charset="-128"/>
              <a:cs typeface="+mn-cs"/>
            </a:endParaRPr>
          </a:p>
          <a:p>
            <a:pPr marL="900113" marR="0" lvl="0" indent="-369888" algn="just" defTabSz="914286" rtl="0" eaLnBrk="1" fontAlgn="auto" latinLnBrk="0" hangingPunct="1">
              <a:lnSpc>
                <a:spcPct val="100000"/>
              </a:lnSpc>
              <a:spcBef>
                <a:spcPts val="1200"/>
              </a:spcBef>
              <a:spcAft>
                <a:spcPts val="0"/>
              </a:spcAft>
              <a:buClr>
                <a:srgbClr val="F07F09"/>
              </a:buClr>
              <a:buSzTx/>
              <a:buFont typeface="Wingdings" panose="05000000000000000000" pitchFamily="2" charset="2"/>
              <a:buChar char="ü"/>
              <a:tabLst/>
              <a:defRPr/>
            </a:pPr>
            <a:r>
              <a:rPr kumimoji="0" lang="fr-FR" altLang="fr-FR" sz="3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2710.12 11 : Essence d’aviation</a:t>
            </a:r>
          </a:p>
          <a:p>
            <a:pPr marL="900113" marR="0" lvl="0" indent="-369888" algn="just" defTabSz="914286" rtl="0" eaLnBrk="1" fontAlgn="auto" latinLnBrk="0" hangingPunct="1">
              <a:lnSpc>
                <a:spcPct val="100000"/>
              </a:lnSpc>
              <a:spcBef>
                <a:spcPts val="1200"/>
              </a:spcBef>
              <a:spcAft>
                <a:spcPts val="0"/>
              </a:spcAft>
              <a:buClr>
                <a:srgbClr val="F07F09"/>
              </a:buClr>
              <a:buSzTx/>
              <a:buFont typeface="Wingdings" panose="05000000000000000000" pitchFamily="2" charset="2"/>
              <a:buChar char="ü"/>
              <a:tabLst/>
              <a:defRPr/>
            </a:pPr>
            <a:r>
              <a:rPr kumimoji="0" lang="fr-FR" altLang="fr-FR" sz="3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2710.19.23 : Carburéacteurs type pétrole lampant (Jet fuel)</a:t>
            </a:r>
          </a:p>
        </p:txBody>
      </p:sp>
      <p:sp>
        <p:nvSpPr>
          <p:cNvPr id="48132" name="ZoneTexte 10">
            <a:extLst>
              <a:ext uri="{FF2B5EF4-FFF2-40B4-BE49-F238E27FC236}">
                <a16:creationId xmlns:a16="http://schemas.microsoft.com/office/drawing/2014/main" id="{F48367B3-2177-472E-A6FA-9A3534E55AD3}"/>
              </a:ext>
            </a:extLst>
          </p:cNvPr>
          <p:cNvSpPr txBox="1">
            <a:spLocks noChangeArrowheads="1"/>
          </p:cNvSpPr>
          <p:nvPr/>
        </p:nvSpPr>
        <p:spPr bwMode="auto">
          <a:xfrm>
            <a:off x="10817225" y="812800"/>
            <a:ext cx="1133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fr-FR" altLang="fr-FR" sz="3600" b="1" i="0" u="none" strike="noStrike" kern="1200" cap="none" spc="0" normalizeH="0" baseline="0" noProof="0">
                <a:ln>
                  <a:noFill/>
                </a:ln>
                <a:solidFill>
                  <a:srgbClr val="FFFFFF"/>
                </a:solidFill>
                <a:effectLst/>
                <a:uLnTx/>
                <a:uFillTx/>
                <a:latin typeface="Arial Narrow" panose="020B0606020202030204" pitchFamily="34" charset="0"/>
                <a:ea typeface="Arial Unicode MS" pitchFamily="34" charset="-128"/>
                <a:cs typeface="+mn-cs"/>
              </a:rPr>
              <a:t>TVA</a:t>
            </a:r>
          </a:p>
          <a:p>
            <a:pPr marL="0" marR="0" lvl="0" indent="0" algn="ctr" defTabSz="912813" rtl="0" eaLnBrk="1" fontAlgn="base" latinLnBrk="0" hangingPunct="1">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FFFFFF"/>
                </a:solidFill>
                <a:effectLst/>
                <a:uLnTx/>
                <a:uFillTx/>
                <a:latin typeface="Arial Narrow" panose="020B0606020202030204" pitchFamily="34" charset="0"/>
                <a:ea typeface="Arial Unicode MS" pitchFamily="34" charset="-128"/>
                <a:cs typeface="+mn-cs"/>
              </a:rPr>
              <a:t>suite</a:t>
            </a:r>
          </a:p>
        </p:txBody>
      </p:sp>
      <p:sp>
        <p:nvSpPr>
          <p:cNvPr id="5" name="Rectangle 4"/>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a:extLst>
              <a:ext uri="{FF2B5EF4-FFF2-40B4-BE49-F238E27FC236}">
                <a16:creationId xmlns:a16="http://schemas.microsoft.com/office/drawing/2014/main" id="{80CD13CD-47FE-4B0C-9D78-E63DE35B529D}"/>
              </a:ext>
            </a:extLst>
          </p:cNvPr>
          <p:cNvSpPr>
            <a:spLocks noGrp="1"/>
          </p:cNvSpPr>
          <p:nvPr>
            <p:ph type="title"/>
          </p:nvPr>
        </p:nvSpPr>
        <p:spPr>
          <a:xfrm>
            <a:off x="681038" y="779463"/>
            <a:ext cx="9613900" cy="1122362"/>
          </a:xfrm>
        </p:spPr>
        <p:txBody>
          <a:bodyPr/>
          <a:lstStyle/>
          <a:p>
            <a:pPr eaLnBrk="1" hangingPunct="1"/>
            <a:r>
              <a:rPr lang="fr-FR" altLang="fr-FR" b="1">
                <a:latin typeface="Arial Black" panose="020B0A04020102020204" pitchFamily="34" charset="0"/>
              </a:rPr>
              <a:t>IMPOTS LOCAUX</a:t>
            </a:r>
          </a:p>
        </p:txBody>
      </p:sp>
      <p:sp>
        <p:nvSpPr>
          <p:cNvPr id="15" name="Rectangle 14">
            <a:extLst>
              <a:ext uri="{FF2B5EF4-FFF2-40B4-BE49-F238E27FC236}">
                <a16:creationId xmlns:a16="http://schemas.microsoft.com/office/drawing/2014/main" id="{FBAB5F94-7BF3-2E4D-9674-1E8E5551B8C8}"/>
              </a:ext>
            </a:extLst>
          </p:cNvPr>
          <p:cNvSpPr/>
          <p:nvPr/>
        </p:nvSpPr>
        <p:spPr>
          <a:xfrm>
            <a:off x="180975" y="1985963"/>
            <a:ext cx="11830050" cy="4846637"/>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Précision et harmonisation de certaines dispositions fiscales relatives aux impôts locaux dans l’objectif d’améliorer les ressources des CTD pour mieux rationaliser leur gestion:</a:t>
            </a:r>
          </a:p>
          <a:p>
            <a:pPr marL="900113" marR="0" lvl="0" indent="-369888" algn="just" defTabSz="914286" rtl="0" eaLnBrk="1" fontAlgn="auto" latinLnBrk="0" hangingPunct="1">
              <a:lnSpc>
                <a:spcPct val="100000"/>
              </a:lnSpc>
              <a:spcBef>
                <a:spcPts val="1200"/>
              </a:spcBef>
              <a:spcAft>
                <a:spcPts val="0"/>
              </a:spcAft>
              <a:buClr>
                <a:srgbClr val="F07F09"/>
              </a:buClr>
              <a:buSzTx/>
              <a:buFont typeface="Wingdings" panose="05000000000000000000" pitchFamily="2" charset="2"/>
              <a:buChar char="ü"/>
              <a:tabLst/>
              <a:defRPr/>
            </a:pPr>
            <a:r>
              <a:rPr kumimoji="0" lang="fr-FR" sz="2200" b="1" i="0" u="sng"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IFPB : </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Obligation d’institution au niveau de chaque Commune d’une Commission Municipale et/ou Commission Communale, pour assurer les évaluations devant servir de base à l’IFPB.</a:t>
            </a:r>
            <a:endParaRPr kumimoji="0" lang="fr-FR" sz="1400" b="0"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900113" marR="0" lvl="0" indent="-369888" algn="just" defTabSz="914286" rtl="0" eaLnBrk="1" fontAlgn="auto" latinLnBrk="0" hangingPunct="1">
              <a:lnSpc>
                <a:spcPct val="100000"/>
              </a:lnSpc>
              <a:spcBef>
                <a:spcPts val="1200"/>
              </a:spcBef>
              <a:spcAft>
                <a:spcPts val="0"/>
              </a:spcAft>
              <a:buClr>
                <a:srgbClr val="F07F09"/>
              </a:buClr>
              <a:buSzTx/>
              <a:buFont typeface="Wingdings" panose="05000000000000000000" pitchFamily="2" charset="2"/>
              <a:buChar char="ü"/>
              <a:tabLst/>
              <a:defRPr/>
            </a:pPr>
            <a:r>
              <a:rPr kumimoji="0" lang="fr-FR" sz="2200" b="1" i="0" u="sng"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Impôt de licence de vente :</a:t>
            </a:r>
          </a:p>
          <a:p>
            <a:pPr marL="1341438" marR="0" lvl="0" indent="-342900" algn="just" defTabSz="914286" rtl="0" eaLnBrk="1" fontAlgn="auto" latinLnBrk="0" hangingPunct="1">
              <a:lnSpc>
                <a:spcPct val="100000"/>
              </a:lnSpc>
              <a:spcBef>
                <a:spcPts val="600"/>
              </a:spcBef>
              <a:spcAft>
                <a:spcPts val="0"/>
              </a:spcAft>
              <a:buClr>
                <a:srgbClr val="F07F09"/>
              </a:buClr>
              <a:buSzTx/>
              <a:buFont typeface="Arial" panose="020B0604020202020204" pitchFamily="34" charset="0"/>
              <a:buChar char="•"/>
              <a:tabLst/>
              <a:defRPr/>
            </a:pPr>
            <a:r>
              <a:rPr kumimoji="0" lang="fr-FR" sz="20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Obligation de transmission auprès du Centre fiscal territorialement compétent de la délibération du Conseil Municipal ou Communal, après contrôle de légalité.</a:t>
            </a:r>
            <a:endParaRPr kumimoji="0" lang="fr-FR" sz="2200" b="0"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1341438" marR="0" lvl="0" indent="-342900" algn="just" defTabSz="914286" rtl="0" eaLnBrk="1" fontAlgn="auto" latinLnBrk="0" hangingPunct="1">
              <a:lnSpc>
                <a:spcPct val="100000"/>
              </a:lnSpc>
              <a:spcBef>
                <a:spcPts val="1200"/>
              </a:spcBef>
              <a:spcAft>
                <a:spcPts val="0"/>
              </a:spcAft>
              <a:buClr>
                <a:srgbClr val="F07F09"/>
              </a:buClr>
              <a:buSzTx/>
              <a:buFont typeface="Arial" panose="020B0604020202020204" pitchFamily="34" charset="0"/>
              <a:buChar char="•"/>
              <a:tabLst/>
              <a:defRPr/>
            </a:pPr>
            <a:r>
              <a:rPr kumimoji="0" lang="fr-FR" sz="20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Précision relative à l’autorité habilité à accorder des dérogations aux étrangers à exercer la profession de débitant de boissons alcooliques: Le Maire. </a:t>
            </a:r>
            <a:endParaRPr kumimoji="0" lang="fr-FR" sz="2000" b="1" i="1"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endParaRPr>
          </a:p>
          <a:p>
            <a:pPr marL="1341438" marR="0" lvl="0" indent="-342900" algn="just" defTabSz="914286" rtl="0" eaLnBrk="1" fontAlgn="auto" latinLnBrk="0" hangingPunct="1">
              <a:lnSpc>
                <a:spcPct val="100000"/>
              </a:lnSpc>
              <a:spcBef>
                <a:spcPts val="1200"/>
              </a:spcBef>
              <a:spcAft>
                <a:spcPts val="0"/>
              </a:spcAft>
              <a:buClr>
                <a:srgbClr val="F07F09"/>
              </a:buClr>
              <a:buSzTx/>
              <a:buFont typeface="Arial" panose="020B0604020202020204" pitchFamily="34" charset="0"/>
              <a:buChar char="•"/>
              <a:tabLst/>
              <a:defRPr/>
            </a:pPr>
            <a:r>
              <a:rPr kumimoji="0" lang="fr-FR" sz="20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Possibilité de déclaration en ligne des annexes relatives à l’impôt de licence.</a:t>
            </a:r>
            <a:endParaRPr kumimoji="0" lang="fr-FR" sz="1400" b="1" i="1"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endParaRPr>
          </a:p>
          <a:p>
            <a:pPr marL="1341438" marR="0" lvl="0" indent="-354013" algn="just" defTabSz="914286" rtl="0" eaLnBrk="1" fontAlgn="auto" latinLnBrk="0" hangingPunct="1">
              <a:lnSpc>
                <a:spcPct val="100000"/>
              </a:lnSpc>
              <a:spcBef>
                <a:spcPts val="1200"/>
              </a:spcBef>
              <a:spcAft>
                <a:spcPts val="0"/>
              </a:spcAft>
              <a:buClr>
                <a:srgbClr val="F07F09"/>
              </a:buClr>
              <a:buSzTx/>
              <a:buFont typeface="Arial" panose="020B0604020202020204" pitchFamily="34" charset="0"/>
              <a:buChar char="•"/>
              <a:tabLst/>
              <a:defRPr/>
            </a:pPr>
            <a:r>
              <a:rPr kumimoji="0" lang="fr-FR" sz="20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Obligation d’accompagnement au paiement d’IL, d’une annexe comportant l’adresse, la Commune, la Région, pour les grossistes et les exploitations multiples  ayant plusieurs lieux d’exploitation.</a:t>
            </a: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a:extLst>
              <a:ext uri="{FF2B5EF4-FFF2-40B4-BE49-F238E27FC236}">
                <a16:creationId xmlns:a16="http://schemas.microsoft.com/office/drawing/2014/main" id="{04BEB37A-3B83-4A54-82F7-BCE1E3BF561B}"/>
              </a:ext>
            </a:extLst>
          </p:cNvPr>
          <p:cNvSpPr>
            <a:spLocks noGrp="1"/>
          </p:cNvSpPr>
          <p:nvPr>
            <p:ph type="title"/>
          </p:nvPr>
        </p:nvSpPr>
        <p:spPr>
          <a:xfrm>
            <a:off x="681038" y="779463"/>
            <a:ext cx="9613900" cy="1122362"/>
          </a:xfrm>
        </p:spPr>
        <p:txBody>
          <a:bodyPr/>
          <a:lstStyle/>
          <a:p>
            <a:pPr eaLnBrk="1" hangingPunct="1"/>
            <a:r>
              <a:rPr lang="fr-FR" altLang="fr-FR" b="1">
                <a:latin typeface="Arial Black" panose="020B0A04020102020204" pitchFamily="34" charset="0"/>
              </a:rPr>
              <a:t>IMPOTS LOCAUX</a:t>
            </a:r>
          </a:p>
        </p:txBody>
      </p:sp>
      <p:sp>
        <p:nvSpPr>
          <p:cNvPr id="15" name="Rectangle 14">
            <a:extLst>
              <a:ext uri="{FF2B5EF4-FFF2-40B4-BE49-F238E27FC236}">
                <a16:creationId xmlns:a16="http://schemas.microsoft.com/office/drawing/2014/main" id="{276C445E-3987-8247-9DD2-5D65CEA5ADEB}"/>
              </a:ext>
            </a:extLst>
          </p:cNvPr>
          <p:cNvSpPr/>
          <p:nvPr/>
        </p:nvSpPr>
        <p:spPr>
          <a:xfrm>
            <a:off x="180975" y="2427288"/>
            <a:ext cx="11830050" cy="2986087"/>
          </a:xfrm>
          <a:prstGeom prst="rect">
            <a:avLst/>
          </a:prstGeom>
        </p:spPr>
        <p:txBody>
          <a:bodyPr>
            <a:spAutoFit/>
          </a:bodyPr>
          <a:lstStyle/>
          <a:p>
            <a:pPr marL="900113" marR="0" lvl="0" indent="-369888" algn="just" defTabSz="914286" rtl="0" eaLnBrk="1" fontAlgn="auto" latinLnBrk="0" hangingPunct="1">
              <a:lnSpc>
                <a:spcPct val="100000"/>
              </a:lnSpc>
              <a:spcBef>
                <a:spcPts val="1200"/>
              </a:spcBef>
              <a:spcAft>
                <a:spcPts val="0"/>
              </a:spcAft>
              <a:buClr>
                <a:srgbClr val="F07F09"/>
              </a:buClr>
              <a:buSzTx/>
              <a:buFont typeface="Wingdings" panose="05000000000000000000" pitchFamily="2" charset="2"/>
              <a:buChar char="ü"/>
              <a:tabLst/>
              <a:defRPr/>
            </a:pPr>
            <a:r>
              <a:rPr kumimoji="0" lang="fr-FR" sz="2800" b="1" i="0" u="sng"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Taxe sur les appareils automatiques :</a:t>
            </a:r>
            <a:endParaRPr kumimoji="0" lang="fr-FR" sz="2800" b="0"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1341438" marR="0" lvl="0" indent="-342900" algn="just" defTabSz="914286" rtl="0" eaLnBrk="1" fontAlgn="auto" latinLnBrk="0" hangingPunct="1">
              <a:lnSpc>
                <a:spcPct val="100000"/>
              </a:lnSpc>
              <a:spcBef>
                <a:spcPts val="600"/>
              </a:spcBef>
              <a:spcAft>
                <a:spcPts val="0"/>
              </a:spcAft>
              <a:buClr>
                <a:srgbClr val="F07F09"/>
              </a:buClr>
              <a:buSzTx/>
              <a:buFont typeface="Arial" panose="020B0604020202020204" pitchFamily="34" charset="0"/>
              <a:buChar char="•"/>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Recouvrement assuré par le régisseur de recettes de la Commune dans la circonscription de laquelle l’appareil est mis en service. </a:t>
            </a:r>
          </a:p>
          <a:p>
            <a:pPr marL="900113" marR="0" lvl="0" indent="-369888" algn="just" defTabSz="914286" rtl="0" eaLnBrk="1" fontAlgn="auto" latinLnBrk="0" hangingPunct="1">
              <a:lnSpc>
                <a:spcPct val="100000"/>
              </a:lnSpc>
              <a:spcBef>
                <a:spcPts val="1200"/>
              </a:spcBef>
              <a:spcAft>
                <a:spcPts val="0"/>
              </a:spcAft>
              <a:buClr>
                <a:srgbClr val="F07F09"/>
              </a:buClr>
              <a:buSzTx/>
              <a:buFont typeface="Wingdings" panose="05000000000000000000" pitchFamily="2" charset="2"/>
              <a:buChar char="ü"/>
              <a:tabLst/>
              <a:defRPr/>
            </a:pPr>
            <a:r>
              <a:rPr kumimoji="0" lang="fr-FR" sz="2800" b="1" i="0" u="sng"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Taxe sur les pylônes, relais, antennes ou mâts:</a:t>
            </a:r>
            <a:endParaRPr kumimoji="0" lang="fr-FR" sz="2800" b="0" i="1" u="sng"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1341438" marR="0" lvl="0" indent="-342900" algn="just" defTabSz="914286" rtl="0" eaLnBrk="1" fontAlgn="auto" latinLnBrk="0" hangingPunct="1">
              <a:lnSpc>
                <a:spcPct val="100000"/>
              </a:lnSpc>
              <a:spcBef>
                <a:spcPts val="600"/>
              </a:spcBef>
              <a:spcAft>
                <a:spcPts val="0"/>
              </a:spcAft>
              <a:buClr>
                <a:srgbClr val="F07F09"/>
              </a:buClr>
              <a:buSzTx/>
              <a:buFont typeface="Arial" panose="020B0604020202020204" pitchFamily="34" charset="0"/>
              <a:buChar char="•"/>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Fixation du tarif à appliquer par l’organe délibérant de la Commune du lieu d’implantation.    </a:t>
            </a: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a:extLst>
              <a:ext uri="{FF2B5EF4-FFF2-40B4-BE49-F238E27FC236}">
                <a16:creationId xmlns:a16="http://schemas.microsoft.com/office/drawing/2014/main" id="{1E39E0E7-6410-4127-948C-D287E7C22CF9}"/>
              </a:ext>
            </a:extLst>
          </p:cNvPr>
          <p:cNvSpPr>
            <a:spLocks noGrp="1"/>
          </p:cNvSpPr>
          <p:nvPr>
            <p:ph type="title"/>
          </p:nvPr>
        </p:nvSpPr>
        <p:spPr/>
        <p:txBody>
          <a:bodyPr/>
          <a:lstStyle/>
          <a:p>
            <a:pPr eaLnBrk="1" hangingPunct="1"/>
            <a:r>
              <a:rPr lang="fr-FR" altLang="fr-FR" b="1">
                <a:latin typeface="Arial Black" panose="020B0A04020102020204" pitchFamily="34" charset="0"/>
              </a:rPr>
              <a:t>DISPOSITIONS COMMUNES</a:t>
            </a:r>
          </a:p>
        </p:txBody>
      </p:sp>
      <p:sp>
        <p:nvSpPr>
          <p:cNvPr id="56323" name="Rectangle 6">
            <a:extLst>
              <a:ext uri="{FF2B5EF4-FFF2-40B4-BE49-F238E27FC236}">
                <a16:creationId xmlns:a16="http://schemas.microsoft.com/office/drawing/2014/main" id="{43D8D4D3-88D1-D849-822D-60A3E89A30E1}"/>
              </a:ext>
            </a:extLst>
          </p:cNvPr>
          <p:cNvSpPr>
            <a:spLocks noChangeArrowheads="1"/>
          </p:cNvSpPr>
          <p:nvPr/>
        </p:nvSpPr>
        <p:spPr bwMode="auto">
          <a:xfrm>
            <a:off x="411163" y="2182813"/>
            <a:ext cx="1136967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542925" marR="0" lvl="0" indent="-542925" algn="just" defTabSz="914286" rtl="0" eaLnBrk="1" fontAlgn="auto" latinLnBrk="0" hangingPunct="1">
              <a:lnSpc>
                <a:spcPct val="100000"/>
              </a:lnSpc>
              <a:spcBef>
                <a:spcPct val="0"/>
              </a:spcBef>
              <a:spcAft>
                <a:spcPts val="0"/>
              </a:spcAft>
              <a:buClr>
                <a:srgbClr val="F07F09"/>
              </a:buClr>
              <a:buSzTx/>
              <a:buFont typeface="Wingdings" panose="05000000000000000000" pitchFamily="2" charset="2"/>
              <a:buChar char="q"/>
              <a:tabLst/>
              <a:defRPr/>
            </a:pPr>
            <a:r>
              <a:rPr kumimoji="0" lang="fr-FR" alt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Dispositions sur les impôts locaux :</a:t>
            </a:r>
          </a:p>
          <a:p>
            <a:pPr marL="987425" marR="0" lvl="0" indent="-454025"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altLang="fr-FR" sz="24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Insertion des impôts locaux pour les créances pouvant faire l’objet de titre de perception. </a:t>
            </a:r>
          </a:p>
          <a:p>
            <a:pPr marL="987425" marR="0" lvl="0" indent="-454025"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altLang="fr-FR" sz="24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Emission du Titre de perception par le Service chargé du recouvrement des impôts locaux pour les impôts recouvrés par les services fiscaux.</a:t>
            </a:r>
            <a:endParaRPr kumimoji="0" lang="fr-FR" altLang="fr-FR" sz="2400" b="0"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987425" marR="0" lvl="0" indent="-454025" algn="just" defTabSz="914286" rtl="0" eaLnBrk="1" fontAlgn="auto" latinLnBrk="0" hangingPunct="1">
              <a:lnSpc>
                <a:spcPct val="100000"/>
              </a:lnSpc>
              <a:spcBef>
                <a:spcPts val="600"/>
              </a:spcBef>
              <a:spcAft>
                <a:spcPts val="0"/>
              </a:spcAft>
              <a:buClr>
                <a:srgbClr val="F07F09"/>
              </a:buClr>
              <a:buSzTx/>
              <a:buFont typeface="Wingdings" panose="05000000000000000000" pitchFamily="2" charset="2"/>
              <a:buChar char="ü"/>
              <a:tabLst/>
              <a:defRPr/>
            </a:pPr>
            <a:r>
              <a:rPr kumimoji="0" lang="fr-FR" altLang="fr-FR" sz="24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Précision sur l’intérêt de retard à appliquer aux impôts locaux : 1% par mois de retard</a:t>
            </a:r>
          </a:p>
        </p:txBody>
      </p:sp>
      <p:sp>
        <p:nvSpPr>
          <p:cNvPr id="53252" name="Rectangle 6">
            <a:extLst>
              <a:ext uri="{FF2B5EF4-FFF2-40B4-BE49-F238E27FC236}">
                <a16:creationId xmlns:a16="http://schemas.microsoft.com/office/drawing/2014/main" id="{B380D2B0-B0E4-4061-BDF3-1D8C1DD0ACC7}"/>
              </a:ext>
            </a:extLst>
          </p:cNvPr>
          <p:cNvSpPr>
            <a:spLocks noChangeArrowheads="1"/>
          </p:cNvSpPr>
          <p:nvPr/>
        </p:nvSpPr>
        <p:spPr bwMode="auto">
          <a:xfrm>
            <a:off x="411163" y="5024438"/>
            <a:ext cx="11369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542925" marR="0" lvl="0" indent="-542925" algn="just" defTabSz="912813" rtl="0" eaLnBrk="1" fontAlgn="base" latinLnBrk="0" hangingPunct="1">
              <a:lnSpc>
                <a:spcPct val="100000"/>
              </a:lnSpc>
              <a:spcBef>
                <a:spcPct val="0"/>
              </a:spcBef>
              <a:spcAft>
                <a:spcPct val="0"/>
              </a:spcAft>
              <a:buClr>
                <a:srgbClr val="F07F09"/>
              </a:buClr>
              <a:buSzTx/>
              <a:buFont typeface="Wingdings" panose="05000000000000000000" pitchFamily="2" charset="2"/>
              <a:buChar char="q"/>
              <a:tabLst/>
              <a:defRPr/>
            </a:pPr>
            <a:r>
              <a:rPr kumimoji="0" lang="fr-FR" altLang="fr-FR" sz="2400" b="1" i="0"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rPr>
              <a:t>Application d’une amende de Ar 10 000 par litre pour détournement d’affectation d’alcool nature ou de l’alcool éthylique bénéficiant de l’exonération de DA.</a:t>
            </a:r>
            <a:endParaRPr kumimoji="0" lang="fr-FR" altLang="fr-FR" sz="1400" b="0" i="1" u="none" strike="noStrike" kern="1200" cap="none" spc="0" normalizeH="0" baseline="0" noProof="0">
              <a:ln>
                <a:noFill/>
              </a:ln>
              <a:solidFill>
                <a:srgbClr val="000000"/>
              </a:solidFill>
              <a:effectLst/>
              <a:uLnTx/>
              <a:uFillTx/>
              <a:latin typeface="Arial Narrow" panose="020B0606020202030204" pitchFamily="34" charset="0"/>
              <a:ea typeface="Arial Unicode MS" pitchFamily="34" charset="-128"/>
              <a:cs typeface="+mn-cs"/>
            </a:endParaRPr>
          </a:p>
        </p:txBody>
      </p:sp>
      <p:sp>
        <p:nvSpPr>
          <p:cNvPr id="5" name="Rectangle 4"/>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7">
            <a:extLst>
              <a:ext uri="{FF2B5EF4-FFF2-40B4-BE49-F238E27FC236}">
                <a16:creationId xmlns:a16="http://schemas.microsoft.com/office/drawing/2014/main" id="{170DBCB6-03FA-46E0-A61F-5C16FEE1611C}"/>
              </a:ext>
            </a:extLst>
          </p:cNvPr>
          <p:cNvGrpSpPr>
            <a:grpSpLocks/>
          </p:cNvGrpSpPr>
          <p:nvPr/>
        </p:nvGrpSpPr>
        <p:grpSpPr bwMode="auto">
          <a:xfrm>
            <a:off x="0" y="0"/>
            <a:ext cx="12192000" cy="6858000"/>
            <a:chOff x="0" y="0"/>
            <a:chExt cx="12192000" cy="6858000"/>
          </a:xfrm>
        </p:grpSpPr>
        <p:pic>
          <p:nvPicPr>
            <p:cNvPr id="55299" name="Picture 6">
              <a:extLst>
                <a:ext uri="{FF2B5EF4-FFF2-40B4-BE49-F238E27FC236}">
                  <a16:creationId xmlns:a16="http://schemas.microsoft.com/office/drawing/2014/main" id="{EB151652-74E0-4990-8B9D-D0CB82E51F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8">
              <a:extLst>
                <a:ext uri="{FF2B5EF4-FFF2-40B4-BE49-F238E27FC236}">
                  <a16:creationId xmlns:a16="http://schemas.microsoft.com/office/drawing/2014/main" id="{F4B82DE4-E2BE-412F-8788-A0D5AE8B1C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2948" y="5751575"/>
              <a:ext cx="1289052" cy="11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0297DAF7-0F7B-5843-AEB6-E0C27D33C6D2}"/>
                </a:ext>
              </a:extLst>
            </p:cNvPr>
            <p:cNvSpPr txBox="1"/>
            <p:nvPr/>
          </p:nvSpPr>
          <p:spPr>
            <a:xfrm>
              <a:off x="3873500" y="1438275"/>
              <a:ext cx="6096000" cy="4246563"/>
            </a:xfrm>
            <a:prstGeom prst="rect">
              <a:avLst/>
            </a:prstGeom>
            <a:noFill/>
          </p:spPr>
          <p:txBody>
            <a:bodyPr anchor="ctr">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fr-FR" altLang="ko-KR" sz="5400" b="1" i="0" u="none" strike="noStrike" kern="1200" cap="none" spc="0" normalizeH="0" baseline="0" noProof="0" dirty="0">
                  <a:ln>
                    <a:noFill/>
                  </a:ln>
                  <a:solidFill>
                    <a:srgbClr val="9F2936">
                      <a:lumMod val="20000"/>
                      <a:lumOff val="80000"/>
                    </a:srgbClr>
                  </a:solidFill>
                  <a:effectLst/>
                  <a:uLnTx/>
                  <a:uFillTx/>
                  <a:latin typeface="Trebuchet MS"/>
                  <a:ea typeface="맑은 고딕" panose="020B0503020000020004" pitchFamily="34" charset="-127"/>
                  <a:cs typeface="Arial" pitchFamily="34" charset="0"/>
                </a:rPr>
                <a:t>INSERTION DES DISPOSITIONS FISCALES RELATIVES AUX  ZEF DANS LE CGI</a:t>
              </a:r>
            </a:p>
          </p:txBody>
        </p:sp>
        <p:sp>
          <p:nvSpPr>
            <p:cNvPr id="35" name="Freeform: Shape 5">
              <a:extLst>
                <a:ext uri="{FF2B5EF4-FFF2-40B4-BE49-F238E27FC236}">
                  <a16:creationId xmlns:a16="http://schemas.microsoft.com/office/drawing/2014/main" id="{17C81A1B-04AE-264D-B814-D3136899CE83}"/>
                </a:ext>
              </a:extLst>
            </p:cNvPr>
            <p:cNvSpPr/>
            <p:nvPr/>
          </p:nvSpPr>
          <p:spPr>
            <a:xfrm>
              <a:off x="9818688" y="1476375"/>
              <a:ext cx="1528762" cy="4114800"/>
            </a:xfrm>
            <a:custGeom>
              <a:avLst/>
              <a:gdLst>
                <a:gd name="connsiteX0" fmla="*/ 0 w 1528549"/>
                <a:gd name="connsiteY0" fmla="*/ 0 h 2756848"/>
                <a:gd name="connsiteX1" fmla="*/ 1528549 w 1528549"/>
                <a:gd name="connsiteY1" fmla="*/ 0 h 2756848"/>
                <a:gd name="connsiteX2" fmla="*/ 1528549 w 1528549"/>
                <a:gd name="connsiteY2" fmla="*/ 2756848 h 2756848"/>
                <a:gd name="connsiteX3" fmla="*/ 0 w 1528549"/>
                <a:gd name="connsiteY3" fmla="*/ 2756848 h 2756848"/>
                <a:gd name="connsiteX4" fmla="*/ 0 w 1528549"/>
                <a:gd name="connsiteY4" fmla="*/ 2265528 h 2756848"/>
                <a:gd name="connsiteX5" fmla="*/ 191069 w 1528549"/>
                <a:gd name="connsiteY5" fmla="*/ 2265528 h 2756848"/>
                <a:gd name="connsiteX6" fmla="*/ 191069 w 1528549"/>
                <a:gd name="connsiteY6" fmla="*/ 2565779 h 2756848"/>
                <a:gd name="connsiteX7" fmla="*/ 1337480 w 1528549"/>
                <a:gd name="connsiteY7" fmla="*/ 2565779 h 2756848"/>
                <a:gd name="connsiteX8" fmla="*/ 1337480 w 1528549"/>
                <a:gd name="connsiteY8" fmla="*/ 191069 h 2756848"/>
                <a:gd name="connsiteX9" fmla="*/ 191069 w 1528549"/>
                <a:gd name="connsiteY9" fmla="*/ 191069 h 2756848"/>
                <a:gd name="connsiteX10" fmla="*/ 191069 w 1528549"/>
                <a:gd name="connsiteY10" fmla="*/ 460776 h 2756848"/>
                <a:gd name="connsiteX11" fmla="*/ 0 w 1528549"/>
                <a:gd name="connsiteY11" fmla="*/ 460776 h 27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549" h="2756848">
                  <a:moveTo>
                    <a:pt x="0" y="0"/>
                  </a:moveTo>
                  <a:lnTo>
                    <a:pt x="1528549" y="0"/>
                  </a:lnTo>
                  <a:lnTo>
                    <a:pt x="1528549" y="2756848"/>
                  </a:lnTo>
                  <a:lnTo>
                    <a:pt x="0" y="2756848"/>
                  </a:lnTo>
                  <a:lnTo>
                    <a:pt x="0" y="2265528"/>
                  </a:lnTo>
                  <a:lnTo>
                    <a:pt x="191069" y="2265528"/>
                  </a:lnTo>
                  <a:lnTo>
                    <a:pt x="191069" y="2565779"/>
                  </a:lnTo>
                  <a:lnTo>
                    <a:pt x="1337480" y="2565779"/>
                  </a:lnTo>
                  <a:lnTo>
                    <a:pt x="1337480" y="191069"/>
                  </a:lnTo>
                  <a:lnTo>
                    <a:pt x="191069" y="191069"/>
                  </a:lnTo>
                  <a:lnTo>
                    <a:pt x="191069" y="460776"/>
                  </a:lnTo>
                  <a:lnTo>
                    <a:pt x="0" y="460776"/>
                  </a:lnTo>
                  <a:close/>
                </a:path>
              </a:pathLst>
            </a:cu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Trebuchet MS"/>
                <a:ea typeface="맑은 고딕" panose="020B0503020000020004" pitchFamily="34" charset="-127"/>
                <a:cs typeface="+mn-cs"/>
              </a:endParaRPr>
            </a:p>
          </p:txBody>
        </p:sp>
      </p:grpSp>
    </p:spTree>
  </p:cSld>
  <p:clrMapOvr>
    <a:masterClrMapping/>
  </p:clrMapOvr>
  <p:transition spd="slow">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a:extLst>
              <a:ext uri="{FF2B5EF4-FFF2-40B4-BE49-F238E27FC236}">
                <a16:creationId xmlns:a16="http://schemas.microsoft.com/office/drawing/2014/main" id="{BA0908BE-D5B8-4389-902C-15A8A3636C94}"/>
              </a:ext>
            </a:extLst>
          </p:cNvPr>
          <p:cNvSpPr>
            <a:spLocks noGrp="1"/>
          </p:cNvSpPr>
          <p:nvPr>
            <p:ph type="title"/>
          </p:nvPr>
        </p:nvSpPr>
        <p:spPr/>
        <p:txBody>
          <a:bodyPr>
            <a:normAutofit fontScale="90000"/>
          </a:bodyPr>
          <a:lstStyle/>
          <a:p>
            <a:r>
              <a:rPr lang="en-US" altLang="ko-KR" b="1">
                <a:cs typeface="Arial" panose="020B0604020202020204" pitchFamily="34" charset="0"/>
              </a:rPr>
              <a:t>INSERTION DES DISPOSITIONS FISCALES RELATIVES AUX  ZEF DANS LE CGI</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2286000"/>
            <a:ext cx="11544300" cy="4370388"/>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Insertion des dispositions fiscales prévues par la loi n°2007-037 du 14 janvier 2008 relative aux  ZEF:</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Diminution de la période d’exonération à l’IR des ZEF nouvellement constituées en début d’exercice, à 1 an, 3 ans et 10 ans selon le type d’entreprise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Abaissement du taux de la réduction d’impôt pour investissement à </a:t>
            </a:r>
            <a:r>
              <a:rPr kumimoji="0" lang="fr-FR" sz="22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25p.100</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t>
            </a:r>
          </a:p>
          <a:p>
            <a:pPr marL="976312" marR="0" lvl="0" indent="-342900"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Limitation de la garantie de stabilité pour une durée bien déterminée. </a:t>
            </a:r>
          </a:p>
          <a:p>
            <a:pPr marL="976312" marR="0" lvl="0" indent="-342900"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Autres précisions :</a:t>
            </a:r>
          </a:p>
          <a:p>
            <a:pPr marL="1433512" marR="0" lvl="1" indent="-342900"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Imposition à l’</a:t>
            </a:r>
            <a:r>
              <a:rPr kumimoji="0" lang="fr-FR" sz="22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IRI</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des prestataires des ZEF ;</a:t>
            </a:r>
          </a:p>
          <a:p>
            <a:pPr marL="1433512" marR="0" lvl="1" indent="-342900"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Imposition à l’</a:t>
            </a:r>
            <a:r>
              <a:rPr kumimoji="0" lang="fr-FR" sz="22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IFPB</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et </a:t>
            </a:r>
            <a:r>
              <a:rPr kumimoji="0" lang="fr-FR" sz="22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IFT</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des propriétés appartenant aux ZEF.		</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7">
            <a:extLst>
              <a:ext uri="{FF2B5EF4-FFF2-40B4-BE49-F238E27FC236}">
                <a16:creationId xmlns:a16="http://schemas.microsoft.com/office/drawing/2014/main" id="{DB02FDE5-A7D4-44F6-BD63-096C376F7D09}"/>
              </a:ext>
            </a:extLst>
          </p:cNvPr>
          <p:cNvGrpSpPr>
            <a:grpSpLocks/>
          </p:cNvGrpSpPr>
          <p:nvPr/>
        </p:nvGrpSpPr>
        <p:grpSpPr bwMode="auto">
          <a:xfrm>
            <a:off x="-444500" y="0"/>
            <a:ext cx="12192000" cy="6858000"/>
            <a:chOff x="0" y="0"/>
            <a:chExt cx="12192000" cy="6858000"/>
          </a:xfrm>
        </p:grpSpPr>
        <p:pic>
          <p:nvPicPr>
            <p:cNvPr id="58372" name="Picture 6">
              <a:extLst>
                <a:ext uri="{FF2B5EF4-FFF2-40B4-BE49-F238E27FC236}">
                  <a16:creationId xmlns:a16="http://schemas.microsoft.com/office/drawing/2014/main" id="{BBD33D7C-4184-4B5D-AD2C-895D27A86D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8">
              <a:extLst>
                <a:ext uri="{FF2B5EF4-FFF2-40B4-BE49-F238E27FC236}">
                  <a16:creationId xmlns:a16="http://schemas.microsoft.com/office/drawing/2014/main" id="{47F3F098-53FA-4FFE-8169-96701BFAFE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2948" y="5751575"/>
              <a:ext cx="1289052" cy="11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0297DAF7-0F7B-5843-AEB6-E0C27D33C6D2}"/>
                </a:ext>
              </a:extLst>
            </p:cNvPr>
            <p:cNvSpPr txBox="1"/>
            <p:nvPr/>
          </p:nvSpPr>
          <p:spPr>
            <a:xfrm>
              <a:off x="3873500" y="1438275"/>
              <a:ext cx="6096000" cy="922338"/>
            </a:xfrm>
            <a:prstGeom prst="rect">
              <a:avLst/>
            </a:prstGeom>
            <a:noFill/>
          </p:spPr>
          <p:txBody>
            <a:bodyPr anchor="ctr">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fr-FR" altLang="ko-KR" sz="5400" b="1" i="0" u="none" strike="noStrike" kern="1200" cap="none" spc="0" normalizeH="0" baseline="0" noProof="0" dirty="0">
                <a:ln>
                  <a:noFill/>
                </a:ln>
                <a:solidFill>
                  <a:srgbClr val="9F2936">
                    <a:lumMod val="20000"/>
                    <a:lumOff val="80000"/>
                  </a:srgbClr>
                </a:solidFill>
                <a:effectLst/>
                <a:uLnTx/>
                <a:uFillTx/>
                <a:latin typeface="Trebuchet MS"/>
                <a:ea typeface="맑은 고딕" panose="020B0503020000020004" pitchFamily="34" charset="-127"/>
                <a:cs typeface="Arial" pitchFamily="34" charset="0"/>
              </a:endParaRPr>
            </a:p>
          </p:txBody>
        </p:sp>
        <p:sp>
          <p:nvSpPr>
            <p:cNvPr id="35" name="Freeform: Shape 5">
              <a:extLst>
                <a:ext uri="{FF2B5EF4-FFF2-40B4-BE49-F238E27FC236}">
                  <a16:creationId xmlns:a16="http://schemas.microsoft.com/office/drawing/2014/main" id="{17C81A1B-04AE-264D-B814-D3136899CE83}"/>
                </a:ext>
              </a:extLst>
            </p:cNvPr>
            <p:cNvSpPr/>
            <p:nvPr/>
          </p:nvSpPr>
          <p:spPr>
            <a:xfrm>
              <a:off x="9818688" y="1476375"/>
              <a:ext cx="1528762" cy="4114800"/>
            </a:xfrm>
            <a:custGeom>
              <a:avLst/>
              <a:gdLst>
                <a:gd name="connsiteX0" fmla="*/ 0 w 1528549"/>
                <a:gd name="connsiteY0" fmla="*/ 0 h 2756848"/>
                <a:gd name="connsiteX1" fmla="*/ 1528549 w 1528549"/>
                <a:gd name="connsiteY1" fmla="*/ 0 h 2756848"/>
                <a:gd name="connsiteX2" fmla="*/ 1528549 w 1528549"/>
                <a:gd name="connsiteY2" fmla="*/ 2756848 h 2756848"/>
                <a:gd name="connsiteX3" fmla="*/ 0 w 1528549"/>
                <a:gd name="connsiteY3" fmla="*/ 2756848 h 2756848"/>
                <a:gd name="connsiteX4" fmla="*/ 0 w 1528549"/>
                <a:gd name="connsiteY4" fmla="*/ 2265528 h 2756848"/>
                <a:gd name="connsiteX5" fmla="*/ 191069 w 1528549"/>
                <a:gd name="connsiteY5" fmla="*/ 2265528 h 2756848"/>
                <a:gd name="connsiteX6" fmla="*/ 191069 w 1528549"/>
                <a:gd name="connsiteY6" fmla="*/ 2565779 h 2756848"/>
                <a:gd name="connsiteX7" fmla="*/ 1337480 w 1528549"/>
                <a:gd name="connsiteY7" fmla="*/ 2565779 h 2756848"/>
                <a:gd name="connsiteX8" fmla="*/ 1337480 w 1528549"/>
                <a:gd name="connsiteY8" fmla="*/ 191069 h 2756848"/>
                <a:gd name="connsiteX9" fmla="*/ 191069 w 1528549"/>
                <a:gd name="connsiteY9" fmla="*/ 191069 h 2756848"/>
                <a:gd name="connsiteX10" fmla="*/ 191069 w 1528549"/>
                <a:gd name="connsiteY10" fmla="*/ 460776 h 2756848"/>
                <a:gd name="connsiteX11" fmla="*/ 0 w 1528549"/>
                <a:gd name="connsiteY11" fmla="*/ 460776 h 275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549" h="2756848">
                  <a:moveTo>
                    <a:pt x="0" y="0"/>
                  </a:moveTo>
                  <a:lnTo>
                    <a:pt x="1528549" y="0"/>
                  </a:lnTo>
                  <a:lnTo>
                    <a:pt x="1528549" y="2756848"/>
                  </a:lnTo>
                  <a:lnTo>
                    <a:pt x="0" y="2756848"/>
                  </a:lnTo>
                  <a:lnTo>
                    <a:pt x="0" y="2265528"/>
                  </a:lnTo>
                  <a:lnTo>
                    <a:pt x="191069" y="2265528"/>
                  </a:lnTo>
                  <a:lnTo>
                    <a:pt x="191069" y="2565779"/>
                  </a:lnTo>
                  <a:lnTo>
                    <a:pt x="1337480" y="2565779"/>
                  </a:lnTo>
                  <a:lnTo>
                    <a:pt x="1337480" y="191069"/>
                  </a:lnTo>
                  <a:lnTo>
                    <a:pt x="191069" y="191069"/>
                  </a:lnTo>
                  <a:lnTo>
                    <a:pt x="191069" y="460776"/>
                  </a:lnTo>
                  <a:lnTo>
                    <a:pt x="0" y="460776"/>
                  </a:lnTo>
                  <a:close/>
                </a:path>
              </a:pathLst>
            </a:cu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FFFFFF"/>
                </a:solidFill>
                <a:effectLst/>
                <a:uLnTx/>
                <a:uFillTx/>
                <a:latin typeface="Trebuchet MS"/>
                <a:ea typeface="맑은 고딕" panose="020B0503020000020004" pitchFamily="34" charset="-127"/>
                <a:cs typeface="+mn-cs"/>
              </a:endParaRPr>
            </a:p>
          </p:txBody>
        </p:sp>
      </p:grpSp>
      <p:sp>
        <p:nvSpPr>
          <p:cNvPr id="8" name="Rectangle 7">
            <a:extLst>
              <a:ext uri="{FF2B5EF4-FFF2-40B4-BE49-F238E27FC236}">
                <a16:creationId xmlns:a16="http://schemas.microsoft.com/office/drawing/2014/main" id="{D0716BEA-42FE-4E2F-9A2B-BCE212BDDDAE}"/>
              </a:ext>
            </a:extLst>
          </p:cNvPr>
          <p:cNvSpPr/>
          <p:nvPr/>
        </p:nvSpPr>
        <p:spPr>
          <a:xfrm>
            <a:off x="4051300" y="1693863"/>
            <a:ext cx="6383338" cy="2586037"/>
          </a:xfrm>
          <a:prstGeom prst="rect">
            <a:avLst/>
          </a:prstGeom>
        </p:spPr>
        <p:txBody>
          <a:bodyPr>
            <a:spAutoFit/>
          </a:bodyPr>
          <a:lstStyle/>
          <a:p>
            <a:pPr marL="0" marR="0" lvl="0" indent="0" algn="just" defTabSz="914286" rtl="0" eaLnBrk="1" fontAlgn="auto" latinLnBrk="0" hangingPunct="1">
              <a:lnSpc>
                <a:spcPct val="100000"/>
              </a:lnSpc>
              <a:spcBef>
                <a:spcPts val="0"/>
              </a:spcBef>
              <a:spcAft>
                <a:spcPts val="0"/>
              </a:spcAft>
              <a:buClrTx/>
              <a:buSzTx/>
              <a:buFontTx/>
              <a:buNone/>
              <a:tabLst/>
              <a:defRPr/>
            </a:pPr>
            <a:endParaRPr kumimoji="0" lang="fr-FR" sz="5400" b="1" i="0" u="none" strike="noStrike" kern="1200" cap="none" spc="0" normalizeH="0" baseline="0" noProof="0" dirty="0">
              <a:ln>
                <a:noFill/>
              </a:ln>
              <a:solidFill>
                <a:srgbClr val="9F2936">
                  <a:lumMod val="40000"/>
                  <a:lumOff val="60000"/>
                </a:srgbClr>
              </a:solidFill>
              <a:effectLst/>
              <a:uLnTx/>
              <a:uFillTx/>
              <a:latin typeface="Trebuchet MS"/>
              <a:ea typeface="Arial Unicode MS" pitchFamily="34" charset="-128"/>
              <a:cs typeface="+mn-cs"/>
            </a:endParaRP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9F2936">
                    <a:lumMod val="40000"/>
                    <a:lumOff val="60000"/>
                  </a:srgbClr>
                </a:solidFill>
                <a:effectLst/>
                <a:uLnTx/>
                <a:uFillTx/>
                <a:latin typeface="Trebuchet MS"/>
                <a:ea typeface="Arial Unicode MS" pitchFamily="34" charset="-128"/>
                <a:cs typeface="+mn-cs"/>
              </a:rPr>
              <a:t>DISPOSITIONS SUR L’IMP</a:t>
            </a:r>
          </a:p>
        </p:txBody>
      </p:sp>
    </p:spTree>
  </p:cSld>
  <p:clrMapOvr>
    <a:masterClrMapping/>
  </p:clrMapOvr>
  <p:transition spd="slow">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id="{C2B1A1B3-56AD-4B7D-92EA-E253F4FBF2EC}"/>
              </a:ext>
            </a:extLst>
          </p:cNvPr>
          <p:cNvSpPr>
            <a:spLocks noGrp="1"/>
          </p:cNvSpPr>
          <p:nvPr>
            <p:ph type="title"/>
          </p:nvPr>
        </p:nvSpPr>
        <p:spPr/>
        <p:txBody>
          <a:bodyPr/>
          <a:lstStyle/>
          <a:p>
            <a:pPr algn="ctr"/>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198438" y="2025650"/>
            <a:ext cx="11544300" cy="4924425"/>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8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Justifications de la généralisation de L’IMP:</a:t>
            </a: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28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0" marR="0" lvl="0" indent="0" algn="just" defTabSz="914286" rtl="0" eaLnBrk="1" fontAlgn="auto" latinLnBrk="0" hangingPunct="1">
              <a:lnSpc>
                <a:spcPct val="100000"/>
              </a:lnSpc>
              <a:spcBef>
                <a:spcPts val="0"/>
              </a:spcBef>
              <a:spcAft>
                <a:spcPts val="0"/>
              </a:spcAft>
              <a:buClrTx/>
              <a:buSzTx/>
              <a:buFont typeface="Wingdings" pitchFamily="2" charset="2"/>
              <a:buChar char="ü"/>
              <a:tabLst/>
              <a:defRPr/>
            </a:pPr>
            <a:r>
              <a:rPr kumimoji="0" lang="fr-FR" sz="2200" b="1" i="0" u="none" strike="noStrike" kern="1200" cap="none" spc="0" normalizeH="0" baseline="0" noProof="0" dirty="0">
                <a:ln>
                  <a:noFill/>
                </a:ln>
                <a:solidFill>
                  <a:srgbClr val="000000"/>
                </a:solidFill>
                <a:effectLst/>
                <a:uLnTx/>
                <a:uFillTx/>
                <a:latin typeface="Trebuchet MS"/>
                <a:ea typeface="Arial Unicode MS" pitchFamily="34" charset="-128"/>
                <a:cs typeface="+mn-cs"/>
              </a:rPr>
              <a:t>Traitement égalitaire des titulaires de marché :</a:t>
            </a:r>
            <a:endParaRPr kumimoji="0" lang="fr-FR" sz="2200" b="0" i="0" u="none" strike="noStrike" kern="1200" cap="none" spc="0" normalizeH="0" baseline="0" noProof="0" dirty="0">
              <a:ln>
                <a:noFill/>
              </a:ln>
              <a:solidFill>
                <a:srgbClr val="000000"/>
              </a:solidFill>
              <a:effectLst/>
              <a:uLnTx/>
              <a:uFillTx/>
              <a:latin typeface="Trebuchet MS"/>
              <a:ea typeface="Arial Unicode MS" pitchFamily="34" charset="-128"/>
              <a:cs typeface="+mn-cs"/>
            </a:endParaRPr>
          </a:p>
          <a:p>
            <a:pPr marL="0" marR="0" lvl="0" indent="0" algn="just" defTabSz="914286"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000000"/>
                </a:solidFill>
                <a:effectLst/>
                <a:uLnTx/>
                <a:uFillTx/>
                <a:latin typeface="Trebuchet MS"/>
                <a:ea typeface="Arial Unicode MS" pitchFamily="34" charset="-128"/>
                <a:cs typeface="+mn-cs"/>
              </a:rPr>
              <a:t>- </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Quelle que soit l’origine du fonds :  RPI ou financement extérieur.</a:t>
            </a:r>
          </a:p>
          <a:p>
            <a:pPr marL="0" marR="0" lvl="0" indent="0" algn="just" defTabSz="914286"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Quel que soit leur régime fiscal : Régime du réel ou celui de l’IS.</a:t>
            </a:r>
          </a:p>
          <a:p>
            <a:pPr marL="0" marR="0" lvl="0" indent="0" algn="just" defTabSz="914286" rtl="0" eaLnBrk="1" fontAlgn="auto" latinLnBrk="0" hangingPunct="1">
              <a:lnSpc>
                <a:spcPct val="100000"/>
              </a:lnSpc>
              <a:spcBef>
                <a:spcPts val="0"/>
              </a:spcBef>
              <a:spcAft>
                <a:spcPts val="0"/>
              </a:spcAft>
              <a:buClrTx/>
              <a:buSzTx/>
              <a:buFontTx/>
              <a:buChar char="-"/>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Quelle que soit leur résidence fiscale : Taux unique de 8% pour les titulaires résidents et non-résidents.</a:t>
            </a:r>
          </a:p>
          <a:p>
            <a:pPr marL="0" marR="0" lvl="0" indent="0" algn="just" defTabSz="914286" rtl="0" eaLnBrk="1" fontAlgn="auto" latinLnBrk="0" hangingPunct="1">
              <a:lnSpc>
                <a:spcPct val="100000"/>
              </a:lnSpc>
              <a:spcBef>
                <a:spcPts val="0"/>
              </a:spcBef>
              <a:spcAft>
                <a:spcPts val="0"/>
              </a:spcAft>
              <a:buClrTx/>
              <a:buSzTx/>
              <a:buFontTx/>
              <a:buChar char="-"/>
              <a:tabLst/>
              <a:defRPr/>
            </a:pPr>
            <a:endParaRPr kumimoji="0" lang="fr-FR" sz="2200" b="0" i="0" u="none" strike="noStrike" kern="1200" cap="none" spc="0" normalizeH="0" baseline="0" noProof="0" dirty="0">
              <a:ln>
                <a:noFill/>
              </a:ln>
              <a:solidFill>
                <a:srgbClr val="000000"/>
              </a:solidFill>
              <a:effectLst/>
              <a:uLnTx/>
              <a:uFillTx/>
              <a:latin typeface="Trebuchet MS"/>
              <a:ea typeface="Arial Unicode MS" pitchFamily="34" charset="-128"/>
              <a:cs typeface="+mn-cs"/>
            </a:endParaRPr>
          </a:p>
          <a:p>
            <a:pPr marL="0" marR="0" lvl="0" indent="0" algn="just" defTabSz="914286" rtl="0" eaLnBrk="1" fontAlgn="auto" latinLnBrk="0" hangingPunct="1">
              <a:lnSpc>
                <a:spcPct val="100000"/>
              </a:lnSpc>
              <a:spcBef>
                <a:spcPts val="0"/>
              </a:spcBef>
              <a:spcAft>
                <a:spcPts val="0"/>
              </a:spcAft>
              <a:buClrTx/>
              <a:buSzTx/>
              <a:buFont typeface="Wingdings" pitchFamily="2" charset="2"/>
              <a:buChar char="ü"/>
              <a:tabLst/>
              <a:defRPr/>
            </a:pPr>
            <a:r>
              <a:rPr kumimoji="0" lang="fr-FR" sz="2200" b="1" i="0" u="none" strike="noStrike" kern="1200" cap="none" spc="0" normalizeH="0" baseline="0" noProof="0" dirty="0">
                <a:ln>
                  <a:noFill/>
                </a:ln>
                <a:solidFill>
                  <a:srgbClr val="000000"/>
                </a:solidFill>
                <a:effectLst/>
                <a:uLnTx/>
                <a:uFillTx/>
                <a:latin typeface="Trebuchet MS"/>
                <a:ea typeface="Arial Unicode MS" pitchFamily="34" charset="-128"/>
                <a:cs typeface="+mn-cs"/>
              </a:rPr>
              <a:t>Accroissement des projets financés sur des fonds d’origine extérieure </a:t>
            </a:r>
            <a:r>
              <a:rPr kumimoji="0" lang="fr-FR" sz="2200" b="0" i="0" u="none" strike="noStrike" kern="1200" cap="none" spc="0" normalizeH="0" baseline="0" noProof="0" dirty="0">
                <a:ln>
                  <a:noFill/>
                </a:ln>
                <a:solidFill>
                  <a:srgbClr val="000000"/>
                </a:solidFill>
                <a:effectLst/>
                <a:uLnTx/>
                <a:uFillTx/>
                <a:latin typeface="Trebuchet MS"/>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000000"/>
                </a:solidFill>
                <a:effectLst/>
                <a:uLnTx/>
                <a:uFillTx/>
                <a:latin typeface="Trebuchet MS"/>
                <a:ea typeface="Arial Unicode MS" pitchFamily="34" charset="-128"/>
                <a:cs typeface="+mn-cs"/>
              </a:rPr>
              <a:t>-</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Perspective du PEM : Construction des infrastructures.</a:t>
            </a:r>
          </a:p>
          <a:p>
            <a:pPr marL="0" marR="0" lvl="0" indent="0" algn="just" defTabSz="914286"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Risque de non-paiement des TVA y afférentes.</a:t>
            </a:r>
          </a:p>
          <a:p>
            <a:pPr marL="0" marR="0" lvl="0" indent="0" algn="just" defTabSz="914286"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000000"/>
                </a:solidFill>
                <a:effectLst/>
                <a:uLnTx/>
                <a:uFillTx/>
                <a:latin typeface="Trebuchet MS"/>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Tx/>
              <a:buSzTx/>
              <a:buFont typeface="Wingdings" pitchFamily="2" charset="2"/>
              <a:buChar char="ü"/>
              <a:tabLst/>
              <a:defRPr/>
            </a:pPr>
            <a:r>
              <a:rPr kumimoji="0" lang="fr-FR" sz="2200" b="1" i="0" u="none" strike="noStrike" kern="1200" cap="none" spc="0" normalizeH="0" baseline="0" noProof="0" dirty="0">
                <a:ln>
                  <a:noFill/>
                </a:ln>
                <a:solidFill>
                  <a:srgbClr val="000000"/>
                </a:solidFill>
                <a:effectLst/>
                <a:uLnTx/>
                <a:uFillTx/>
                <a:latin typeface="Trebuchet MS"/>
                <a:ea typeface="Arial Unicode MS" pitchFamily="34" charset="-128"/>
                <a:cs typeface="+mn-cs"/>
              </a:rPr>
              <a:t>Garantie offerte aux titulaires de marchés </a:t>
            </a:r>
            <a:r>
              <a:rPr kumimoji="0" lang="fr-FR" sz="2200" b="0" i="0" u="none" strike="noStrike" kern="1200" cap="none" spc="0" normalizeH="0" baseline="0" noProof="0" dirty="0">
                <a:ln>
                  <a:noFill/>
                </a:ln>
                <a:solidFill>
                  <a:srgbClr val="000000"/>
                </a:solidFill>
                <a:effectLst/>
                <a:uLnTx/>
                <a:uFillTx/>
                <a:latin typeface="Trebuchet MS"/>
                <a:ea typeface="Arial Unicode MS" pitchFamily="34" charset="-128"/>
                <a:cs typeface="+mn-cs"/>
              </a:rPr>
              <a:t>:</a:t>
            </a:r>
            <a:r>
              <a:rPr kumimoji="0" lang="fr-FR" sz="2200" b="1" i="0" u="none" strike="noStrike" kern="1200" cap="none" spc="0" normalizeH="0" baseline="0" noProof="0" dirty="0">
                <a:ln>
                  <a:noFill/>
                </a:ln>
                <a:solidFill>
                  <a:srgbClr val="000000"/>
                </a:solidFill>
                <a:effectLst/>
                <a:uLnTx/>
                <a:uFillTx/>
                <a:latin typeface="Trebuchet MS"/>
                <a:ea typeface="Arial Unicode MS" pitchFamily="34" charset="-128"/>
                <a:cs typeface="+mn-cs"/>
              </a:rPr>
              <a:t> Paiement intégral de leurs factures par rapport à l’ancien système.</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a:extLst>
              <a:ext uri="{FF2B5EF4-FFF2-40B4-BE49-F238E27FC236}">
                <a16:creationId xmlns:a16="http://schemas.microsoft.com/office/drawing/2014/main" id="{A1163130-6656-4A1E-AD03-497A77C7F028}"/>
              </a:ext>
            </a:extLst>
          </p:cNvPr>
          <p:cNvSpPr>
            <a:spLocks noGrp="1"/>
          </p:cNvSpPr>
          <p:nvPr>
            <p:ph type="title"/>
          </p:nvPr>
        </p:nvSpPr>
        <p:spPr/>
        <p:txBody>
          <a:bodyPr/>
          <a:lstStyle/>
          <a:p>
            <a:pPr algn="ctr"/>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2286000"/>
            <a:ext cx="11544300" cy="4524375"/>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8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Modification de l’imposition des revenus issus des marchés publics en « Impôt sur les marchés publics (IMP) au lieu de « Taxe sur les marchés publics (TMP):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l’application de la TVA spéciale érigée en TMP, aux personnes assujetties à la TVA, suscite des confusions aux acteurs des marchés publics ainsi qu’aux partenaires techniques et financiers.</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les dispositions relatives à la TMP sont transposées dans la partie relative aux impôts sur les revenus du Titre I de la Première Partie du Code général des impôts.</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0583" y="761524"/>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80502" y="1674566"/>
            <a:ext cx="10940022" cy="4751534"/>
          </a:xfrm>
        </p:spPr>
        <p:txBody>
          <a:bodyPr>
            <a:noAutofit/>
          </a:bodyPr>
          <a:lstStyle/>
          <a:p>
            <a:pPr algn="ctr">
              <a:spcAft>
                <a:spcPts val="1200"/>
              </a:spcAft>
            </a:pPr>
            <a:r>
              <a:rPr lang="fr-FR" sz="2400" u="sng" dirty="0">
                <a:solidFill>
                  <a:srgbClr val="0DA5A5"/>
                </a:solidFill>
                <a:latin typeface="Arial Black" panose="020B0A04020102020204" pitchFamily="34" charset="0"/>
                <a:cs typeface="Times New Roman" panose="02020603050405020304" pitchFamily="18" charset="0"/>
              </a:rPr>
              <a:t>DEMANDES D’AUTORISATION D’ENGAGEMENT</a:t>
            </a:r>
          </a:p>
          <a:p>
            <a:pPr algn="just">
              <a:lnSpc>
                <a:spcPct val="100000"/>
              </a:lnSpc>
              <a:spcBef>
                <a:spcPts val="600"/>
              </a:spcBef>
              <a:spcAft>
                <a:spcPts val="600"/>
              </a:spcAft>
              <a:buClr>
                <a:schemeClr val="accent4">
                  <a:lumMod val="50000"/>
                </a:schemeClr>
              </a:buClr>
              <a:buNone/>
            </a:pPr>
            <a:r>
              <a:rPr lang="fr-FR" altLang="fr-FR" b="1" dirty="0">
                <a:latin typeface="Times New Roman" panose="02020603050405020304" pitchFamily="18" charset="0"/>
                <a:cs typeface="Times New Roman" panose="02020603050405020304" pitchFamily="18" charset="0"/>
              </a:rPr>
              <a:t>1- POUR LES DEPENSES SUPERIEURES A 200 MILLIONS Ar</a:t>
            </a:r>
          </a:p>
          <a:p>
            <a:pPr marL="0" indent="0" algn="just">
              <a:lnSpc>
                <a:spcPct val="100000"/>
              </a:lnSpc>
              <a:spcBef>
                <a:spcPts val="0"/>
              </a:spcBef>
              <a:spcAft>
                <a:spcPts val="0"/>
              </a:spcAft>
              <a:buClr>
                <a:schemeClr val="accent4">
                  <a:lumMod val="50000"/>
                </a:schemeClr>
              </a:buClr>
              <a:buNone/>
            </a:pPr>
            <a:r>
              <a:rPr lang="fr-FR" altLang="fr-FR" b="1" u="sng" dirty="0">
                <a:latin typeface="Times New Roman" panose="02020603050405020304" pitchFamily="18" charset="0"/>
                <a:cs typeface="Times New Roman" panose="02020603050405020304" pitchFamily="18" charset="0"/>
              </a:rPr>
              <a:t>Sauf pour</a:t>
            </a:r>
            <a:r>
              <a:rPr lang="fr-FR" altLang="fr-FR" b="1" dirty="0">
                <a:latin typeface="Times New Roman" panose="02020603050405020304" pitchFamily="18" charset="0"/>
                <a:cs typeface="Times New Roman" panose="02020603050405020304" pitchFamily="18" charset="0"/>
              </a:rPr>
              <a:t> :</a:t>
            </a:r>
            <a:r>
              <a:rPr lang="fr-FR" altLang="fr-FR" dirty="0">
                <a:latin typeface="Times New Roman" panose="02020603050405020304" pitchFamily="18" charset="0"/>
                <a:cs typeface="Times New Roman" panose="02020603050405020304" pitchFamily="18" charset="0"/>
              </a:rPr>
              <a:t> </a:t>
            </a:r>
          </a:p>
          <a:p>
            <a:pPr marL="449263" algn="just">
              <a:lnSpc>
                <a:spcPct val="100000"/>
              </a:lnSpc>
              <a:spcBef>
                <a:spcPts val="0"/>
              </a:spcBef>
              <a:spcAft>
                <a:spcPts val="0"/>
              </a:spcAft>
              <a:buClr>
                <a:schemeClr val="accent4">
                  <a:lumMod val="50000"/>
                </a:schemeClr>
              </a:buClr>
            </a:pPr>
            <a:r>
              <a:rPr lang="fr-FR" altLang="fr-FR" dirty="0">
                <a:latin typeface="Times New Roman" panose="02020603050405020304" pitchFamily="18" charset="0"/>
                <a:cs typeface="Times New Roman" panose="02020603050405020304" pitchFamily="18" charset="0"/>
              </a:rPr>
              <a:t>contributions internationales ; </a:t>
            </a:r>
          </a:p>
          <a:p>
            <a:pPr marL="449263" algn="just">
              <a:lnSpc>
                <a:spcPct val="100000"/>
              </a:lnSpc>
              <a:spcBef>
                <a:spcPts val="0"/>
              </a:spcBef>
              <a:spcAft>
                <a:spcPts val="0"/>
              </a:spcAft>
              <a:buClr>
                <a:schemeClr val="accent4">
                  <a:lumMod val="50000"/>
                </a:schemeClr>
              </a:buClr>
            </a:pPr>
            <a:r>
              <a:rPr lang="fr-FR" altLang="fr-FR" dirty="0">
                <a:latin typeface="Times New Roman" panose="02020603050405020304" pitchFamily="18" charset="0"/>
                <a:cs typeface="Times New Roman" panose="02020603050405020304" pitchFamily="18" charset="0"/>
              </a:rPr>
              <a:t>« CIAD » et des dépenses sur financement extérieur ; </a:t>
            </a:r>
          </a:p>
          <a:p>
            <a:pPr marL="449263" algn="just">
              <a:lnSpc>
                <a:spcPct val="100000"/>
              </a:lnSpc>
              <a:spcBef>
                <a:spcPts val="0"/>
              </a:spcBef>
              <a:spcAft>
                <a:spcPts val="0"/>
              </a:spcAft>
              <a:buClr>
                <a:schemeClr val="accent4">
                  <a:lumMod val="50000"/>
                </a:schemeClr>
              </a:buClr>
            </a:pPr>
            <a:r>
              <a:rPr lang="fr-FR" altLang="fr-FR" dirty="0">
                <a:latin typeface="Times New Roman" panose="02020603050405020304" pitchFamily="18" charset="0"/>
                <a:cs typeface="Times New Roman" panose="02020603050405020304" pitchFamily="18" charset="0"/>
              </a:rPr>
              <a:t>dépenses de solde et pension et services de la dette ;</a:t>
            </a:r>
          </a:p>
          <a:p>
            <a:pPr marL="449263" algn="just">
              <a:lnSpc>
                <a:spcPct val="100000"/>
              </a:lnSpc>
              <a:spcBef>
                <a:spcPts val="0"/>
              </a:spcBef>
              <a:spcAft>
                <a:spcPts val="0"/>
              </a:spcAft>
              <a:buClr>
                <a:schemeClr val="accent4">
                  <a:lumMod val="50000"/>
                </a:schemeClr>
              </a:buClr>
            </a:pPr>
            <a:r>
              <a:rPr lang="fr-FR" altLang="fr-FR" dirty="0">
                <a:latin typeface="Times New Roman" panose="02020603050405020304" pitchFamily="18" charset="0"/>
                <a:cs typeface="Times New Roman" panose="02020603050405020304" pitchFamily="18" charset="0"/>
              </a:rPr>
              <a:t>dépenses spécifiques dans les Représentations à l’extérieur ; </a:t>
            </a:r>
          </a:p>
          <a:p>
            <a:pPr marL="449263" algn="just">
              <a:lnSpc>
                <a:spcPct val="100000"/>
              </a:lnSpc>
              <a:spcBef>
                <a:spcPts val="0"/>
              </a:spcBef>
              <a:spcAft>
                <a:spcPts val="0"/>
              </a:spcAft>
              <a:buClr>
                <a:schemeClr val="accent4">
                  <a:lumMod val="50000"/>
                </a:schemeClr>
              </a:buClr>
            </a:pPr>
            <a:r>
              <a:rPr lang="fr-FR" altLang="fr-FR" dirty="0">
                <a:latin typeface="Times New Roman" panose="02020603050405020304" pitchFamily="18" charset="0"/>
                <a:cs typeface="Times New Roman" panose="02020603050405020304" pitchFamily="18" charset="0"/>
              </a:rPr>
              <a:t>charges liées aux opérations de transport et de sécurisation de fonds publics assurées par le Trésor Public (confidentialité et sécurité)</a:t>
            </a:r>
          </a:p>
          <a:p>
            <a:pPr marL="449263" algn="just">
              <a:lnSpc>
                <a:spcPct val="100000"/>
              </a:lnSpc>
              <a:spcBef>
                <a:spcPts val="0"/>
              </a:spcBef>
              <a:spcAft>
                <a:spcPts val="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r>
              <a:rPr lang="fr-FR" altLang="fr-FR" b="1" dirty="0">
                <a:latin typeface="Times New Roman" panose="02020603050405020304" pitchFamily="18" charset="0"/>
                <a:cs typeface="Times New Roman" panose="02020603050405020304" pitchFamily="18" charset="0"/>
              </a:rPr>
              <a:t>2- POUR LES TRANSFERTS AUX EPN et ORGANISMES RATTACHES (dès le 1</a:t>
            </a:r>
            <a:r>
              <a:rPr lang="fr-FR" altLang="fr-FR" b="1" baseline="30000" dirty="0">
                <a:latin typeface="Times New Roman" panose="02020603050405020304" pitchFamily="18" charset="0"/>
                <a:cs typeface="Times New Roman" panose="02020603050405020304" pitchFamily="18" charset="0"/>
              </a:rPr>
              <a:t>er</a:t>
            </a:r>
            <a:r>
              <a:rPr lang="fr-FR" altLang="fr-FR" b="1" dirty="0">
                <a:latin typeface="Times New Roman" panose="02020603050405020304" pitchFamily="18" charset="0"/>
                <a:cs typeface="Times New Roman" panose="02020603050405020304" pitchFamily="18" charset="0"/>
              </a:rPr>
              <a:t> Ar)</a:t>
            </a:r>
          </a:p>
          <a:p>
            <a:pPr marL="0" indent="0" algn="just">
              <a:lnSpc>
                <a:spcPct val="100000"/>
              </a:lnSpc>
              <a:spcBef>
                <a:spcPts val="0"/>
              </a:spcBef>
              <a:spcAft>
                <a:spcPts val="0"/>
              </a:spcAft>
              <a:buClr>
                <a:schemeClr val="accent4">
                  <a:lumMod val="50000"/>
                </a:schemeClr>
              </a:buClr>
              <a:buNone/>
            </a:pPr>
            <a:r>
              <a:rPr lang="fr-FR" altLang="fr-FR" b="1" u="sng" dirty="0">
                <a:latin typeface="Times New Roman" panose="02020603050405020304" pitchFamily="18" charset="0"/>
                <a:cs typeface="Times New Roman" panose="02020603050405020304" pitchFamily="18" charset="0"/>
              </a:rPr>
              <a:t>Pièce justificative principale</a:t>
            </a:r>
            <a:r>
              <a:rPr lang="fr-FR" altLang="fr-FR" b="1" dirty="0">
                <a:latin typeface="Times New Roman" panose="02020603050405020304" pitchFamily="18" charset="0"/>
                <a:cs typeface="Times New Roman" panose="02020603050405020304" pitchFamily="18" charset="0"/>
              </a:rPr>
              <a:t>:</a:t>
            </a:r>
            <a:r>
              <a:rPr lang="fr-FR" altLang="fr-FR" dirty="0">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buClr>
                <a:schemeClr val="accent4">
                  <a:lumMod val="50000"/>
                </a:schemeClr>
              </a:buClr>
              <a:buNone/>
            </a:pPr>
            <a:r>
              <a:rPr lang="fr-FR" altLang="fr-FR" dirty="0">
                <a:latin typeface="Times New Roman" panose="02020603050405020304" pitchFamily="18" charset="0"/>
                <a:cs typeface="Times New Roman" panose="02020603050405020304" pitchFamily="18" charset="0"/>
              </a:rPr>
              <a:t>Programme d’Emploi détaillé incluant la situation des effectifs</a:t>
            </a: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sp>
        <p:nvSpPr>
          <p:cNvPr id="6" name="Rectangle 5"/>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a:extLst>
              <a:ext uri="{FF2B5EF4-FFF2-40B4-BE49-F238E27FC236}">
                <a16:creationId xmlns:a16="http://schemas.microsoft.com/office/drawing/2014/main" id="{3D04E561-DC95-4A7D-881C-FF37FB0C799C}"/>
              </a:ext>
            </a:extLst>
          </p:cNvPr>
          <p:cNvSpPr>
            <a:spLocks noGrp="1"/>
          </p:cNvSpPr>
          <p:nvPr>
            <p:ph type="title"/>
          </p:nvPr>
        </p:nvSpPr>
        <p:spPr/>
        <p:txBody>
          <a:bodyPr/>
          <a:lstStyle/>
          <a:p>
            <a:pPr algn="ctr"/>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2286000"/>
            <a:ext cx="11544300" cy="4832350"/>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8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Caractéristiques de l’IMP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Impôt personnel du titulaire des marchés, perçu sur leur revenu issu des marchés publics : au même titre que l’IR, il ne peut, en aucun cas, figurer dans la facture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Représentatif et libératoire de l’IR ou de l’IS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À la charge du titulaire de marché en tant que redevable réel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Puisque les revenus des opérations passibles de l’IMP sont exonérés de la TVA, la facturation des opérations qui y sont soumises ne doit pas mentionner la TVA.</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a:extLst>
              <a:ext uri="{FF2B5EF4-FFF2-40B4-BE49-F238E27FC236}">
                <a16:creationId xmlns:a16="http://schemas.microsoft.com/office/drawing/2014/main" id="{8D4F4675-A45C-4EB8-9CF8-1B02CE289F6C}"/>
              </a:ext>
            </a:extLst>
          </p:cNvPr>
          <p:cNvSpPr>
            <a:spLocks noGrp="1"/>
          </p:cNvSpPr>
          <p:nvPr>
            <p:ph type="title"/>
          </p:nvPr>
        </p:nvSpPr>
        <p:spPr/>
        <p:txBody>
          <a:bodyPr/>
          <a:lstStyle/>
          <a:p>
            <a:pPr algn="ctr"/>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2286000"/>
            <a:ext cx="11544300" cy="4032250"/>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8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Personnes imposables à l’IMP:</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Toute personne et organisme résident ou non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Titulaire ou bénéficiaire d’un marché public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Les sous-traitants de premier niveau du titulaire de marché public, résidents ou non;</a:t>
            </a:r>
          </a:p>
          <a:p>
            <a:pPr marL="1076325" marR="0" lvl="0" indent="-442913" algn="just" defTabSz="914286" rtl="0" eaLnBrk="1" fontAlgn="auto" latinLnBrk="0" hangingPunct="1">
              <a:lnSpc>
                <a:spcPct val="100000"/>
              </a:lnSpc>
              <a:spcBef>
                <a:spcPts val="600"/>
              </a:spcBef>
              <a:spcAft>
                <a:spcPts val="600"/>
              </a:spcAft>
              <a:buClr>
                <a:srgbClr val="F07F09"/>
              </a:buClr>
              <a:buSzTx/>
              <a:buFontTx/>
              <a:buNone/>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quel que soit le montant du Chiffre d’affaires et le Montant du Marché. </a:t>
            </a:r>
          </a:p>
          <a:p>
            <a:pPr marL="1076325" marR="0" lvl="0" indent="-442913" algn="just" defTabSz="914286" rtl="0" eaLnBrk="1" fontAlgn="auto" latinLnBrk="0" hangingPunct="1">
              <a:lnSpc>
                <a:spcPct val="100000"/>
              </a:lnSpc>
              <a:spcBef>
                <a:spcPts val="600"/>
              </a:spcBef>
              <a:spcAft>
                <a:spcPts val="60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586" name="Titre 1">
            <a:extLst>
              <a:ext uri="{FF2B5EF4-FFF2-40B4-BE49-F238E27FC236}">
                <a16:creationId xmlns:a16="http://schemas.microsoft.com/office/drawing/2014/main" id="{E1FF2402-39E6-4C31-A9B3-83FCBFB52A57}"/>
              </a:ext>
            </a:extLst>
          </p:cNvPr>
          <p:cNvSpPr>
            <a:spLocks noGrp="1"/>
          </p:cNvSpPr>
          <p:nvPr>
            <p:ph type="title"/>
          </p:nvPr>
        </p:nvSpPr>
        <p:spPr/>
        <p:txBody>
          <a:bodyPr/>
          <a:lstStyle/>
          <a:p>
            <a:pPr algn="ctr"/>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1973263"/>
            <a:ext cx="11544300" cy="5646737"/>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8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Revenus imposables à l’IMP :</a:t>
            </a:r>
            <a:endPar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3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les revenus obtenus suite à l’exécution des marchés publics tels que définis par le CMP ;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3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les revenus réalisés à </a:t>
            </a:r>
            <a:r>
              <a:rPr kumimoji="0" lang="fr-FR" sz="23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Madagasikara</a:t>
            </a:r>
            <a:r>
              <a:rPr kumimoji="0" lang="fr-FR" sz="23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par les titulaires du marché ou les sous-traitants de premier niveau, personnes physiques ou morales, résidents ou non, y possédant ou non d’établissement stable, provenant de l’utilisation des fonds publics quelles que soient leurs origines : RPI, emprunt, subventions reçues, dons en numéraire, </a:t>
            </a:r>
            <a:r>
              <a:rPr kumimoji="0" lang="fr-FR" sz="23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etc</a:t>
            </a:r>
            <a:r>
              <a:rPr kumimoji="0" lang="fr-FR" sz="23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dans le cadre des achats de biens, de services, de prestations intellectuelles ainsi que des travaux au profit des personnes publiques ou non : services de l’Etat, les CTD et leurs établissements publics, les organismes de droit public, les sociétés à participation majoritaire publique, quelle que soit leur appellation : autorité contractante, client, maître de l’ouvrage, </a:t>
            </a:r>
            <a:r>
              <a:rPr kumimoji="0" lang="fr-FR" sz="23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etc</a:t>
            </a:r>
            <a:r>
              <a:rPr kumimoji="0" lang="fr-FR" sz="23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et ce, en satisfaction de leurs besoins et ceux des destinataires de l’action ou des politiques publiques. </a:t>
            </a: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endParaRP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overrideClrMapping bg1="dk1" tx1="lt1" bg2="dk2" tx2="lt2" accent1="accent1" accent2="accent2" accent3="accent3" accent4="accent4" accent5="accent5" accent6="accent6" hlink="hlink" folHlink="folHlink"/>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a:extLst>
              <a:ext uri="{FF2B5EF4-FFF2-40B4-BE49-F238E27FC236}">
                <a16:creationId xmlns:a16="http://schemas.microsoft.com/office/drawing/2014/main" id="{8574F8E0-57B2-4469-B759-4EFA9B519569}"/>
              </a:ext>
            </a:extLst>
          </p:cNvPr>
          <p:cNvSpPr>
            <a:spLocks noGrp="1"/>
          </p:cNvSpPr>
          <p:nvPr>
            <p:ph type="title"/>
          </p:nvPr>
        </p:nvSpPr>
        <p:spPr/>
        <p:txBody>
          <a:bodyPr/>
          <a:lstStyle/>
          <a:p>
            <a:pPr algn="ctr"/>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1973263"/>
            <a:ext cx="11544300" cy="5076825"/>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8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Revenus imposables à l’IMP (suite):</a:t>
            </a:r>
            <a:endPar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r>
              <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les revenus des fournisseurs de biens et services, consultants, entrepreneurs ou toutes entités exécutant des marchés passés en application des accords de financement ou de traités internationaux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8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les revenus des fournisseurs de biens offerts à titre de dons et aides en nature, ainsi que les revenus des prestataires de services réalisés localement, au profit d’une personne publique. </a:t>
            </a:r>
          </a:p>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ü"/>
              <a:tabLst/>
              <a:defRPr/>
            </a:pPr>
            <a:endPar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endParaRP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1">
            <a:extLst>
              <a:ext uri="{FF2B5EF4-FFF2-40B4-BE49-F238E27FC236}">
                <a16:creationId xmlns:a16="http://schemas.microsoft.com/office/drawing/2014/main" id="{CE35B213-3164-43C6-9196-397A80949475}"/>
              </a:ext>
            </a:extLst>
          </p:cNvPr>
          <p:cNvSpPr>
            <a:spLocks noGrp="1"/>
          </p:cNvSpPr>
          <p:nvPr>
            <p:ph type="title"/>
          </p:nvPr>
        </p:nvSpPr>
        <p:spPr/>
        <p:txBody>
          <a:bodyPr/>
          <a:lstStyle/>
          <a:p>
            <a:pPr algn="ctr"/>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1973263"/>
            <a:ext cx="11544300" cy="5600700"/>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8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Revenus exonérés à l’IMP mais imposés à l’IR/IS:</a:t>
            </a:r>
            <a:endPar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3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les revenus des fournisseurs d’eau et d’électricité au profit d’une personne publique ;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3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les revenus issus des marchés publics énumérés à l’article 4.IV du CMP ;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3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les revenus issus des marchés de faible montant qui sont dispensés de mise en concurrence formelle et exécutés directement par bon de commande dont le montant est inférieur à Ar 500 000 quelle que soit l’origine du fonds;</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3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les revenus des fournisseurs de biens et de prestations commandées par les bailleurs et offerts à titre de dons mais directement accordés au profit des personnes privées ou des particuliers n’entrant pas dans le cadre d’une politique publique ainsi que les revenus des marchés lancés avant la Loi de Finances 2020, financés sur fonds d’origine extérieure et dont l’exécution se poursuit au-delà de l’année 2020;</a:t>
            </a: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endParaRP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a:extLst>
              <a:ext uri="{FF2B5EF4-FFF2-40B4-BE49-F238E27FC236}">
                <a16:creationId xmlns:a16="http://schemas.microsoft.com/office/drawing/2014/main" id="{C63E2F30-0048-44D1-B164-5E03F8466DC7}"/>
              </a:ext>
            </a:extLst>
          </p:cNvPr>
          <p:cNvSpPr>
            <a:spLocks noGrp="1"/>
          </p:cNvSpPr>
          <p:nvPr>
            <p:ph type="title"/>
          </p:nvPr>
        </p:nvSpPr>
        <p:spPr/>
        <p:txBody>
          <a:bodyPr/>
          <a:lstStyle/>
          <a:p>
            <a:pPr algn="ctr"/>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1973263"/>
            <a:ext cx="11544300" cy="5524500"/>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8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Revenus exonérés à l’IMP mais imposés à l’IR/IS (suite):</a:t>
            </a:r>
            <a:endPar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5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les revenus des fournisseurs des produits pétroliers issus des ventes au profit d’une personne publique ;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5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les revenus des fournisseurs issus de la vente locale des aliments thérapeutiques prêts à l’emploi, des produits nutritionnels spécialisés, au profit d’une personne publique ;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5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les revenus des fournisseurs issus des ventes des </a:t>
            </a:r>
            <a:r>
              <a:rPr kumimoji="0" lang="fr-FR" sz="25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timbres-poste</a:t>
            </a:r>
            <a:r>
              <a:rPr kumimoji="0" lang="fr-FR" sz="25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par la </a:t>
            </a:r>
            <a:r>
              <a:rPr kumimoji="0" lang="fr-FR" sz="25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Paositra</a:t>
            </a:r>
            <a:r>
              <a:rPr kumimoji="0" lang="fr-FR" sz="25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Malagasy, des cartes téléphoniques, au profit d’une personne publique ;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5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les rémunérations que prennent les établissements financiers en échange de services payés par une personne publique et/ou à son profit. </a:t>
            </a: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endParaRP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a:extLst>
              <a:ext uri="{FF2B5EF4-FFF2-40B4-BE49-F238E27FC236}">
                <a16:creationId xmlns:a16="http://schemas.microsoft.com/office/drawing/2014/main" id="{CE4BA75E-24E5-495E-90BE-DBFD5DFBF431}"/>
              </a:ext>
            </a:extLst>
          </p:cNvPr>
          <p:cNvSpPr>
            <a:spLocks noGrp="1"/>
          </p:cNvSpPr>
          <p:nvPr>
            <p:ph type="title"/>
          </p:nvPr>
        </p:nvSpPr>
        <p:spPr/>
        <p:txBody>
          <a:bodyPr/>
          <a:lstStyle/>
          <a:p>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2325688"/>
            <a:ext cx="11544300" cy="4370387"/>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32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Calcul et perception de l’IMP</a:t>
            </a: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A-Marchés payés par le comptable public ou, par tout agent en charge du paiement des marchés publics :</a:t>
            </a: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sym typeface="Wingdings" pitchFamily="2" charset="2"/>
              </a:rPr>
              <a:t>	</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IMP calculé, retenu à la source et versé auprès de la DGE par ces derniers.</a:t>
            </a: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endParaRPr>
          </a:p>
          <a:p>
            <a:pPr marL="1076325" marR="0" lvl="0" indent="-442913" algn="just" defTabSz="914286" rtl="0" eaLnBrk="1" fontAlgn="auto" latinLnBrk="0" hangingPunct="1">
              <a:lnSpc>
                <a:spcPct val="100000"/>
              </a:lnSpc>
              <a:spcBef>
                <a:spcPts val="600"/>
              </a:spcBef>
              <a:spcAft>
                <a:spcPts val="60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B-Marchés payés directement au titulaire du marché par les bailleurs de fonds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Courier New" pitchFamily="49" charset="0"/>
              <a:buChar char="o"/>
              <a:tabLst/>
              <a:defRPr/>
            </a:pPr>
            <a:r>
              <a:rPr kumimoji="0" lang="fr-FR" sz="2200" b="1" i="0" u="sng"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Titulaire résident</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 IMP calculé, déclaré et versé par lui-même auprès de l’unité opérationnelle gestionnaire de ses dossiers fiscaux. </a:t>
            </a:r>
          </a:p>
          <a:p>
            <a:pPr marL="1076325" marR="0" lvl="1" indent="-442913" algn="just" defTabSz="914286" rtl="0" eaLnBrk="1" fontAlgn="auto" latinLnBrk="0" hangingPunct="1">
              <a:lnSpc>
                <a:spcPct val="100000"/>
              </a:lnSpc>
              <a:spcBef>
                <a:spcPts val="600"/>
              </a:spcBef>
              <a:spcAft>
                <a:spcPts val="600"/>
              </a:spcAft>
              <a:buClr>
                <a:srgbClr val="F07F09"/>
              </a:buClr>
              <a:buSzTx/>
              <a:buFont typeface="Courier New" pitchFamily="49" charset="0"/>
              <a:buChar char="o"/>
              <a:tabLst/>
              <a:defRPr/>
            </a:pPr>
            <a:r>
              <a:rPr kumimoji="0" lang="fr-FR" sz="2200" b="1" i="0" u="sng"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Titulaire de marché non résident </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IMP calculé, déclaré et payé par son représentant accrédité et domicilié à </a:t>
            </a:r>
            <a:r>
              <a:rPr kumimoji="0" lang="fr-FR" sz="22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Madagasikara</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1">
            <a:extLst>
              <a:ext uri="{FF2B5EF4-FFF2-40B4-BE49-F238E27FC236}">
                <a16:creationId xmlns:a16="http://schemas.microsoft.com/office/drawing/2014/main" id="{920525F9-ECFD-421F-A7B8-697C38B5B694}"/>
              </a:ext>
            </a:extLst>
          </p:cNvPr>
          <p:cNvSpPr>
            <a:spLocks noGrp="1"/>
          </p:cNvSpPr>
          <p:nvPr>
            <p:ph type="title"/>
          </p:nvPr>
        </p:nvSpPr>
        <p:spPr/>
        <p:txBody>
          <a:bodyPr/>
          <a:lstStyle/>
          <a:p>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2286000"/>
            <a:ext cx="11544300" cy="3754438"/>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C-Marchés de travaux confiés à des sous-traitants:</a:t>
            </a: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r>
              <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sym typeface="Wingdings" pitchFamily="2" charset="2"/>
              </a:rPr>
              <a:t>	</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IMP du sous-traitant retenu à la source et reversé par le titulaire du marché résident ou par son représentant accrédité et domicilié à Madagascar.</a:t>
            </a: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endParaRPr>
          </a:p>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200" b="1" i="0" u="none" strike="noStrike" kern="1200" cap="none" spc="0" normalizeH="0" baseline="0" noProof="0" dirty="0">
                <a:ln>
                  <a:noFill/>
                </a:ln>
                <a:solidFill>
                  <a:srgbClr val="9F2936"/>
                </a:solidFill>
                <a:effectLst/>
                <a:uLnTx/>
                <a:uFillTx/>
                <a:latin typeface="Arial Narrow" panose="020B0606020202030204" pitchFamily="34" charset="0"/>
                <a:ea typeface="Arial Unicode MS" pitchFamily="34" charset="-128"/>
                <a:cs typeface="+mn-cs"/>
              </a:rPr>
              <a:t>Nouvelle structure de prix suivant les règles de l’IMP</a:t>
            </a:r>
            <a:r>
              <a:rPr kumimoji="0" lang="fr-FR" sz="22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a:t>
            </a: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22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22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22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endParaRPr>
          </a:p>
          <a:p>
            <a:pPr marL="542925" marR="0" lvl="0" indent="-542925" algn="just" defTabSz="914286" rtl="0" eaLnBrk="1" fontAlgn="auto" latinLnBrk="0" hangingPunct="1">
              <a:lnSpc>
                <a:spcPct val="100000"/>
              </a:lnSpc>
              <a:spcBef>
                <a:spcPts val="0"/>
              </a:spcBef>
              <a:spcAft>
                <a:spcPts val="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graphicFrame>
        <p:nvGraphicFramePr>
          <p:cNvPr id="4" name="Tableau 3">
            <a:extLst>
              <a:ext uri="{FF2B5EF4-FFF2-40B4-BE49-F238E27FC236}">
                <a16:creationId xmlns:a16="http://schemas.microsoft.com/office/drawing/2014/main" id="{74D5C1B3-78DD-41FA-B5A4-197983123EF2}"/>
              </a:ext>
            </a:extLst>
          </p:cNvPr>
          <p:cNvGraphicFramePr>
            <a:graphicFrameLocks noGrp="1"/>
          </p:cNvGraphicFramePr>
          <p:nvPr/>
        </p:nvGraphicFramePr>
        <p:xfrm>
          <a:off x="1214438" y="4233863"/>
          <a:ext cx="6715125" cy="1482724"/>
        </p:xfrm>
        <a:graphic>
          <a:graphicData uri="http://schemas.openxmlformats.org/drawingml/2006/table">
            <a:tbl>
              <a:tblPr firstRow="1" bandRow="1">
                <a:tableStyleId>{5C22544A-7EE6-4342-B048-85BDC9FD1C3A}</a:tableStyleId>
              </a:tblPr>
              <a:tblGrid>
                <a:gridCol w="6715125">
                  <a:extLst>
                    <a:ext uri="{9D8B030D-6E8A-4147-A177-3AD203B41FA5}">
                      <a16:colId xmlns:a16="http://schemas.microsoft.com/office/drawing/2014/main" val="20000"/>
                    </a:ext>
                  </a:extLst>
                </a:gridCol>
              </a:tblGrid>
              <a:tr h="370681">
                <a:tc>
                  <a:txBody>
                    <a:bodyPr/>
                    <a:lstStyle/>
                    <a:p>
                      <a:pPr algn="ctr"/>
                      <a:r>
                        <a:rPr lang="fr-FR" sz="1800" dirty="0"/>
                        <a:t>Charges</a:t>
                      </a:r>
                      <a:r>
                        <a:rPr lang="fr-FR" sz="1800" baseline="0" dirty="0"/>
                        <a:t> prévisionnelles  (Hors TVA et hors IR)</a:t>
                      </a:r>
                      <a:endParaRPr lang="fr-FR" sz="1800" dirty="0"/>
                    </a:p>
                  </a:txBody>
                  <a:tcPr marL="91451" marR="91451" marT="45700" marB="45700"/>
                </a:tc>
                <a:extLst>
                  <a:ext uri="{0D108BD9-81ED-4DB2-BD59-A6C34878D82A}">
                    <a16:rowId xmlns:a16="http://schemas.microsoft.com/office/drawing/2014/main" val="10000"/>
                  </a:ext>
                </a:extLst>
              </a:tr>
              <a:tr h="370681">
                <a:tc>
                  <a:txBody>
                    <a:bodyPr/>
                    <a:lstStyle/>
                    <a:p>
                      <a:pPr algn="ctr"/>
                      <a:r>
                        <a:rPr lang="fr-FR" sz="1800" dirty="0"/>
                        <a:t>+ TVA non déductibles</a:t>
                      </a:r>
                      <a:r>
                        <a:rPr lang="fr-FR" sz="1800" baseline="0" dirty="0"/>
                        <a:t> sur les charges</a:t>
                      </a:r>
                      <a:endParaRPr lang="fr-FR" sz="1800" dirty="0"/>
                    </a:p>
                  </a:txBody>
                  <a:tcPr marL="91451" marR="91451" marT="45700" marB="45700"/>
                </a:tc>
                <a:extLst>
                  <a:ext uri="{0D108BD9-81ED-4DB2-BD59-A6C34878D82A}">
                    <a16:rowId xmlns:a16="http://schemas.microsoft.com/office/drawing/2014/main" val="10001"/>
                  </a:ext>
                </a:extLst>
              </a:tr>
              <a:tr h="370681">
                <a:tc>
                  <a:txBody>
                    <a:bodyPr/>
                    <a:lstStyle/>
                    <a:p>
                      <a:pPr algn="ctr"/>
                      <a:r>
                        <a:rPr lang="fr-FR" sz="1800" dirty="0"/>
                        <a:t>+ Marge brute ( </a:t>
                      </a:r>
                      <a:r>
                        <a:rPr lang="fr-FR" sz="1800" dirty="0" err="1"/>
                        <a:t>IMP</a:t>
                      </a:r>
                      <a:r>
                        <a:rPr lang="fr-FR" sz="1800" baseline="0" dirty="0"/>
                        <a:t> + </a:t>
                      </a:r>
                      <a:r>
                        <a:rPr lang="fr-FR" sz="1800" dirty="0"/>
                        <a:t>Marge nette</a:t>
                      </a:r>
                      <a:r>
                        <a:rPr lang="fr-FR" sz="1800" baseline="0" dirty="0"/>
                        <a:t>)</a:t>
                      </a:r>
                      <a:endParaRPr lang="fr-FR" sz="1800" dirty="0"/>
                    </a:p>
                  </a:txBody>
                  <a:tcPr marL="91451" marR="91451" marT="45700" marB="45700"/>
                </a:tc>
                <a:extLst>
                  <a:ext uri="{0D108BD9-81ED-4DB2-BD59-A6C34878D82A}">
                    <a16:rowId xmlns:a16="http://schemas.microsoft.com/office/drawing/2014/main" val="10002"/>
                  </a:ext>
                </a:extLst>
              </a:tr>
              <a:tr h="370681">
                <a:tc>
                  <a:txBody>
                    <a:bodyPr/>
                    <a:lstStyle/>
                    <a:p>
                      <a:pPr algn="ctr"/>
                      <a:r>
                        <a:rPr lang="fr-FR" sz="1800" b="1" dirty="0">
                          <a:solidFill>
                            <a:srgbClr val="000000"/>
                          </a:solidFill>
                        </a:rPr>
                        <a:t>= MONTANT DU MARCHÉ</a:t>
                      </a:r>
                    </a:p>
                  </a:txBody>
                  <a:tcPr marL="91451" marR="91451" marT="45700" marB="45700"/>
                </a:tc>
                <a:extLst>
                  <a:ext uri="{0D108BD9-81ED-4DB2-BD59-A6C34878D82A}">
                    <a16:rowId xmlns:a16="http://schemas.microsoft.com/office/drawing/2014/main" val="10003"/>
                  </a:ext>
                </a:extLst>
              </a:tr>
            </a:tbl>
          </a:graphicData>
        </a:graphic>
      </p:graphicFrame>
      <p:sp>
        <p:nvSpPr>
          <p:cNvPr id="5" name="Rectangle 4"/>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1">
            <a:extLst>
              <a:ext uri="{FF2B5EF4-FFF2-40B4-BE49-F238E27FC236}">
                <a16:creationId xmlns:a16="http://schemas.microsoft.com/office/drawing/2014/main" id="{B1400F4B-48E3-4D0D-8B4E-C62798803D58}"/>
              </a:ext>
            </a:extLst>
          </p:cNvPr>
          <p:cNvSpPr>
            <a:spLocks noGrp="1"/>
          </p:cNvSpPr>
          <p:nvPr>
            <p:ph type="title"/>
          </p:nvPr>
        </p:nvSpPr>
        <p:spPr/>
        <p:txBody>
          <a:bodyPr/>
          <a:lstStyle/>
          <a:p>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1958975"/>
            <a:ext cx="11544300" cy="4678363"/>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400" b="1"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IMPORTANT</a:t>
            </a:r>
            <a:endParaRPr kumimoji="0" lang="fr-FR" sz="1400" b="0" i="1"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endParaRP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L’imposition à l’IMP des revenus issus des marchés publics au profit d’une personne publique ne dépend :</a:t>
            </a:r>
          </a:p>
          <a:p>
            <a:pPr marL="1076325" marR="0" lvl="0" indent="-442913" algn="just" defTabSz="914286" rtl="0" eaLnBrk="1" fontAlgn="auto" latinLnBrk="0" hangingPunct="1">
              <a:lnSpc>
                <a:spcPct val="100000"/>
              </a:lnSpc>
              <a:spcBef>
                <a:spcPts val="600"/>
              </a:spcBef>
              <a:spcAft>
                <a:spcPts val="60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Ni du mode de financement : fonds d’origine extérieure ou ressources propres internes (RPI) ;</a:t>
            </a:r>
          </a:p>
          <a:p>
            <a:pPr marL="1076325" marR="0" lvl="0" indent="-442913" algn="just" defTabSz="914286" rtl="0" eaLnBrk="1" fontAlgn="auto" latinLnBrk="0" hangingPunct="1">
              <a:lnSpc>
                <a:spcPct val="100000"/>
              </a:lnSpc>
              <a:spcBef>
                <a:spcPts val="600"/>
              </a:spcBef>
              <a:spcAft>
                <a:spcPts val="60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Ni des procédures utilisées : suivant le Code des Marchés Publics ou celles des Partenaires Techniques et Financiers (PTF) ;</a:t>
            </a:r>
          </a:p>
          <a:p>
            <a:pPr marL="1076325" marR="0" lvl="0" indent="-442913" algn="just" defTabSz="914286" rtl="0" eaLnBrk="1" fontAlgn="auto" latinLnBrk="0" hangingPunct="1">
              <a:lnSpc>
                <a:spcPct val="100000"/>
              </a:lnSpc>
              <a:spcBef>
                <a:spcPts val="600"/>
              </a:spcBef>
              <a:spcAft>
                <a:spcPts val="60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Ni des procédures de passations de marché : Appel à la concurrence ou achats directs ; </a:t>
            </a:r>
          </a:p>
          <a:p>
            <a:pPr marL="1076325" marR="0" lvl="0" indent="-442913" algn="just" defTabSz="914286" rtl="0" eaLnBrk="1" fontAlgn="auto" latinLnBrk="0" hangingPunct="1">
              <a:lnSpc>
                <a:spcPct val="100000"/>
              </a:lnSpc>
              <a:spcBef>
                <a:spcPts val="600"/>
              </a:spcBef>
              <a:spcAft>
                <a:spcPts val="60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Ni du statut juridique du titulaire de marché : entreprise, société privée, établissement public, Acteurs non étatiques locaux ou internationaux, </a:t>
            </a:r>
            <a:r>
              <a:rPr kumimoji="0" lang="fr-FR" sz="2200" b="1" i="0" u="none" strike="noStrike" kern="1200" cap="none" spc="0" normalizeH="0" baseline="0" noProof="0" dirty="0" err="1">
                <a:ln>
                  <a:noFill/>
                </a:ln>
                <a:solidFill>
                  <a:srgbClr val="FFFFFF">
                    <a:lumMod val="50000"/>
                  </a:srgbClr>
                </a:solidFill>
                <a:effectLst/>
                <a:uLnTx/>
                <a:uFillTx/>
                <a:latin typeface="Arial Narrow" panose="020B0606020202030204" pitchFamily="34" charset="0"/>
                <a:ea typeface="Arial Unicode MS" pitchFamily="34" charset="-128"/>
                <a:cs typeface="+mn-cs"/>
              </a:rPr>
              <a:t>etc</a:t>
            </a: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a:t>
            </a:r>
          </a:p>
          <a:p>
            <a:pPr marL="1076325" marR="0" lvl="0" indent="-442913" algn="just" defTabSz="914286" rtl="0" eaLnBrk="1" fontAlgn="auto" latinLnBrk="0" hangingPunct="1">
              <a:lnSpc>
                <a:spcPct val="100000"/>
              </a:lnSpc>
              <a:spcBef>
                <a:spcPts val="600"/>
              </a:spcBef>
              <a:spcAft>
                <a:spcPts val="60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1">
            <a:extLst>
              <a:ext uri="{FF2B5EF4-FFF2-40B4-BE49-F238E27FC236}">
                <a16:creationId xmlns:a16="http://schemas.microsoft.com/office/drawing/2014/main" id="{CC42A7E0-1E76-4337-82E8-B5F5E95CA404}"/>
              </a:ext>
            </a:extLst>
          </p:cNvPr>
          <p:cNvSpPr>
            <a:spLocks noGrp="1"/>
          </p:cNvSpPr>
          <p:nvPr>
            <p:ph type="title"/>
          </p:nvPr>
        </p:nvSpPr>
        <p:spPr/>
        <p:txBody>
          <a:bodyPr/>
          <a:lstStyle/>
          <a:p>
            <a:r>
              <a:rPr lang="en-US" altLang="ko-KR" b="1">
                <a:cs typeface="Arial" panose="020B0604020202020204" pitchFamily="34" charset="0"/>
              </a:rPr>
              <a:t>DISPOSITIONS FISCALES RELATIVES A L’IMP</a:t>
            </a:r>
          </a:p>
        </p:txBody>
      </p:sp>
      <p:sp>
        <p:nvSpPr>
          <p:cNvPr id="10" name="Rectangle 9">
            <a:extLst>
              <a:ext uri="{FF2B5EF4-FFF2-40B4-BE49-F238E27FC236}">
                <a16:creationId xmlns:a16="http://schemas.microsoft.com/office/drawing/2014/main" id="{1D6F6A60-2FDC-094D-A08F-A7B7647DFF93}"/>
              </a:ext>
            </a:extLst>
          </p:cNvPr>
          <p:cNvSpPr/>
          <p:nvPr/>
        </p:nvSpPr>
        <p:spPr>
          <a:xfrm>
            <a:off x="342900" y="1958975"/>
            <a:ext cx="11544300" cy="5508625"/>
          </a:xfrm>
          <a:prstGeom prst="rect">
            <a:avLst/>
          </a:prstGeom>
        </p:spPr>
        <p:txBody>
          <a:bodyPr>
            <a:spAutoFit/>
          </a:bodyPr>
          <a:lstStyle/>
          <a:p>
            <a:pPr marL="542925" marR="0" lvl="0" indent="-542925" algn="just" defTabSz="914286" rtl="0" eaLnBrk="1" fontAlgn="auto" latinLnBrk="0" hangingPunct="1">
              <a:lnSpc>
                <a:spcPct val="100000"/>
              </a:lnSpc>
              <a:spcBef>
                <a:spcPts val="0"/>
              </a:spcBef>
              <a:spcAft>
                <a:spcPts val="0"/>
              </a:spcAft>
              <a:buClr>
                <a:srgbClr val="F07F09"/>
              </a:buClr>
              <a:buSzTx/>
              <a:buFont typeface="Wingdings" pitchFamily="2" charset="2"/>
              <a:buChar char="q"/>
              <a:tabLst/>
              <a:defRPr/>
            </a:pPr>
            <a:r>
              <a:rPr kumimoji="0" lang="fr-FR" sz="2400" b="1" i="0" u="none" strike="noStrike" kern="1200" cap="none" spc="0" normalizeH="0" baseline="0" noProof="0" dirty="0">
                <a:ln>
                  <a:noFill/>
                </a:ln>
                <a:solidFill>
                  <a:srgbClr val="000000"/>
                </a:solidFill>
                <a:effectLst/>
                <a:uLnTx/>
                <a:uFillTx/>
                <a:latin typeface="Arial Narrow" panose="020B0606020202030204" pitchFamily="34" charset="0"/>
                <a:ea typeface="Arial Unicode MS" pitchFamily="34" charset="-128"/>
                <a:cs typeface="+mn-cs"/>
              </a:rPr>
              <a:t>CONSEQUENCES DE L’IMP SUR L’IMPOSITION DU TITULAIRE</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6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Non-paiement de l’IR ou de l’IS sur les opérations ayant fait l’objet de perception d’IMP.</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6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Exonération de TVA des marchés publics : renonciation de l’Etat à la collecte de la TVA.</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6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Non déductibilité des TVA payées en amont relatives aux opérations relatives aux MP, suite à l’exonération des opérations avec des personnes publiques. </a:t>
            </a:r>
          </a:p>
          <a:p>
            <a:pPr marL="1076325" marR="0" lvl="0" indent="-442913" algn="just" defTabSz="914286" rtl="0" eaLnBrk="1" fontAlgn="auto" latinLnBrk="0" hangingPunct="1">
              <a:lnSpc>
                <a:spcPct val="100000"/>
              </a:lnSpc>
              <a:spcBef>
                <a:spcPts val="600"/>
              </a:spcBef>
              <a:spcAft>
                <a:spcPts val="600"/>
              </a:spcAft>
              <a:buClr>
                <a:srgbClr val="F07F09"/>
              </a:buClr>
              <a:buSzTx/>
              <a:buFont typeface="Wingdings" panose="05000000000000000000" pitchFamily="2" charset="2"/>
              <a:buChar char="ü"/>
              <a:tabLst/>
              <a:defRPr/>
            </a:pPr>
            <a:r>
              <a:rPr kumimoji="0" lang="fr-FR" sz="26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Paiement de l’IMP par le titulaire du marché en tant qu’impôt sur les revenus issus des marchés.</a:t>
            </a:r>
          </a:p>
          <a:p>
            <a:pPr marL="1076325" marR="0" lvl="0" indent="-442913" algn="just" defTabSz="914286" rtl="0" eaLnBrk="1" fontAlgn="auto" latinLnBrk="0" hangingPunct="1">
              <a:lnSpc>
                <a:spcPct val="100000"/>
              </a:lnSpc>
              <a:spcBef>
                <a:spcPts val="600"/>
              </a:spcBef>
              <a:spcAft>
                <a:spcPts val="600"/>
              </a:spcAft>
              <a:buClr>
                <a:srgbClr val="F07F09"/>
              </a:buClr>
              <a:buSzTx/>
              <a:buFontTx/>
              <a:buNone/>
              <a:tabLst/>
              <a:defRPr/>
            </a:pPr>
            <a:endPar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endParaRPr>
          </a:p>
          <a:p>
            <a:pPr marL="1076325" marR="0" lvl="0" indent="-442913" algn="just" defTabSz="914286" rtl="0" eaLnBrk="1" fontAlgn="auto" latinLnBrk="0" hangingPunct="1">
              <a:lnSpc>
                <a:spcPct val="100000"/>
              </a:lnSpc>
              <a:spcBef>
                <a:spcPts val="600"/>
              </a:spcBef>
              <a:spcAft>
                <a:spcPts val="600"/>
              </a:spcAft>
              <a:buClr>
                <a:srgbClr val="F07F09"/>
              </a:buClr>
              <a:buSzTx/>
              <a:buFontTx/>
              <a:buNone/>
              <a:tabLst/>
              <a:defRPr/>
            </a:pPr>
            <a:r>
              <a:rPr kumimoji="0" lang="fr-FR" sz="2200" b="1" i="0" u="none" strike="noStrike" kern="1200" cap="none" spc="0" normalizeH="0" baseline="0" noProof="0" dirty="0">
                <a:ln>
                  <a:noFill/>
                </a:ln>
                <a:solidFill>
                  <a:srgbClr val="FFFFFF">
                    <a:lumMod val="50000"/>
                  </a:srgbClr>
                </a:solidFill>
                <a:effectLst/>
                <a:uLnTx/>
                <a:uFillTx/>
                <a:latin typeface="Arial Narrow" panose="020B0606020202030204" pitchFamily="34" charset="0"/>
                <a:ea typeface="Arial Unicode MS" pitchFamily="34" charset="-128"/>
                <a:cs typeface="+mn-cs"/>
              </a:rPr>
              <a:t>	</a:t>
            </a:r>
          </a:p>
          <a:p>
            <a:pPr marL="0" marR="0" lvl="0" indent="0" algn="just" defTabSz="914286" rtl="0" eaLnBrk="1" fontAlgn="auto" latinLnBrk="0" hangingPunct="1">
              <a:lnSpc>
                <a:spcPct val="100000"/>
              </a:lnSpc>
              <a:spcBef>
                <a:spcPts val="0"/>
              </a:spcBef>
              <a:spcAft>
                <a:spcPts val="0"/>
              </a:spcAft>
              <a:buClr>
                <a:srgbClr val="F07F09"/>
              </a:buClr>
              <a:buSzTx/>
              <a:buFontTx/>
              <a:buNone/>
              <a:tabLst/>
              <a:defRPr/>
            </a:pPr>
            <a:endParaRPr kumimoji="0" lang="fr-FR" sz="1600" b="1" i="1" u="none" strike="noStrike" kern="1200" cap="none" spc="0" normalizeH="0" baseline="0" noProof="0" dirty="0">
              <a:ln>
                <a:noFill/>
              </a:ln>
              <a:solidFill>
                <a:srgbClr val="005827"/>
              </a:solidFill>
              <a:effectLst/>
              <a:uLnTx/>
              <a:uFillTx/>
              <a:latin typeface="Trebuchet MS"/>
              <a:ea typeface="Arial Unicode MS" pitchFamily="34" charset="-128"/>
              <a:cs typeface="+mn-cs"/>
            </a:endParaRPr>
          </a:p>
        </p:txBody>
      </p:sp>
      <p:sp>
        <p:nvSpPr>
          <p:cNvPr id="4" name="Rectangle 3"/>
          <p:cNvSpPr/>
          <p:nvPr/>
        </p:nvSpPr>
        <p:spPr>
          <a:xfrm>
            <a:off x="9107277" y="0"/>
            <a:ext cx="3084723" cy="646331"/>
          </a:xfrm>
          <a:prstGeom prst="rect">
            <a:avLst/>
          </a:prstGeom>
        </p:spPr>
        <p:txBody>
          <a:bodyPr wrap="square">
            <a:spAutoFit/>
          </a:bodyPr>
          <a:lstStyle/>
          <a:p>
            <a:r>
              <a:rPr lang="fr-FR" b="1" dirty="0">
                <a:solidFill>
                  <a:srgbClr val="0DA5A5"/>
                </a:solidFill>
                <a:latin typeface="Abadi"/>
              </a:rPr>
              <a:t>X- DISPOSITIONS FISCALES</a:t>
            </a:r>
            <a:br>
              <a:rPr lang="fr-FR" dirty="0">
                <a:solidFill>
                  <a:srgbClr val="0DA5A5"/>
                </a:solidFill>
                <a:latin typeface="Abadi"/>
              </a:rPr>
            </a:b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2617" y="777750"/>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25418" y="1498295"/>
            <a:ext cx="10940022" cy="4189674"/>
          </a:xfrm>
        </p:spPr>
        <p:txBody>
          <a:bodyPr>
            <a:noAutofit/>
          </a:bodyPr>
          <a:lstStyle/>
          <a:p>
            <a:pPr algn="ctr">
              <a:spcAft>
                <a:spcPts val="1200"/>
              </a:spcAft>
            </a:pPr>
            <a:r>
              <a:rPr lang="fr-FR" sz="2400" u="sng" dirty="0">
                <a:solidFill>
                  <a:srgbClr val="0DA5A5"/>
                </a:solidFill>
                <a:latin typeface="Arial Black" panose="020B0A04020102020204" pitchFamily="34" charset="0"/>
                <a:cs typeface="Times New Roman" panose="02020603050405020304" pitchFamily="18" charset="0"/>
              </a:rPr>
              <a:t>PIP SUR FINANCEMENT EXTERIEUR </a:t>
            </a:r>
          </a:p>
          <a:p>
            <a:pPr marL="0" indent="0" algn="just">
              <a:lnSpc>
                <a:spcPct val="100000"/>
              </a:lnSpc>
              <a:spcBef>
                <a:spcPts val="600"/>
              </a:spcBef>
              <a:buClr>
                <a:schemeClr val="accent4">
                  <a:lumMod val="50000"/>
                </a:schemeClr>
              </a:buClr>
              <a:buNone/>
            </a:pPr>
            <a:r>
              <a:rPr lang="fr-FR" altLang="fr-FR" b="1" u="sng" dirty="0">
                <a:latin typeface="Times New Roman" panose="02020603050405020304" pitchFamily="18" charset="0"/>
                <a:cs typeface="Times New Roman" panose="02020603050405020304" pitchFamily="18" charset="0"/>
              </a:rPr>
              <a:t>Projets financés entièrement par subventions ou dons des PTF</a:t>
            </a:r>
          </a:p>
          <a:p>
            <a:pPr marL="355600" algn="just">
              <a:lnSpc>
                <a:spcPct val="100000"/>
              </a:lnSpc>
              <a:spcBef>
                <a:spcPts val="600"/>
              </a:spcBef>
              <a:buClr>
                <a:schemeClr val="accent4">
                  <a:lumMod val="50000"/>
                </a:schemeClr>
              </a:buClr>
            </a:pPr>
            <a:r>
              <a:rPr lang="fr-FR" altLang="fr-FR" dirty="0">
                <a:latin typeface="Times New Roman" panose="02020603050405020304" pitchFamily="18" charset="0"/>
                <a:cs typeface="Times New Roman" panose="02020603050405020304" pitchFamily="18" charset="0"/>
              </a:rPr>
              <a:t>Inscription obligatoire des projets dans le budget d’exécution avant tout décaissement </a:t>
            </a:r>
            <a:r>
              <a:rPr lang="fr-FR" altLang="fr-FR" dirty="0">
                <a:solidFill>
                  <a:schemeClr val="bg1">
                    <a:lumMod val="50000"/>
                  </a:schemeClr>
                </a:solidFill>
                <a:latin typeface="Times New Roman" panose="02020603050405020304" pitchFamily="18" charset="0"/>
                <a:cs typeface="Times New Roman" panose="02020603050405020304" pitchFamily="18" charset="0"/>
              </a:rPr>
              <a:t>(Sous peine de non remboursabilité des éventuels dépenses inéligibles après audit) </a:t>
            </a:r>
            <a:r>
              <a:rPr lang="fr-FR" altLang="fr-FR" dirty="0">
                <a:latin typeface="Times New Roman" panose="02020603050405020304" pitchFamily="18" charset="0"/>
                <a:cs typeface="Times New Roman" panose="02020603050405020304" pitchFamily="18" charset="0"/>
              </a:rPr>
              <a:t>;</a:t>
            </a:r>
          </a:p>
          <a:p>
            <a:pPr marL="355600" algn="just">
              <a:lnSpc>
                <a:spcPct val="100000"/>
              </a:lnSpc>
              <a:spcBef>
                <a:spcPts val="600"/>
              </a:spcBef>
              <a:buClr>
                <a:schemeClr val="accent4">
                  <a:lumMod val="50000"/>
                </a:schemeClr>
              </a:buClr>
            </a:pPr>
            <a:r>
              <a:rPr lang="fr-FR" altLang="fr-FR" dirty="0">
                <a:latin typeface="Times New Roman" panose="02020603050405020304" pitchFamily="18" charset="0"/>
                <a:cs typeface="Times New Roman" panose="02020603050405020304" pitchFamily="18" charset="0"/>
              </a:rPr>
              <a:t>Prise de </a:t>
            </a:r>
            <a:r>
              <a:rPr lang="fr-FR" altLang="fr-FR" b="1" dirty="0">
                <a:latin typeface="Times New Roman" panose="02020603050405020304" pitchFamily="18" charset="0"/>
                <a:cs typeface="Times New Roman" panose="02020603050405020304" pitchFamily="18" charset="0"/>
              </a:rPr>
              <a:t>DECRET D’AVANCE </a:t>
            </a:r>
            <a:r>
              <a:rPr lang="fr-FR" altLang="fr-FR" dirty="0">
                <a:latin typeface="Times New Roman" panose="02020603050405020304" pitchFamily="18" charset="0"/>
                <a:cs typeface="Times New Roman" panose="02020603050405020304" pitchFamily="18" charset="0"/>
              </a:rPr>
              <a:t>pour les nouvelles conventions signées avec les PTF en cours d’exercice (Montant cumulé des Décrets d’avances ne peut excéder les 1% du Crédit ouvert LFI ).</a:t>
            </a:r>
          </a:p>
          <a:p>
            <a:pPr marL="0" indent="0" algn="just">
              <a:lnSpc>
                <a:spcPct val="100000"/>
              </a:lnSpc>
              <a:spcBef>
                <a:spcPts val="600"/>
              </a:spcBef>
              <a:buClr>
                <a:schemeClr val="accent4">
                  <a:lumMod val="50000"/>
                </a:schemeClr>
              </a:buClr>
              <a:buNone/>
            </a:pPr>
            <a:r>
              <a:rPr lang="fr-FR" altLang="fr-FR" b="1" u="sng" dirty="0">
                <a:latin typeface="Times New Roman" panose="02020603050405020304" pitchFamily="18" charset="0"/>
                <a:cs typeface="Times New Roman" panose="02020603050405020304" pitchFamily="18" charset="0"/>
              </a:rPr>
              <a:t>Projets cofinancés avec les bailleurs de fonds et la partie Malagasy</a:t>
            </a:r>
          </a:p>
          <a:p>
            <a:pPr marL="355600" algn="just">
              <a:lnSpc>
                <a:spcPct val="100000"/>
              </a:lnSpc>
              <a:spcBef>
                <a:spcPts val="600"/>
              </a:spcBef>
              <a:buClr>
                <a:schemeClr val="accent4">
                  <a:lumMod val="50000"/>
                </a:schemeClr>
              </a:buClr>
            </a:pPr>
            <a:r>
              <a:rPr lang="fr-FR" altLang="fr-FR" dirty="0">
                <a:latin typeface="Times New Roman" panose="02020603050405020304" pitchFamily="18" charset="0"/>
                <a:cs typeface="Times New Roman" panose="02020603050405020304" pitchFamily="18" charset="0"/>
              </a:rPr>
              <a:t>Précision dans la convention de financement la </a:t>
            </a:r>
            <a:r>
              <a:rPr lang="fr-FR" altLang="fr-FR" b="1" dirty="0">
                <a:latin typeface="Times New Roman" panose="02020603050405020304" pitchFamily="18" charset="0"/>
                <a:cs typeface="Times New Roman" panose="02020603050405020304" pitchFamily="18" charset="0"/>
              </a:rPr>
              <a:t>nature des contreparties </a:t>
            </a:r>
            <a:r>
              <a:rPr lang="fr-FR" altLang="fr-FR" dirty="0">
                <a:latin typeface="Times New Roman" panose="02020603050405020304" pitchFamily="18" charset="0"/>
                <a:cs typeface="Times New Roman" panose="02020603050405020304" pitchFamily="18" charset="0"/>
              </a:rPr>
              <a:t>afin de mieux identifier les comptes d’imputation des dépenses y afférentes ;</a:t>
            </a:r>
          </a:p>
          <a:p>
            <a:pPr marL="355600" algn="just">
              <a:lnSpc>
                <a:spcPct val="100000"/>
              </a:lnSpc>
              <a:spcBef>
                <a:spcPts val="600"/>
              </a:spcBef>
              <a:buClr>
                <a:schemeClr val="accent4">
                  <a:lumMod val="50000"/>
                </a:schemeClr>
              </a:buClr>
            </a:pPr>
            <a:r>
              <a:rPr lang="fr-FR" altLang="fr-FR" dirty="0">
                <a:latin typeface="Times New Roman" panose="02020603050405020304" pitchFamily="18" charset="0"/>
                <a:cs typeface="Times New Roman" panose="02020603050405020304" pitchFamily="18" charset="0"/>
              </a:rPr>
              <a:t>Priorisation du paiement des contreparties (</a:t>
            </a:r>
            <a:r>
              <a:rPr lang="fr-FR" altLang="fr-FR" sz="1600" dirty="0">
                <a:latin typeface="Times New Roman" panose="02020603050405020304" pitchFamily="18" charset="0"/>
                <a:cs typeface="Times New Roman" panose="02020603050405020304" pitchFamily="18" charset="0"/>
              </a:rPr>
              <a:t>RPI, DTI, TVA supportées par les Ministères à partir de la LFI 2022)</a:t>
            </a:r>
            <a:endParaRPr lang="fr-FR" altLang="fr-FR" dirty="0">
              <a:latin typeface="Times New Roman" panose="02020603050405020304" pitchFamily="18" charset="0"/>
              <a:cs typeface="Times New Roman" panose="02020603050405020304" pitchFamily="18" charset="0"/>
            </a:endParaRPr>
          </a:p>
          <a:p>
            <a:pPr marL="0" indent="0" algn="just">
              <a:lnSpc>
                <a:spcPct val="100000"/>
              </a:lnSpc>
              <a:spcBef>
                <a:spcPts val="0"/>
              </a:spcBef>
              <a:spcAft>
                <a:spcPts val="0"/>
              </a:spcAft>
              <a:buClr>
                <a:schemeClr val="accent4">
                  <a:lumMod val="50000"/>
                </a:schemeClr>
              </a:buClr>
              <a:buNone/>
            </a:pPr>
            <a:endParaRPr lang="fr-FR" altLang="fr-FR" sz="1800" u="sng" dirty="0">
              <a:latin typeface="Times New Roman" panose="02020603050405020304" pitchFamily="18" charset="0"/>
              <a:cs typeface="Times New Roman" panose="02020603050405020304" pitchFamily="18" charset="0"/>
            </a:endParaRPr>
          </a:p>
          <a:p>
            <a:pPr marL="0" indent="0" algn="just">
              <a:lnSpc>
                <a:spcPct val="100000"/>
              </a:lnSpc>
              <a:spcBef>
                <a:spcPts val="0"/>
              </a:spcBef>
              <a:spcAft>
                <a:spcPts val="0"/>
              </a:spcAft>
              <a:buClr>
                <a:schemeClr val="accent4">
                  <a:lumMod val="50000"/>
                </a:schemeClr>
              </a:buClr>
              <a:buNone/>
            </a:pPr>
            <a:r>
              <a:rPr lang="fr-FR" altLang="fr-FR" sz="1800" u="sng" dirty="0">
                <a:solidFill>
                  <a:srgbClr val="FF0000"/>
                </a:solidFill>
                <a:latin typeface="Times New Roman" panose="02020603050405020304" pitchFamily="18" charset="0"/>
                <a:cs typeface="Times New Roman" panose="02020603050405020304" pitchFamily="18" charset="0"/>
              </a:rPr>
              <a:t>NB</a:t>
            </a:r>
            <a:r>
              <a:rPr lang="fr-FR" altLang="fr-FR" sz="1800" dirty="0">
                <a:solidFill>
                  <a:srgbClr val="FF0000"/>
                </a:solidFill>
                <a:latin typeface="Times New Roman" panose="02020603050405020304" pitchFamily="18" charset="0"/>
                <a:cs typeface="Times New Roman" panose="02020603050405020304" pitchFamily="18" charset="0"/>
              </a:rPr>
              <a:t> : Possibilité d’aménagement des crédits inscrits dans les conventions :</a:t>
            </a:r>
          </a:p>
          <a:p>
            <a:pPr algn="just">
              <a:lnSpc>
                <a:spcPct val="100000"/>
              </a:lnSpc>
              <a:spcBef>
                <a:spcPts val="0"/>
              </a:spcBef>
              <a:spcAft>
                <a:spcPts val="0"/>
              </a:spcAft>
              <a:buClr>
                <a:srgbClr val="0DA5A5"/>
              </a:buClr>
              <a:buFont typeface="Wingdings" panose="05000000000000000000" pitchFamily="2" charset="2"/>
              <a:buChar char="v"/>
            </a:pPr>
            <a:r>
              <a:rPr lang="fr-FR" altLang="fr-FR" sz="1800" dirty="0">
                <a:solidFill>
                  <a:srgbClr val="FF0000"/>
                </a:solidFill>
                <a:latin typeface="Times New Roman" panose="02020603050405020304" pitchFamily="18" charset="0"/>
                <a:cs typeface="Times New Roman" panose="02020603050405020304" pitchFamily="18" charset="0"/>
              </a:rPr>
              <a:t> </a:t>
            </a:r>
            <a:r>
              <a:rPr lang="fr-FR" altLang="fr-FR" sz="1800" b="1" dirty="0">
                <a:solidFill>
                  <a:srgbClr val="FF0000"/>
                </a:solidFill>
                <a:latin typeface="Times New Roman" panose="02020603050405020304" pitchFamily="18" charset="0"/>
                <a:cs typeface="Times New Roman" panose="02020603050405020304" pitchFamily="18" charset="0"/>
              </a:rPr>
              <a:t>Financement extérieur : </a:t>
            </a:r>
            <a:r>
              <a:rPr lang="fr-FR" altLang="fr-FR" sz="1800" dirty="0">
                <a:solidFill>
                  <a:srgbClr val="FF0000"/>
                </a:solidFill>
                <a:latin typeface="Times New Roman" panose="02020603050405020304" pitchFamily="18" charset="0"/>
                <a:cs typeface="Times New Roman" panose="02020603050405020304" pitchFamily="18" charset="0"/>
              </a:rPr>
              <a:t>au plus tard le </a:t>
            </a:r>
            <a:r>
              <a:rPr lang="fr-FR" altLang="fr-FR" sz="1800" b="1" dirty="0">
                <a:solidFill>
                  <a:srgbClr val="FF0000"/>
                </a:solidFill>
                <a:latin typeface="Times New Roman" panose="02020603050405020304" pitchFamily="18" charset="0"/>
                <a:cs typeface="Times New Roman" panose="02020603050405020304" pitchFamily="18" charset="0"/>
              </a:rPr>
              <a:t>30 décembre 2022</a:t>
            </a:r>
          </a:p>
          <a:p>
            <a:pPr algn="just">
              <a:lnSpc>
                <a:spcPct val="100000"/>
              </a:lnSpc>
              <a:spcBef>
                <a:spcPts val="0"/>
              </a:spcBef>
              <a:spcAft>
                <a:spcPts val="0"/>
              </a:spcAft>
              <a:buClr>
                <a:srgbClr val="0DA5A5"/>
              </a:buClr>
              <a:buFont typeface="Wingdings" panose="05000000000000000000" pitchFamily="2" charset="2"/>
              <a:buChar char="v"/>
            </a:pPr>
            <a:r>
              <a:rPr lang="fr-FR" altLang="fr-FR" sz="1800" dirty="0">
                <a:solidFill>
                  <a:srgbClr val="FF0000"/>
                </a:solidFill>
                <a:latin typeface="Times New Roman" panose="02020603050405020304" pitchFamily="18" charset="0"/>
                <a:cs typeface="Times New Roman" panose="02020603050405020304" pitchFamily="18" charset="0"/>
              </a:rPr>
              <a:t> </a:t>
            </a:r>
            <a:r>
              <a:rPr lang="fr-FR" altLang="fr-FR" sz="1800" b="1" dirty="0">
                <a:solidFill>
                  <a:srgbClr val="FF0000"/>
                </a:solidFill>
                <a:latin typeface="Times New Roman" panose="02020603050405020304" pitchFamily="18" charset="0"/>
                <a:cs typeface="Times New Roman" panose="02020603050405020304" pitchFamily="18" charset="0"/>
              </a:rPr>
              <a:t>Financement intérieur : </a:t>
            </a:r>
            <a:r>
              <a:rPr lang="fr-FR" altLang="fr-FR" sz="1800" dirty="0">
                <a:solidFill>
                  <a:srgbClr val="FF0000"/>
                </a:solidFill>
                <a:latin typeface="Times New Roman" panose="02020603050405020304" pitchFamily="18" charset="0"/>
                <a:cs typeface="Times New Roman" panose="02020603050405020304" pitchFamily="18" charset="0"/>
              </a:rPr>
              <a:t>avant la date limite dans la circulaire de clôture </a:t>
            </a: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sp>
        <p:nvSpPr>
          <p:cNvPr id="6" name="Rectangle 5"/>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976" y="1863880"/>
            <a:ext cx="8915400" cy="3441032"/>
          </a:xfrm>
        </p:spPr>
        <p:txBody>
          <a:bodyPr>
            <a:normAutofit/>
          </a:bodyPr>
          <a:lstStyle/>
          <a:p>
            <a:pPr marL="0" indent="0" algn="ctr">
              <a:lnSpc>
                <a:spcPct val="90000"/>
              </a:lnSpc>
              <a:buClr>
                <a:srgbClr val="A53010"/>
              </a:buClr>
              <a:buNone/>
            </a:pPr>
            <a:endParaRPr lang="fr-FR" sz="4100" b="1" dirty="0">
              <a:solidFill>
                <a:srgbClr val="6AAC91"/>
              </a:solidFill>
            </a:endParaRPr>
          </a:p>
          <a:p>
            <a:pPr marL="0" indent="0" algn="ctr">
              <a:lnSpc>
                <a:spcPct val="90000"/>
              </a:lnSpc>
              <a:buClr>
                <a:srgbClr val="A53010"/>
              </a:buClr>
              <a:buNone/>
            </a:pPr>
            <a:r>
              <a:rPr lang="fr-FR" sz="4100" b="1" dirty="0">
                <a:solidFill>
                  <a:srgbClr val="0DA5A5"/>
                </a:solidFill>
                <a:latin typeface="Abadi"/>
              </a:rPr>
              <a:t>Merci de votre aimable</a:t>
            </a:r>
          </a:p>
          <a:p>
            <a:pPr marL="0" indent="0" algn="ctr">
              <a:lnSpc>
                <a:spcPct val="90000"/>
              </a:lnSpc>
              <a:buClr>
                <a:srgbClr val="A53010"/>
              </a:buClr>
              <a:buNone/>
            </a:pPr>
            <a:r>
              <a:rPr lang="fr-FR" sz="4100" b="1" dirty="0">
                <a:solidFill>
                  <a:srgbClr val="0DA5A5"/>
                </a:solidFill>
                <a:latin typeface="Abadi"/>
              </a:rPr>
              <a:t> attention.</a:t>
            </a:r>
          </a:p>
          <a:p>
            <a:pPr marL="0" indent="0" algn="ctr">
              <a:lnSpc>
                <a:spcPct val="90000"/>
              </a:lnSpc>
              <a:buClr>
                <a:srgbClr val="A53010"/>
              </a:buClr>
              <a:buNone/>
            </a:pPr>
            <a:endParaRPr lang="fr-FR" sz="4100" b="1" dirty="0">
              <a:solidFill>
                <a:srgbClr val="6AAC91"/>
              </a:solidFill>
            </a:endParaRPr>
          </a:p>
        </p:txBody>
      </p:sp>
    </p:spTree>
    <p:extLst>
      <p:ext uri="{BB962C8B-B14F-4D97-AF65-F5344CB8AC3E}">
        <p14:creationId xmlns:p14="http://schemas.microsoft.com/office/powerpoint/2010/main" val="226462497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03272-8307-4036-8010-E909FA490653}"/>
              </a:ext>
            </a:extLst>
          </p:cNvPr>
          <p:cNvSpPr>
            <a:spLocks noGrp="1"/>
          </p:cNvSpPr>
          <p:nvPr>
            <p:ph type="title"/>
          </p:nvPr>
        </p:nvSpPr>
        <p:spPr>
          <a:xfrm>
            <a:off x="2019733" y="2080653"/>
            <a:ext cx="8229600" cy="2458296"/>
          </a:xfrm>
        </p:spPr>
        <p:txBody>
          <a:bodyPr>
            <a:normAutofit/>
          </a:bodyPr>
          <a:lstStyle/>
          <a:p>
            <a:pPr algn="ctr"/>
            <a:br>
              <a:rPr lang="fr-FR" b="1" dirty="0">
                <a:solidFill>
                  <a:srgbClr val="0DA5A5"/>
                </a:solidFill>
                <a:latin typeface="Abadi"/>
              </a:rPr>
            </a:br>
            <a:r>
              <a:rPr lang="fr-FR" b="1" dirty="0">
                <a:solidFill>
                  <a:srgbClr val="0DA5A5"/>
                </a:solidFill>
                <a:latin typeface="+mn-lt"/>
              </a:rPr>
              <a:t>XI- DISPOSITIONS DOUANIERES</a:t>
            </a:r>
            <a:br>
              <a:rPr lang="fr-FR" dirty="0">
                <a:solidFill>
                  <a:srgbClr val="0DA5A5"/>
                </a:solidFill>
                <a:latin typeface="Abadi"/>
              </a:rPr>
            </a:br>
            <a:endParaRPr lang="fr-FR"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5285B1FF-DCCA-4167-8358-696425C0B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208" y="365371"/>
            <a:ext cx="1909584" cy="11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4671152" y="5497417"/>
            <a:ext cx="6940627" cy="369332"/>
          </a:xfrm>
          <a:prstGeom prst="rect">
            <a:avLst/>
          </a:prstGeom>
          <a:noFill/>
        </p:spPr>
        <p:txBody>
          <a:bodyPr wrap="square" rtlCol="0">
            <a:spAutoFit/>
          </a:bodyPr>
          <a:lstStyle/>
          <a:p>
            <a:pPr algn="r"/>
            <a:r>
              <a:rPr lang="fr-FR" dirty="0"/>
              <a:t>DIRECTION GENERALE DES DOUANES</a:t>
            </a:r>
          </a:p>
        </p:txBody>
      </p:sp>
    </p:spTree>
    <p:extLst>
      <p:ext uri="{BB962C8B-B14F-4D97-AF65-F5344CB8AC3E}">
        <p14:creationId xmlns:p14="http://schemas.microsoft.com/office/powerpoint/2010/main" val="342729983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16536" r="-16536"/>
          <a:stretch/>
        </p:blipFill>
        <p:spPr>
          <a:xfrm>
            <a:off x="1" y="-7270"/>
            <a:ext cx="10307683" cy="6865271"/>
          </a:xfrm>
          <a:prstGeom prst="rect">
            <a:avLst/>
          </a:prstGeom>
        </p:spPr>
      </p:pic>
      <p:sp>
        <p:nvSpPr>
          <p:cNvPr id="5" name="Rectangle 4"/>
          <p:cNvSpPr/>
          <p:nvPr/>
        </p:nvSpPr>
        <p:spPr>
          <a:xfrm>
            <a:off x="3857106" y="-7270"/>
            <a:ext cx="8334895" cy="6865271"/>
          </a:xfrm>
          <a:custGeom>
            <a:avLst/>
            <a:gdLst>
              <a:gd name="connsiteX0" fmla="*/ 0 w 8334895"/>
              <a:gd name="connsiteY0" fmla="*/ 0 h 6865269"/>
              <a:gd name="connsiteX1" fmla="*/ 8334895 w 8334895"/>
              <a:gd name="connsiteY1" fmla="*/ 0 h 6865269"/>
              <a:gd name="connsiteX2" fmla="*/ 8334895 w 8334895"/>
              <a:gd name="connsiteY2" fmla="*/ 6865269 h 6865269"/>
              <a:gd name="connsiteX3" fmla="*/ 0 w 8334895"/>
              <a:gd name="connsiteY3" fmla="*/ 6865269 h 6865269"/>
              <a:gd name="connsiteX4" fmla="*/ 0 w 8334895"/>
              <a:gd name="connsiteY4" fmla="*/ 0 h 6865269"/>
              <a:gd name="connsiteX0" fmla="*/ 1695797 w 8334895"/>
              <a:gd name="connsiteY0" fmla="*/ 0 h 6865269"/>
              <a:gd name="connsiteX1" fmla="*/ 8334895 w 8334895"/>
              <a:gd name="connsiteY1" fmla="*/ 0 h 6865269"/>
              <a:gd name="connsiteX2" fmla="*/ 8334895 w 8334895"/>
              <a:gd name="connsiteY2" fmla="*/ 6865269 h 6865269"/>
              <a:gd name="connsiteX3" fmla="*/ 0 w 8334895"/>
              <a:gd name="connsiteY3" fmla="*/ 6865269 h 6865269"/>
              <a:gd name="connsiteX4" fmla="*/ 1695797 w 8334895"/>
              <a:gd name="connsiteY4" fmla="*/ 0 h 6865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895" h="6865269">
                <a:moveTo>
                  <a:pt x="1695797" y="0"/>
                </a:moveTo>
                <a:lnTo>
                  <a:pt x="8334895" y="0"/>
                </a:lnTo>
                <a:lnTo>
                  <a:pt x="8334895" y="6865269"/>
                </a:lnTo>
                <a:lnTo>
                  <a:pt x="0" y="6865269"/>
                </a:lnTo>
                <a:lnTo>
                  <a:pt x="1695797" y="0"/>
                </a:lnTo>
                <a:close/>
              </a:path>
            </a:pathLst>
          </a:custGeom>
          <a:solidFill>
            <a:srgbClr val="005C7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endParaRPr lang="fr-FR" sz="1867" kern="0">
              <a:solidFill>
                <a:srgbClr val="FFFFFF"/>
              </a:solidFill>
              <a:latin typeface="Arial"/>
              <a:sym typeface="Aria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692" y="242174"/>
            <a:ext cx="2187633" cy="2187633"/>
          </a:xfrm>
          <a:prstGeom prst="rect">
            <a:avLst/>
          </a:prstGeom>
        </p:spPr>
      </p:pic>
      <p:cxnSp>
        <p:nvCxnSpPr>
          <p:cNvPr id="7" name="Connecteur droit 6"/>
          <p:cNvCxnSpPr/>
          <p:nvPr/>
        </p:nvCxnSpPr>
        <p:spPr>
          <a:xfrm>
            <a:off x="183152" y="6701443"/>
            <a:ext cx="11870305" cy="0"/>
          </a:xfrm>
          <a:prstGeom prst="line">
            <a:avLst/>
          </a:prstGeom>
          <a:ln w="9525">
            <a:solidFill>
              <a:srgbClr val="E5C500"/>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1400553" y="6510937"/>
            <a:ext cx="652743" cy="215444"/>
          </a:xfrm>
          <a:prstGeom prst="rect">
            <a:avLst/>
          </a:prstGeom>
          <a:noFill/>
        </p:spPr>
        <p:txBody>
          <a:bodyPr wrap="none" lIns="91440" tIns="45720" rIns="91440" bIns="45720" rtlCol="0">
            <a:spAutoFit/>
          </a:bodyPr>
          <a:lstStyle/>
          <a:p>
            <a:pPr algn="ctr" defTabSz="1219170">
              <a:buClr>
                <a:srgbClr val="000000"/>
              </a:buClr>
            </a:pPr>
            <a:r>
              <a:rPr lang="fr-FR" sz="1200" kern="0" baseline="30000" dirty="0">
                <a:solidFill>
                  <a:srgbClr val="FFFFFF"/>
                </a:solidFill>
                <a:latin typeface="Arial Nova" panose="020B0504020202020204" pitchFamily="34" charset="0"/>
                <a:cs typeface="Arial"/>
                <a:sym typeface="Arial"/>
              </a:rPr>
              <a:t>JJ.MM.AA</a:t>
            </a:r>
          </a:p>
        </p:txBody>
      </p:sp>
      <p:sp>
        <p:nvSpPr>
          <p:cNvPr id="9" name="ZoneTexte 8"/>
          <p:cNvSpPr txBox="1"/>
          <p:nvPr/>
        </p:nvSpPr>
        <p:spPr>
          <a:xfrm>
            <a:off x="5727585" y="2787883"/>
            <a:ext cx="5707844" cy="2964914"/>
          </a:xfrm>
          <a:prstGeom prst="rect">
            <a:avLst/>
          </a:prstGeom>
          <a:noFill/>
        </p:spPr>
        <p:txBody>
          <a:bodyPr wrap="square" lIns="91440" tIns="45720" rIns="91440" bIns="45720" rtlCol="0">
            <a:spAutoFit/>
          </a:bodyPr>
          <a:lstStyle/>
          <a:p>
            <a:pPr defTabSz="1219170">
              <a:buClr>
                <a:srgbClr val="000000"/>
              </a:buClr>
            </a:pPr>
            <a:r>
              <a:rPr lang="fr-FR" sz="4000" kern="0" baseline="30000" dirty="0">
                <a:solidFill>
                  <a:srgbClr val="FFFFFF"/>
                </a:solidFill>
                <a:latin typeface="Arial Nova" panose="020B0504020202020204" pitchFamily="34" charset="0"/>
                <a:cs typeface="Arial"/>
                <a:sym typeface="Arial"/>
              </a:rPr>
              <a:t>NOUVELLES DISPOSITIONS DOUANIÈRES PRÉVUES DANS </a:t>
            </a:r>
          </a:p>
          <a:p>
            <a:pPr defTabSz="1219170">
              <a:buClr>
                <a:srgbClr val="000000"/>
              </a:buClr>
            </a:pPr>
            <a:r>
              <a:rPr lang="fr-FR" sz="4000" kern="0" baseline="30000" dirty="0">
                <a:solidFill>
                  <a:srgbClr val="FFFFFF"/>
                </a:solidFill>
                <a:latin typeface="Arial Nova" panose="020B0504020202020204" pitchFamily="34" charset="0"/>
                <a:cs typeface="Arial"/>
                <a:sym typeface="Arial"/>
              </a:rPr>
              <a:t>LA LFI 2022</a:t>
            </a:r>
          </a:p>
          <a:p>
            <a:pPr defTabSz="1219170">
              <a:buClr>
                <a:srgbClr val="000000"/>
              </a:buClr>
            </a:pPr>
            <a:endParaRPr lang="fr-FR" sz="4000" kern="0" baseline="30000" dirty="0">
              <a:solidFill>
                <a:srgbClr val="FFFFFF"/>
              </a:solidFill>
              <a:latin typeface="Arial Nova" panose="020B0504020202020204" pitchFamily="34" charset="0"/>
              <a:cs typeface="Arial"/>
              <a:sym typeface="Arial"/>
            </a:endParaRPr>
          </a:p>
          <a:p>
            <a:pPr defTabSz="1219170">
              <a:buClr>
                <a:srgbClr val="000000"/>
              </a:buClr>
            </a:pPr>
            <a:r>
              <a:rPr lang="fr-FR" sz="4000" kern="0" baseline="30000" dirty="0">
                <a:solidFill>
                  <a:srgbClr val="FFFFFF"/>
                </a:solidFill>
                <a:latin typeface="Arial Nova" panose="020B0504020202020204" pitchFamily="34" charset="0"/>
                <a:cs typeface="Arial"/>
                <a:sym typeface="Arial"/>
              </a:rPr>
              <a:t>CIRCUIT DE TRAITEMENT DES D.A.U PAYES PAR ETAT BLEU</a:t>
            </a:r>
          </a:p>
          <a:p>
            <a:pPr defTabSz="1219170">
              <a:buClr>
                <a:srgbClr val="000000"/>
              </a:buClr>
            </a:pPr>
            <a:endParaRPr lang="fr-FR" sz="4000" kern="0" baseline="30000" dirty="0">
              <a:solidFill>
                <a:srgbClr val="FFFFFF"/>
              </a:solidFill>
              <a:latin typeface="Arial Nova" panose="020B0504020202020204" pitchFamily="34" charset="0"/>
              <a:cs typeface="Arial"/>
              <a:sym typeface="Arial"/>
            </a:endParaRPr>
          </a:p>
        </p:txBody>
      </p:sp>
      <p:sp>
        <p:nvSpPr>
          <p:cNvPr id="11" name="ZoneTexte 10"/>
          <p:cNvSpPr txBox="1"/>
          <p:nvPr/>
        </p:nvSpPr>
        <p:spPr>
          <a:xfrm>
            <a:off x="390699" y="6542119"/>
            <a:ext cx="3049233" cy="215444"/>
          </a:xfrm>
          <a:prstGeom prst="rect">
            <a:avLst/>
          </a:prstGeom>
          <a:noFill/>
          <a:effectLst>
            <a:outerShdw blurRad="50800" dist="38100" algn="l" rotWithShape="0">
              <a:prstClr val="black">
                <a:alpha val="40000"/>
              </a:prstClr>
            </a:outerShdw>
          </a:effectLst>
        </p:spPr>
        <p:txBody>
          <a:bodyPr wrap="none" lIns="91440" tIns="45720" rIns="91440" bIns="45720" rtlCol="0">
            <a:spAutoFit/>
          </a:bodyPr>
          <a:lstStyle/>
          <a:p>
            <a:pPr defTabSz="1219170">
              <a:buClr>
                <a:srgbClr val="000000"/>
              </a:buClr>
            </a:pPr>
            <a:r>
              <a:rPr lang="fr-FR" sz="1200" kern="0" baseline="30000" dirty="0">
                <a:solidFill>
                  <a:srgbClr val="FFFFFF"/>
                </a:solidFill>
                <a:latin typeface="Arial Nova" panose="020B0504020202020204" pitchFamily="34" charset="0"/>
                <a:cs typeface="Arial"/>
                <a:sym typeface="Arial"/>
              </a:rPr>
              <a:t>DIRECTION GÉNÉRALE DES DOUANES   I   MADAGASCAR</a:t>
            </a:r>
          </a:p>
        </p:txBody>
      </p:sp>
      <p:sp>
        <p:nvSpPr>
          <p:cNvPr id="13" name="Sous-titre 2"/>
          <p:cNvSpPr txBox="1">
            <a:spLocks/>
          </p:cNvSpPr>
          <p:nvPr/>
        </p:nvSpPr>
        <p:spPr>
          <a:xfrm>
            <a:off x="5358321" y="5704571"/>
            <a:ext cx="6355951" cy="676463"/>
          </a:xfrm>
          <a:prstGeom prst="rect">
            <a:avLst/>
          </a:prstGeom>
        </p:spPr>
        <p:txBody>
          <a:bodyPr vert="horz" lIns="91440" tIns="45720" rIns="91440" bIns="45720" rtlCol="0">
            <a:noAutofit/>
          </a:bodyPr>
          <a:lstStyle/>
          <a:p>
            <a:pPr algn="ctr" defTabSz="914377">
              <a:spcBef>
                <a:spcPct val="20000"/>
              </a:spcBef>
              <a:defRPr/>
            </a:pPr>
            <a:r>
              <a:rPr lang="fr-FR" sz="1867" i="1" u="sng" dirty="0">
                <a:solidFill>
                  <a:srgbClr val="FFFFFF"/>
                </a:solidFill>
                <a:latin typeface="Arial"/>
                <a:cs typeface="Arial"/>
                <a:sym typeface="Arial"/>
              </a:rPr>
              <a:t>Présenté par</a:t>
            </a:r>
            <a:r>
              <a:rPr lang="fr-FR" sz="1867" i="1" dirty="0">
                <a:solidFill>
                  <a:srgbClr val="FFFFFF"/>
                </a:solidFill>
                <a:latin typeface="Arial"/>
                <a:cs typeface="Arial"/>
                <a:sym typeface="Arial"/>
              </a:rPr>
              <a:t>: </a:t>
            </a:r>
            <a:r>
              <a:rPr lang="fr-FR" sz="1867" b="1" i="1" dirty="0">
                <a:solidFill>
                  <a:srgbClr val="FFFFFF"/>
                </a:solidFill>
                <a:latin typeface="Arial"/>
                <a:cs typeface="Arial"/>
                <a:sym typeface="Arial"/>
              </a:rPr>
              <a:t>La Direction Générale des Douanes</a:t>
            </a:r>
          </a:p>
          <a:p>
            <a:pPr algn="ctr" defTabSz="914377">
              <a:spcBef>
                <a:spcPct val="20000"/>
              </a:spcBef>
              <a:defRPr/>
            </a:pPr>
            <a:endParaRPr lang="fr-FR" sz="1867" b="1" dirty="0">
              <a:solidFill>
                <a:srgbClr val="FFFFFF"/>
              </a:solidFill>
              <a:latin typeface="Arial"/>
              <a:cs typeface="Arial"/>
              <a:sym typeface="Arial"/>
            </a:endParaRPr>
          </a:p>
        </p:txBody>
      </p:sp>
    </p:spTree>
    <p:extLst>
      <p:ext uri="{BB962C8B-B14F-4D97-AF65-F5344CB8AC3E}">
        <p14:creationId xmlns:p14="http://schemas.microsoft.com/office/powerpoint/2010/main" val="6402653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166360" y="2743201"/>
            <a:ext cx="7025640" cy="2237489"/>
          </a:xfrm>
          <a:prstGeom prst="rect">
            <a:avLst/>
          </a:prstGeom>
        </p:spPr>
        <p:txBody>
          <a:bodyPr vert="horz" lIns="91440" tIns="45720" rIns="91440" bIns="45720" rtlCol="0" anchor="ctr">
            <a:noAutofit/>
          </a:bodyPr>
          <a:lstStyle/>
          <a:p>
            <a:pPr algn="ctr" defTabSz="914377">
              <a:spcBef>
                <a:spcPct val="0"/>
              </a:spcBef>
              <a:defRPr/>
            </a:pPr>
            <a:r>
              <a:rPr lang="fr-FR" sz="2400" b="1" kern="0" dirty="0">
                <a:solidFill>
                  <a:srgbClr val="FFFFFF"/>
                </a:solidFill>
                <a:latin typeface="Arial Nova" panose="020B0504020202020204" pitchFamily="34" charset="0"/>
                <a:ea typeface="+mj-ea"/>
                <a:cs typeface="Arial"/>
                <a:sym typeface="Arial"/>
              </a:rPr>
              <a:t>I- Présentation des nouvelles dispositions douanières prévues dans la</a:t>
            </a:r>
          </a:p>
          <a:p>
            <a:pPr algn="ctr" defTabSz="914377">
              <a:spcBef>
                <a:spcPct val="0"/>
              </a:spcBef>
              <a:buClr>
                <a:srgbClr val="000000"/>
              </a:buClr>
              <a:defRPr/>
            </a:pPr>
            <a:r>
              <a:rPr lang="fr-FR" sz="2400" b="1" kern="0" dirty="0">
                <a:solidFill>
                  <a:srgbClr val="FFFFFF"/>
                </a:solidFill>
                <a:latin typeface="Arial Nova" panose="020B0504020202020204" pitchFamily="34" charset="0"/>
                <a:ea typeface="+mj-ea"/>
                <a:cs typeface="Arial"/>
                <a:sym typeface="Arial"/>
              </a:rPr>
              <a:t>Loi n°2021-027 du 29 décembre 2021 portant </a:t>
            </a:r>
            <a:r>
              <a:rPr lang="fr-FR" sz="2400" b="1" kern="0" dirty="0">
                <a:solidFill>
                  <a:srgbClr val="FFFFFF"/>
                </a:solidFill>
                <a:latin typeface="Arial Nova" panose="020B0504020202020204" pitchFamily="34" charset="0"/>
                <a:cs typeface="Arial"/>
                <a:sym typeface="Arial"/>
              </a:rPr>
              <a:t>Loi de Finances Initiale 2022</a:t>
            </a:r>
            <a:endParaRPr lang="fr-FR" sz="2400" b="1" kern="0" dirty="0">
              <a:solidFill>
                <a:srgbClr val="FFFFFF"/>
              </a:solidFill>
              <a:latin typeface="Arial Nova" panose="020B0504020202020204" pitchFamily="34" charset="0"/>
              <a:ea typeface="+mj-ea"/>
              <a:cs typeface="Arial"/>
              <a:sym typeface="Arial"/>
            </a:endParaRPr>
          </a:p>
          <a:p>
            <a:pPr algn="ctr" defTabSz="914377">
              <a:spcBef>
                <a:spcPct val="0"/>
              </a:spcBef>
              <a:defRPr/>
            </a:pPr>
            <a:endParaRPr lang="fr-FR" sz="3200" b="1" kern="0" dirty="0">
              <a:solidFill>
                <a:srgbClr val="FFFFFF"/>
              </a:solidFill>
              <a:latin typeface="Arial Nova" panose="020B0504020202020204" pitchFamily="34" charset="0"/>
              <a:ea typeface="+mj-ea"/>
              <a:cs typeface="Arial"/>
              <a:sym typeface="Arial"/>
            </a:endParaRPr>
          </a:p>
        </p:txBody>
      </p:sp>
    </p:spTree>
    <p:extLst>
      <p:ext uri="{BB962C8B-B14F-4D97-AF65-F5344CB8AC3E}">
        <p14:creationId xmlns:p14="http://schemas.microsoft.com/office/powerpoint/2010/main" val="345526732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8409759"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500" spc="-67" dirty="0">
                <a:solidFill>
                  <a:srgbClr val="005C7E"/>
                </a:solidFill>
                <a:latin typeface="Arial Nova" panose="020B0504020202020204" pitchFamily="34" charset="0"/>
                <a:sym typeface="Arial"/>
              </a:rPr>
            </a:br>
            <a:r>
              <a:rPr lang="fr-FR" sz="3200" b="1" spc="-67" dirty="0">
                <a:solidFill>
                  <a:srgbClr val="005C7E"/>
                </a:solidFill>
                <a:latin typeface="Arial Nova" panose="020B0504020202020204" pitchFamily="34" charset="0"/>
                <a:sym typeface="Arial"/>
              </a:rPr>
              <a:t>I. Prévision des recettes douanières</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13912" indent="-313912" algn="just" defTabSz="1219170">
              <a:spcBef>
                <a:spcPts val="1600"/>
              </a:spcBef>
              <a:spcAft>
                <a:spcPts val="267"/>
              </a:spcAft>
              <a:buClr>
                <a:srgbClr val="4B5050"/>
              </a:buClr>
              <a:buFont typeface="Courier New" panose="02070309020205020404" pitchFamily="49" charset="0"/>
              <a:buChar char="o"/>
            </a:pPr>
            <a:r>
              <a:rPr lang="fr-FR" sz="2133" dirty="0">
                <a:solidFill>
                  <a:srgbClr val="000000">
                    <a:lumMod val="75000"/>
                    <a:lumOff val="25000"/>
                  </a:srgbClr>
                </a:solidFill>
                <a:latin typeface="Arial Nova" panose="020B0504020202020204" pitchFamily="34" charset="0"/>
                <a:sym typeface="Arial"/>
              </a:rPr>
              <a:t>Les prévisions des recettes douanières pour la Loi de finances 2022:</a:t>
            </a:r>
          </a:p>
          <a:p>
            <a:pPr marL="313912" indent="-313912" algn="just" defTabSz="1219170">
              <a:spcBef>
                <a:spcPts val="1600"/>
              </a:spcBef>
              <a:spcAft>
                <a:spcPts val="267"/>
              </a:spcAft>
              <a:buClr>
                <a:srgbClr val="4B5050"/>
              </a:buClr>
              <a:buFont typeface="Courier New" panose="02070309020205020404" pitchFamily="49" charset="0"/>
              <a:buChar char="o"/>
            </a:pPr>
            <a:r>
              <a:rPr lang="fr-FR" sz="2133" b="1" dirty="0">
                <a:solidFill>
                  <a:srgbClr val="005C7E"/>
                </a:solidFill>
                <a:latin typeface="Arial Nova" panose="020B0504020202020204" pitchFamily="34" charset="0"/>
                <a:sym typeface="Arial"/>
              </a:rPr>
              <a:t>3063,02 milliards d'</a:t>
            </a:r>
            <a:r>
              <a:rPr lang="fr-FR" sz="2133" b="1" dirty="0" err="1">
                <a:solidFill>
                  <a:srgbClr val="005C7E"/>
                </a:solidFill>
                <a:latin typeface="Arial Nova" panose="020B0504020202020204" pitchFamily="34" charset="0"/>
                <a:sym typeface="Arial"/>
              </a:rPr>
              <a:t>Ariary</a:t>
            </a:r>
            <a:r>
              <a:rPr lang="fr-FR" sz="2133" b="1" dirty="0">
                <a:solidFill>
                  <a:srgbClr val="005C7E"/>
                </a:solidFill>
                <a:latin typeface="Arial Nova" panose="020B0504020202020204" pitchFamily="34" charset="0"/>
                <a:sym typeface="Arial"/>
              </a:rPr>
              <a:t> </a:t>
            </a:r>
            <a:r>
              <a:rPr lang="fr-FR" sz="2133" dirty="0">
                <a:solidFill>
                  <a:srgbClr val="000000">
                    <a:lumMod val="75000"/>
                    <a:lumOff val="25000"/>
                  </a:srgbClr>
                </a:solidFill>
                <a:latin typeface="Arial Nova" panose="020B0504020202020204" pitchFamily="34" charset="0"/>
                <a:sym typeface="Arial"/>
              </a:rPr>
              <a:t>(73% importations de marchandises non pétrolières et 27% importations de produits pétroliers).</a:t>
            </a:r>
          </a:p>
          <a:p>
            <a:pPr marL="313912" indent="-313912" algn="just" defTabSz="1219170">
              <a:spcBef>
                <a:spcPts val="1600"/>
              </a:spcBef>
              <a:spcAft>
                <a:spcPts val="267"/>
              </a:spcAft>
              <a:buClr>
                <a:srgbClr val="4B5050"/>
              </a:buClr>
              <a:buFont typeface="Courier New" panose="02070309020205020404" pitchFamily="49" charset="0"/>
              <a:buChar char="o"/>
            </a:pPr>
            <a:r>
              <a:rPr lang="fr-FR" sz="2133" dirty="0">
                <a:solidFill>
                  <a:srgbClr val="000000">
                    <a:lumMod val="75000"/>
                    <a:lumOff val="25000"/>
                  </a:srgbClr>
                </a:solidFill>
                <a:latin typeface="Arial Nova" panose="020B0504020202020204" pitchFamily="34" charset="0"/>
                <a:sym typeface="Arial"/>
              </a:rPr>
              <a:t>Hausse significative des importations tirées par la relance post-</a:t>
            </a:r>
            <a:r>
              <a:rPr lang="fr-FR" sz="2133" dirty="0" err="1">
                <a:solidFill>
                  <a:srgbClr val="000000">
                    <a:lumMod val="75000"/>
                    <a:lumOff val="25000"/>
                  </a:srgbClr>
                </a:solidFill>
                <a:latin typeface="Arial Nova" panose="020B0504020202020204" pitchFamily="34" charset="0"/>
                <a:sym typeface="Arial"/>
              </a:rPr>
              <a:t>covid</a:t>
            </a:r>
            <a:r>
              <a:rPr lang="fr-FR" sz="2133" dirty="0">
                <a:solidFill>
                  <a:srgbClr val="000000">
                    <a:lumMod val="75000"/>
                    <a:lumOff val="25000"/>
                  </a:srgbClr>
                </a:solidFill>
                <a:latin typeface="Arial Nova" panose="020B0504020202020204" pitchFamily="34" charset="0"/>
                <a:sym typeface="Arial"/>
              </a:rPr>
              <a:t> par:</a:t>
            </a:r>
          </a:p>
          <a:p>
            <a:pPr marL="313912" indent="-313912" algn="just" defTabSz="1219170">
              <a:spcBef>
                <a:spcPts val="1600"/>
              </a:spcBef>
              <a:spcAft>
                <a:spcPts val="267"/>
              </a:spcAft>
              <a:buClr>
                <a:srgbClr val="4B5050"/>
              </a:buClr>
              <a:buFont typeface="Courier New" panose="02070309020205020404" pitchFamily="49" charset="0"/>
              <a:buChar char="o"/>
            </a:pPr>
            <a:r>
              <a:rPr lang="fr-FR" sz="2133" dirty="0">
                <a:solidFill>
                  <a:srgbClr val="000000">
                    <a:lumMod val="75000"/>
                    <a:lumOff val="25000"/>
                  </a:srgbClr>
                </a:solidFill>
                <a:latin typeface="Arial Nova" panose="020B0504020202020204" pitchFamily="34" charset="0"/>
                <a:sym typeface="Arial"/>
              </a:rPr>
              <a:t>les grands projets d'investissement public, </a:t>
            </a:r>
          </a:p>
          <a:p>
            <a:pPr marL="313912" indent="-313912" algn="just" defTabSz="1219170">
              <a:spcBef>
                <a:spcPts val="1600"/>
              </a:spcBef>
              <a:spcAft>
                <a:spcPts val="267"/>
              </a:spcAft>
              <a:buClr>
                <a:srgbClr val="4B5050"/>
              </a:buClr>
              <a:buFont typeface="Courier New" panose="02070309020205020404" pitchFamily="49" charset="0"/>
              <a:buChar char="o"/>
            </a:pPr>
            <a:r>
              <a:rPr lang="fr-FR" sz="2133" dirty="0">
                <a:solidFill>
                  <a:srgbClr val="000000">
                    <a:lumMod val="75000"/>
                    <a:lumOff val="25000"/>
                  </a:srgbClr>
                </a:solidFill>
                <a:latin typeface="Arial Nova" panose="020B0504020202020204" pitchFamily="34" charset="0"/>
                <a:sym typeface="Arial"/>
              </a:rPr>
              <a:t>les mesures d’appui au secteur social dans le cadre de la stabilisation des prix des PPN,</a:t>
            </a:r>
          </a:p>
          <a:p>
            <a:pPr marL="313912" indent="-313912" algn="just" defTabSz="1219170">
              <a:spcBef>
                <a:spcPts val="1600"/>
              </a:spcBef>
              <a:spcAft>
                <a:spcPts val="267"/>
              </a:spcAft>
              <a:buClr>
                <a:srgbClr val="4B5050"/>
              </a:buClr>
              <a:buFont typeface="Courier New" panose="02070309020205020404" pitchFamily="49" charset="0"/>
              <a:buChar char="o"/>
            </a:pPr>
            <a:r>
              <a:rPr lang="fr-FR" sz="2133" dirty="0">
                <a:solidFill>
                  <a:srgbClr val="000000">
                    <a:lumMod val="75000"/>
                    <a:lumOff val="25000"/>
                  </a:srgbClr>
                </a:solidFill>
                <a:latin typeface="Arial Nova" panose="020B0504020202020204" pitchFamily="34" charset="0"/>
                <a:sym typeface="Arial"/>
              </a:rPr>
              <a:t>le renforcement des contrôles douaniers, </a:t>
            </a:r>
          </a:p>
          <a:p>
            <a:pPr marL="313912" indent="-313912" algn="just" defTabSz="1219170">
              <a:spcBef>
                <a:spcPts val="1600"/>
              </a:spcBef>
              <a:spcAft>
                <a:spcPts val="267"/>
              </a:spcAft>
              <a:buClr>
                <a:srgbClr val="4B5050"/>
              </a:buClr>
              <a:buFont typeface="Courier New" panose="02070309020205020404" pitchFamily="49" charset="0"/>
              <a:buChar char="o"/>
            </a:pPr>
            <a:r>
              <a:rPr lang="fr-FR" sz="2133" dirty="0">
                <a:solidFill>
                  <a:srgbClr val="000000">
                    <a:lumMod val="75000"/>
                    <a:lumOff val="25000"/>
                  </a:srgbClr>
                </a:solidFill>
                <a:latin typeface="Arial Nova" panose="020B0504020202020204" pitchFamily="34" charset="0"/>
                <a:sym typeface="Arial"/>
              </a:rPr>
              <a:t>la maîtrise de la valeur en douane, </a:t>
            </a:r>
          </a:p>
          <a:p>
            <a:pPr marL="313912" indent="-313912" algn="just" defTabSz="1219170">
              <a:spcBef>
                <a:spcPts val="1600"/>
              </a:spcBef>
              <a:spcAft>
                <a:spcPts val="267"/>
              </a:spcAft>
              <a:buClr>
                <a:srgbClr val="4B5050"/>
              </a:buClr>
              <a:buFont typeface="Courier New" panose="02070309020205020404" pitchFamily="49" charset="0"/>
              <a:buChar char="o"/>
            </a:pPr>
            <a:r>
              <a:rPr lang="fr-FR" sz="2133" dirty="0">
                <a:solidFill>
                  <a:srgbClr val="000000">
                    <a:lumMod val="75000"/>
                    <a:lumOff val="25000"/>
                  </a:srgbClr>
                </a:solidFill>
                <a:latin typeface="Arial Nova" panose="020B0504020202020204" pitchFamily="34" charset="0"/>
                <a:sym typeface="Arial"/>
              </a:rPr>
              <a:t>l'alignement du tarif à la politique tarifaire douanière,</a:t>
            </a:r>
          </a:p>
          <a:p>
            <a:pPr marL="313912" indent="-313912" algn="just" defTabSz="1219170">
              <a:spcBef>
                <a:spcPts val="1600"/>
              </a:spcBef>
              <a:spcAft>
                <a:spcPts val="267"/>
              </a:spcAft>
              <a:buClr>
                <a:srgbClr val="4B5050"/>
              </a:buClr>
              <a:buFont typeface="Courier New" panose="02070309020205020404" pitchFamily="49" charset="0"/>
              <a:buChar char="o"/>
            </a:pPr>
            <a:r>
              <a:rPr lang="fr-FR" sz="2133" dirty="0">
                <a:solidFill>
                  <a:srgbClr val="000000">
                    <a:lumMod val="75000"/>
                    <a:lumOff val="25000"/>
                  </a:srgbClr>
                </a:solidFill>
                <a:latin typeface="Arial Nova" panose="020B0504020202020204" pitchFamily="34" charset="0"/>
                <a:sym typeface="Arial"/>
              </a:rPr>
              <a:t>la régularisation des arriérés sur les importations effectuées par le secteur public.</a:t>
            </a:r>
            <a:endParaRPr lang="fr-FR" sz="2133" dirty="0">
              <a:solidFill>
                <a:srgbClr val="000000">
                  <a:lumMod val="75000"/>
                  <a:lumOff val="25000"/>
                </a:srgbClr>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4"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9540051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FF852FB-E88A-1F4A-ABAA-95A29BDFF4E1}"/>
              </a:ext>
            </a:extLst>
          </p:cNvPr>
          <p:cNvSpPr txBox="1">
            <a:spLocks/>
          </p:cNvSpPr>
          <p:nvPr/>
        </p:nvSpPr>
        <p:spPr>
          <a:xfrm>
            <a:off x="126858" y="142613"/>
            <a:ext cx="8409759"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500" spc="-67" dirty="0">
                <a:solidFill>
                  <a:srgbClr val="005C7E"/>
                </a:solidFill>
                <a:latin typeface="Arial Nova" panose="020B0504020202020204" pitchFamily="34" charset="0"/>
                <a:sym typeface="Arial"/>
              </a:rPr>
            </a:br>
            <a:r>
              <a:rPr lang="fr-FR" sz="3200" b="1" spc="-67" dirty="0">
                <a:solidFill>
                  <a:srgbClr val="005C7E"/>
                </a:solidFill>
                <a:latin typeface="Arial Nova" panose="020B0504020202020204" pitchFamily="34" charset="0"/>
                <a:sym typeface="Arial"/>
              </a:rPr>
              <a:t>Nature des Droits et Taxes</a:t>
            </a:r>
          </a:p>
          <a:p>
            <a:pPr defTabSz="1219170">
              <a:buClr>
                <a:srgbClr val="000000"/>
              </a:buClr>
            </a:pPr>
            <a:endParaRPr lang="fr-FR" sz="3200" b="1" spc="-67" dirty="0">
              <a:solidFill>
                <a:srgbClr val="005C7E"/>
              </a:solidFill>
              <a:latin typeface="Arial Nova" panose="020B0504020202020204" pitchFamily="34" charset="0"/>
              <a:sym typeface="Arial"/>
            </a:endParaRPr>
          </a:p>
        </p:txBody>
      </p:sp>
      <p:pic>
        <p:nvPicPr>
          <p:cNvPr id="16" name="Image 15">
            <a:extLst>
              <a:ext uri="{FF2B5EF4-FFF2-40B4-BE49-F238E27FC236}">
                <a16:creationId xmlns:a16="http://schemas.microsoft.com/office/drawing/2014/main" id="{DAC5EF9B-CEB8-1343-83C4-99846C3A92ED}"/>
              </a:ext>
            </a:extLst>
          </p:cNvPr>
          <p:cNvPicPr>
            <a:picLocks noChangeAspect="1"/>
          </p:cNvPicPr>
          <p:nvPr/>
        </p:nvPicPr>
        <p:blipFill>
          <a:blip r:embed="rId2" cstate="print"/>
          <a:stretch>
            <a:fillRect/>
          </a:stretch>
        </p:blipFill>
        <p:spPr>
          <a:xfrm>
            <a:off x="335722" y="518631"/>
            <a:ext cx="10760765" cy="6049976"/>
          </a:xfrm>
          <a:prstGeom prst="rect">
            <a:avLst/>
          </a:prstGeom>
        </p:spPr>
      </p:pic>
      <p:sp>
        <p:nvSpPr>
          <p:cNvPr id="4"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78794722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66090" y="282013"/>
            <a:ext cx="5837716"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783">
              <a:buClr>
                <a:srgbClr val="000000"/>
              </a:buClr>
            </a:pPr>
            <a:r>
              <a:rPr lang="fr-FR" sz="3200" b="1" spc="-67" dirty="0">
                <a:solidFill>
                  <a:srgbClr val="005C7E"/>
                </a:solidFill>
                <a:latin typeface="Calibri"/>
                <a:sym typeface="Arial"/>
              </a:rPr>
              <a:t>III. Révision du tarif des douanes</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0" y="1037268"/>
            <a:ext cx="11701619" cy="443050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1917" indent="-121917" defTabSz="342891">
              <a:spcBef>
                <a:spcPts val="1600"/>
              </a:spcBef>
              <a:spcAft>
                <a:spcPts val="267"/>
              </a:spcAft>
              <a:buClrTx/>
            </a:pPr>
            <a:r>
              <a:rPr lang="fr-FR" sz="1600" b="1" dirty="0">
                <a:solidFill>
                  <a:srgbClr val="005C7E"/>
                </a:solidFill>
                <a:latin typeface="Arial Nova Cond" panose="020B0506020202020204" pitchFamily="34" charset="0"/>
                <a:sym typeface="Wingdings"/>
              </a:rPr>
              <a:t>1) </a:t>
            </a:r>
            <a:r>
              <a:rPr lang="fr-FR" sz="1600" b="1" dirty="0">
                <a:solidFill>
                  <a:srgbClr val="005C7E"/>
                </a:solidFill>
                <a:latin typeface="Arial Nova Cond" panose="020B0506020202020204" pitchFamily="34" charset="0"/>
                <a:sym typeface="Arial"/>
              </a:rPr>
              <a:t>Basculement de la version 2017 du SH vers la version 2022, suivant la directive de l’Organisation Mondiale des Douanes (OMD) </a:t>
            </a:r>
          </a:p>
          <a:p>
            <a:pPr marL="121917" indent="-121917" defTabSz="342891">
              <a:spcBef>
                <a:spcPts val="800"/>
              </a:spcBef>
              <a:spcAft>
                <a:spcPts val="0"/>
              </a:spcAft>
              <a:buClrTx/>
            </a:pPr>
            <a:r>
              <a:rPr lang="fr-FR" sz="1600" b="1" dirty="0">
                <a:solidFill>
                  <a:srgbClr val="005C7E"/>
                </a:solidFill>
                <a:latin typeface="Arial Nova Cond" panose="020B0506020202020204" pitchFamily="34" charset="0"/>
                <a:sym typeface="Arial"/>
              </a:rPr>
              <a:t>2) Catégorisation en vue d’une remise à niveau des lignes tarifaires </a:t>
            </a:r>
            <a:r>
              <a:rPr lang="fr-FR" sz="1600" dirty="0">
                <a:solidFill>
                  <a:prstClr val="black"/>
                </a:solidFill>
                <a:latin typeface="Arial Nova Cond" panose="020B0506020202020204" pitchFamily="34" charset="0"/>
                <a:sym typeface="Arial"/>
              </a:rPr>
              <a:t>conformément à la politique tarifaire nationale suivant le modèle délivré par la CNUCED sur certains produits stratégiques, distinguant les droits des douanes (DD) sur les matières premières (5%), les produits intermédiaires (10%) et les produits finis (20%).</a:t>
            </a:r>
          </a:p>
          <a:p>
            <a:pPr marL="121917" indent="-121917" defTabSz="342891">
              <a:spcBef>
                <a:spcPts val="800"/>
              </a:spcBef>
              <a:spcAft>
                <a:spcPts val="0"/>
              </a:spcAft>
              <a:buClrTx/>
            </a:pPr>
            <a:r>
              <a:rPr lang="fr-FR" sz="1600" b="1" dirty="0">
                <a:solidFill>
                  <a:srgbClr val="005C7E"/>
                </a:solidFill>
                <a:latin typeface="Arial Nova Cond" panose="020B0506020202020204" pitchFamily="34" charset="0"/>
                <a:sym typeface="Wingdings"/>
              </a:rPr>
              <a:t>3) </a:t>
            </a:r>
            <a:r>
              <a:rPr lang="fr-FR" sz="1600" b="1" dirty="0">
                <a:solidFill>
                  <a:srgbClr val="005C7E"/>
                </a:solidFill>
                <a:latin typeface="Arial Nova Cond" panose="020B0506020202020204" pitchFamily="34" charset="0"/>
                <a:sym typeface="Arial"/>
              </a:rPr>
              <a:t>Appui au secteur industriel suite aux différents dialogues public privé :</a:t>
            </a:r>
          </a:p>
          <a:p>
            <a:pPr marL="121917" indent="-121917" defTabSz="342891">
              <a:spcBef>
                <a:spcPts val="800"/>
              </a:spcBef>
              <a:spcAft>
                <a:spcPts val="0"/>
              </a:spcAft>
              <a:buClrTx/>
            </a:pPr>
            <a:r>
              <a:rPr lang="fr-FR" sz="1600" dirty="0">
                <a:solidFill>
                  <a:prstClr val="black"/>
                </a:solidFill>
                <a:latin typeface="Arial Nova Cond" panose="020B0506020202020204" pitchFamily="34" charset="0"/>
                <a:sym typeface="Arial"/>
              </a:rPr>
              <a:t>	</a:t>
            </a:r>
            <a:r>
              <a:rPr lang="fr-FR" sz="1600" dirty="0">
                <a:solidFill>
                  <a:prstClr val="black"/>
                </a:solidFill>
                <a:latin typeface="Arial Nova Cond" panose="020B0506020202020204" pitchFamily="34" charset="0"/>
                <a:sym typeface="Wingdings"/>
              </a:rPr>
              <a:t> </a:t>
            </a:r>
            <a:r>
              <a:rPr lang="fr-FR" sz="1600" dirty="0">
                <a:solidFill>
                  <a:prstClr val="black"/>
                </a:solidFill>
                <a:latin typeface="Arial Nova Cond" panose="020B0506020202020204" pitchFamily="34" charset="0"/>
                <a:sym typeface="Arial"/>
              </a:rPr>
              <a:t> Abaissement à 5% du droit des douanes sur les arachides grillées de la sous-position tarifaire n° 2008.11 00 	en vue de soutenir le programme contre la malnutrition dans le Sud de Madagascar ;</a:t>
            </a:r>
          </a:p>
          <a:p>
            <a:pPr marL="121917" indent="-121917" defTabSz="342891">
              <a:spcBef>
                <a:spcPts val="800"/>
              </a:spcBef>
              <a:spcAft>
                <a:spcPts val="0"/>
              </a:spcAft>
              <a:buClrTx/>
            </a:pPr>
            <a:r>
              <a:rPr lang="fr-FR" sz="1600" dirty="0">
                <a:solidFill>
                  <a:prstClr val="black"/>
                </a:solidFill>
                <a:latin typeface="Arial Nova Cond" panose="020B0506020202020204" pitchFamily="34" charset="0"/>
                <a:sym typeface="Arial"/>
              </a:rPr>
              <a:t>	</a:t>
            </a:r>
            <a:r>
              <a:rPr lang="fr-FR" sz="1600" dirty="0">
                <a:solidFill>
                  <a:prstClr val="black"/>
                </a:solidFill>
                <a:latin typeface="Arial Nova Cond" panose="020B0506020202020204" pitchFamily="34" charset="0"/>
                <a:sym typeface="Wingdings"/>
              </a:rPr>
              <a:t> </a:t>
            </a:r>
            <a:r>
              <a:rPr lang="fr-FR" sz="1600" dirty="0">
                <a:solidFill>
                  <a:prstClr val="black"/>
                </a:solidFill>
                <a:latin typeface="Arial Nova Cond" panose="020B0506020202020204" pitchFamily="34" charset="0"/>
                <a:sym typeface="Arial"/>
              </a:rPr>
              <a:t> Augmentation du volume des contenants de liquides à 50 Cl ; </a:t>
            </a:r>
          </a:p>
          <a:p>
            <a:pPr marL="121917" indent="-121917" defTabSz="342891">
              <a:spcBef>
                <a:spcPts val="800"/>
              </a:spcBef>
              <a:spcAft>
                <a:spcPts val="0"/>
              </a:spcAft>
              <a:buClrTx/>
            </a:pPr>
            <a:r>
              <a:rPr lang="fr-FR" sz="1600" dirty="0">
                <a:solidFill>
                  <a:prstClr val="black"/>
                </a:solidFill>
                <a:latin typeface="Arial Nova Cond" panose="020B0506020202020204" pitchFamily="34" charset="0"/>
                <a:sym typeface="Arial"/>
              </a:rPr>
              <a:t>	</a:t>
            </a:r>
            <a:r>
              <a:rPr lang="fr-FR" sz="1600" dirty="0">
                <a:solidFill>
                  <a:prstClr val="black"/>
                </a:solidFill>
                <a:latin typeface="Arial Nova Cond" panose="020B0506020202020204" pitchFamily="34" charset="0"/>
                <a:sym typeface="Wingdings"/>
              </a:rPr>
              <a:t> </a:t>
            </a:r>
            <a:r>
              <a:rPr lang="fr-FR" sz="1600" dirty="0">
                <a:solidFill>
                  <a:prstClr val="black"/>
                </a:solidFill>
                <a:latin typeface="Arial Nova Cond" panose="020B0506020202020204" pitchFamily="34" charset="0"/>
                <a:sym typeface="Arial"/>
              </a:rPr>
              <a:t> Suppression des sous-positions nationales n° 7612.90 91 et 7612.90 99 et insertion de nouvelles sous-positions nationales n° 7612.90 92 et 7612.90 93 afin de changer le volume des contenants de liquides à 50  	Cl suite aux demandes des fabricants; </a:t>
            </a:r>
          </a:p>
          <a:p>
            <a:pPr marL="121917" indent="-121917" defTabSz="342891">
              <a:spcBef>
                <a:spcPts val="800"/>
              </a:spcBef>
              <a:spcAft>
                <a:spcPts val="0"/>
              </a:spcAft>
              <a:buClrTx/>
            </a:pPr>
            <a:r>
              <a:rPr lang="fr-FR" sz="1600" dirty="0">
                <a:solidFill>
                  <a:prstClr val="black"/>
                </a:solidFill>
                <a:latin typeface="Arial Nova Cond" panose="020B0506020202020204" pitchFamily="34" charset="0"/>
                <a:sym typeface="Arial"/>
              </a:rPr>
              <a:t>	</a:t>
            </a:r>
            <a:r>
              <a:rPr lang="fr-FR" sz="1600" dirty="0">
                <a:solidFill>
                  <a:prstClr val="black"/>
                </a:solidFill>
                <a:latin typeface="Arial Nova Cond" panose="020B0506020202020204" pitchFamily="34" charset="0"/>
                <a:sym typeface="Wingdings"/>
              </a:rPr>
              <a:t> </a:t>
            </a:r>
            <a:r>
              <a:rPr lang="fr-FR" sz="1600" dirty="0">
                <a:solidFill>
                  <a:prstClr val="black"/>
                </a:solidFill>
                <a:latin typeface="Arial Nova Cond" panose="020B0506020202020204" pitchFamily="34" charset="0"/>
                <a:sym typeface="Arial"/>
              </a:rPr>
              <a:t> Exemption de droit des douanes de l’huile animale suif de la sous-position n°1502.10 00 suite aux requêtes 	des fabricants de savons;</a:t>
            </a:r>
          </a:p>
          <a:p>
            <a:pPr marL="121917" indent="-121917" defTabSz="342891">
              <a:spcBef>
                <a:spcPts val="800"/>
              </a:spcBef>
              <a:spcAft>
                <a:spcPts val="0"/>
              </a:spcAft>
              <a:buClrTx/>
            </a:pPr>
            <a:r>
              <a:rPr lang="fr-FR" sz="1600" dirty="0">
                <a:solidFill>
                  <a:prstClr val="black"/>
                </a:solidFill>
                <a:latin typeface="Arial Nova Cond" panose="020B0506020202020204" pitchFamily="34" charset="0"/>
                <a:sym typeface="Arial"/>
              </a:rPr>
              <a:t>	</a:t>
            </a:r>
            <a:r>
              <a:rPr lang="fr-FR" sz="1600" dirty="0">
                <a:solidFill>
                  <a:prstClr val="black"/>
                </a:solidFill>
                <a:latin typeface="Arial Nova Cond" panose="020B0506020202020204" pitchFamily="34" charset="0"/>
                <a:sym typeface="Wingdings"/>
              </a:rPr>
              <a:t> </a:t>
            </a:r>
            <a:r>
              <a:rPr lang="fr-FR" sz="1600" dirty="0">
                <a:solidFill>
                  <a:prstClr val="black"/>
                </a:solidFill>
                <a:latin typeface="Arial Nova Cond" panose="020B0506020202020204" pitchFamily="34" charset="0"/>
                <a:sym typeface="Arial"/>
              </a:rPr>
              <a:t> Création de sous-positions nationales pour les semences d’haricots verts suite aux requêtes des producteurs;</a:t>
            </a:r>
          </a:p>
          <a:p>
            <a:pPr marL="121917" indent="-121917" defTabSz="342891">
              <a:spcBef>
                <a:spcPts val="800"/>
              </a:spcBef>
              <a:spcAft>
                <a:spcPts val="0"/>
              </a:spcAft>
              <a:buClrTx/>
            </a:pPr>
            <a:r>
              <a:rPr lang="fr-FR" sz="1600" b="1" dirty="0">
                <a:solidFill>
                  <a:srgbClr val="005C7E"/>
                </a:solidFill>
                <a:latin typeface="Arial Nova Cond" panose="020B0506020202020204" pitchFamily="34" charset="0"/>
                <a:sym typeface="Wingdings"/>
              </a:rPr>
              <a:t>4) Création</a:t>
            </a:r>
            <a:r>
              <a:rPr lang="fr-FR" sz="1600" b="1" dirty="0">
                <a:solidFill>
                  <a:srgbClr val="005C7E"/>
                </a:solidFill>
                <a:latin typeface="Arial Nova Cond" panose="020B0506020202020204" pitchFamily="34" charset="0"/>
                <a:sym typeface="Arial"/>
              </a:rPr>
              <a:t> d’une sous-position nationale destinée aux gels mains hydro alcooliques </a:t>
            </a:r>
            <a:r>
              <a:rPr lang="fr-FR" sz="1600" dirty="0">
                <a:solidFill>
                  <a:prstClr val="black"/>
                </a:solidFill>
                <a:latin typeface="Arial Nova Cond" panose="020B0506020202020204" pitchFamily="34" charset="0"/>
                <a:sym typeface="Arial"/>
              </a:rPr>
              <a:t>afin d’éviter un glissement tarifaire ou une fausse déclaration d’espèce.</a:t>
            </a:r>
          </a:p>
          <a:p>
            <a:pPr marL="121917" indent="-121917" defTabSz="342891">
              <a:spcBef>
                <a:spcPts val="800"/>
              </a:spcBef>
              <a:spcAft>
                <a:spcPts val="0"/>
              </a:spcAft>
              <a:buClrTx/>
            </a:pPr>
            <a:r>
              <a:rPr lang="fr-FR" sz="1600" b="1" dirty="0">
                <a:solidFill>
                  <a:srgbClr val="005C7E"/>
                </a:solidFill>
                <a:latin typeface="Arial Nova Cond" panose="020B0506020202020204" pitchFamily="34" charset="0"/>
                <a:sym typeface="Arial"/>
              </a:rPr>
              <a:t>5) Maintien des dispositions actuelles du calendrier d'abaissement  tarifaire de l’</a:t>
            </a:r>
            <a:r>
              <a:rPr lang="fr-FR" sz="1600" b="1" dirty="0" err="1">
                <a:solidFill>
                  <a:srgbClr val="005C7E"/>
                </a:solidFill>
                <a:latin typeface="Arial Nova Cond" panose="020B0506020202020204" pitchFamily="34" charset="0"/>
                <a:sym typeface="Arial"/>
              </a:rPr>
              <a:t>APEi</a:t>
            </a:r>
            <a:r>
              <a:rPr lang="fr-FR" sz="1600" b="1" dirty="0">
                <a:solidFill>
                  <a:srgbClr val="005C7E"/>
                </a:solidFill>
                <a:latin typeface="Arial Nova Cond" panose="020B0506020202020204" pitchFamily="34" charset="0"/>
                <a:sym typeface="Arial"/>
              </a:rPr>
              <a:t> pour le compte de l’année 2022.</a:t>
            </a:r>
          </a:p>
        </p:txBody>
      </p:sp>
      <p:sp>
        <p:nvSpPr>
          <p:cNvPr id="4"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46840067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0" y="391071"/>
            <a:ext cx="3379741"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783">
              <a:buClr>
                <a:srgbClr val="000000"/>
              </a:buClr>
            </a:pPr>
            <a:r>
              <a:rPr lang="fr-FR" sz="3200" b="1" spc="-67" dirty="0">
                <a:solidFill>
                  <a:srgbClr val="005C7E"/>
                </a:solidFill>
                <a:latin typeface="Arial Nova" panose="020B0504020202020204" pitchFamily="34" charset="0"/>
                <a:sym typeface="Arial"/>
              </a:rPr>
              <a:t>IV. Impact fiscal</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995893" y="1700311"/>
            <a:ext cx="8832584" cy="246062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1917" indent="-121917" defTabSz="1219170">
              <a:spcBef>
                <a:spcPts val="1600"/>
              </a:spcBef>
              <a:spcAft>
                <a:spcPts val="267"/>
              </a:spcAft>
              <a:buClr>
                <a:srgbClr val="4B5050"/>
              </a:buClr>
              <a:buNone/>
            </a:pPr>
            <a:r>
              <a:rPr lang="fr-FR" sz="1600" b="1" dirty="0">
                <a:solidFill>
                  <a:srgbClr val="005C7E"/>
                </a:solidFill>
                <a:latin typeface="Arial Nova" panose="020B0504020202020204" pitchFamily="34" charset="0"/>
                <a:sym typeface="Arial"/>
              </a:rPr>
              <a:t>Gain de 82.89 Mds d'</a:t>
            </a:r>
            <a:r>
              <a:rPr lang="fr-FR" sz="1600" b="1" dirty="0" err="1">
                <a:solidFill>
                  <a:srgbClr val="005C7E"/>
                </a:solidFill>
                <a:latin typeface="Arial Nova" panose="020B0504020202020204" pitchFamily="34" charset="0"/>
                <a:sym typeface="Arial"/>
              </a:rPr>
              <a:t>Ariary</a:t>
            </a:r>
            <a:r>
              <a:rPr lang="fr-FR" sz="1600" b="1" dirty="0">
                <a:solidFill>
                  <a:srgbClr val="005C7E"/>
                </a:solidFill>
                <a:latin typeface="Arial Nova" panose="020B0504020202020204" pitchFamily="34" charset="0"/>
                <a:sym typeface="Arial"/>
              </a:rPr>
              <a:t> qui se distingue comme suit :</a:t>
            </a:r>
          </a:p>
          <a:p>
            <a:pPr marL="121917" indent="-121917" defTabSz="1219170">
              <a:spcBef>
                <a:spcPts val="1600"/>
              </a:spcBef>
              <a:spcAft>
                <a:spcPts val="267"/>
              </a:spcAft>
              <a:buClr>
                <a:srgbClr val="4B5050"/>
              </a:buClr>
            </a:pPr>
            <a:r>
              <a:rPr lang="fr-FR" sz="1600" b="1" dirty="0">
                <a:solidFill>
                  <a:srgbClr val="000000">
                    <a:lumMod val="75000"/>
                    <a:lumOff val="25000"/>
                  </a:srgbClr>
                </a:solidFill>
                <a:latin typeface="Arial Nova" panose="020B0504020202020204" pitchFamily="34" charset="0"/>
                <a:sym typeface="Arial"/>
              </a:rPr>
              <a:t>- 0.24 Mds </a:t>
            </a:r>
            <a:r>
              <a:rPr lang="fr-FR" sz="1600" b="1" dirty="0" err="1">
                <a:solidFill>
                  <a:srgbClr val="000000">
                    <a:lumMod val="75000"/>
                    <a:lumOff val="25000"/>
                  </a:srgbClr>
                </a:solidFill>
                <a:latin typeface="Arial Nova" panose="020B0504020202020204" pitchFamily="34" charset="0"/>
                <a:sym typeface="Arial"/>
              </a:rPr>
              <a:t>Ariary</a:t>
            </a:r>
            <a:r>
              <a:rPr lang="fr-FR" sz="1600" b="1" dirty="0">
                <a:solidFill>
                  <a:srgbClr val="000000">
                    <a:lumMod val="75000"/>
                    <a:lumOff val="25000"/>
                  </a:srgbClr>
                </a:solidFill>
                <a:latin typeface="Arial Nova" panose="020B0504020202020204" pitchFamily="34" charset="0"/>
                <a:sym typeface="Arial"/>
              </a:rPr>
              <a:t> pour la baisse du droit des douanes des arachides grillées à 5% ;</a:t>
            </a:r>
          </a:p>
          <a:p>
            <a:pPr marL="121917" indent="-121917" defTabSz="1219170">
              <a:spcBef>
                <a:spcPts val="1600"/>
              </a:spcBef>
              <a:spcAft>
                <a:spcPts val="267"/>
              </a:spcAft>
              <a:buClr>
                <a:srgbClr val="4B5050"/>
              </a:buClr>
            </a:pPr>
            <a:r>
              <a:rPr lang="fr-FR" sz="1600" b="1" dirty="0">
                <a:solidFill>
                  <a:srgbClr val="000000">
                    <a:lumMod val="75000"/>
                    <a:lumOff val="25000"/>
                  </a:srgbClr>
                </a:solidFill>
                <a:latin typeface="Arial Nova" panose="020B0504020202020204" pitchFamily="34" charset="0"/>
                <a:sym typeface="Arial"/>
              </a:rPr>
              <a:t>+ 83.73 Mds </a:t>
            </a:r>
            <a:r>
              <a:rPr lang="fr-FR" sz="1600" b="1" dirty="0" err="1">
                <a:solidFill>
                  <a:srgbClr val="000000">
                    <a:lumMod val="75000"/>
                    <a:lumOff val="25000"/>
                  </a:srgbClr>
                </a:solidFill>
                <a:latin typeface="Arial Nova" panose="020B0504020202020204" pitchFamily="34" charset="0"/>
                <a:sym typeface="Arial"/>
              </a:rPr>
              <a:t>Ariary</a:t>
            </a:r>
            <a:r>
              <a:rPr lang="fr-FR" sz="1600" b="1" dirty="0">
                <a:solidFill>
                  <a:srgbClr val="000000">
                    <a:lumMod val="75000"/>
                    <a:lumOff val="25000"/>
                  </a:srgbClr>
                </a:solidFill>
                <a:latin typeface="Arial Nova" panose="020B0504020202020204" pitchFamily="34" charset="0"/>
                <a:sym typeface="Arial"/>
              </a:rPr>
              <a:t> pour la catégorisation du tarif ;</a:t>
            </a:r>
          </a:p>
          <a:p>
            <a:pPr marL="121917" indent="-121917" defTabSz="1219170">
              <a:spcBef>
                <a:spcPts val="1600"/>
              </a:spcBef>
              <a:spcAft>
                <a:spcPts val="267"/>
              </a:spcAft>
              <a:buClr>
                <a:srgbClr val="4B5050"/>
              </a:buClr>
            </a:pPr>
            <a:r>
              <a:rPr lang="fr-FR" sz="1600" b="1" dirty="0">
                <a:solidFill>
                  <a:srgbClr val="000000">
                    <a:lumMod val="75000"/>
                    <a:lumOff val="25000"/>
                  </a:srgbClr>
                </a:solidFill>
                <a:latin typeface="Arial Nova" panose="020B0504020202020204" pitchFamily="34" charset="0"/>
                <a:sym typeface="Arial"/>
              </a:rPr>
              <a:t>- 0.03 Mds </a:t>
            </a:r>
            <a:r>
              <a:rPr lang="fr-FR" sz="1600" b="1" dirty="0" err="1">
                <a:solidFill>
                  <a:srgbClr val="000000">
                    <a:lumMod val="75000"/>
                    <a:lumOff val="25000"/>
                  </a:srgbClr>
                </a:solidFill>
                <a:latin typeface="Arial Nova" panose="020B0504020202020204" pitchFamily="34" charset="0"/>
                <a:sym typeface="Arial"/>
              </a:rPr>
              <a:t>Ariary</a:t>
            </a:r>
            <a:r>
              <a:rPr lang="fr-FR" sz="1600" b="1" dirty="0">
                <a:solidFill>
                  <a:srgbClr val="000000">
                    <a:lumMod val="75000"/>
                    <a:lumOff val="25000"/>
                  </a:srgbClr>
                </a:solidFill>
                <a:latin typeface="Arial Nova" panose="020B0504020202020204" pitchFamily="34" charset="0"/>
                <a:sym typeface="Arial"/>
              </a:rPr>
              <a:t> pour la création d’une sous-position pour les semences d’haricots verts ;</a:t>
            </a:r>
          </a:p>
          <a:p>
            <a:pPr marL="121917" indent="-121917" defTabSz="1219170">
              <a:spcBef>
                <a:spcPts val="1600"/>
              </a:spcBef>
              <a:spcAft>
                <a:spcPts val="267"/>
              </a:spcAft>
              <a:buClr>
                <a:srgbClr val="4B5050"/>
              </a:buClr>
            </a:pPr>
            <a:r>
              <a:rPr lang="fr-FR" sz="1600" b="1" dirty="0">
                <a:solidFill>
                  <a:srgbClr val="000000">
                    <a:lumMod val="75000"/>
                    <a:lumOff val="25000"/>
                  </a:srgbClr>
                </a:solidFill>
                <a:latin typeface="Arial Nova" panose="020B0504020202020204" pitchFamily="34" charset="0"/>
                <a:sym typeface="Arial"/>
              </a:rPr>
              <a:t>- 0.13 Mds </a:t>
            </a:r>
            <a:r>
              <a:rPr lang="fr-FR" sz="1600" b="1" dirty="0" err="1">
                <a:solidFill>
                  <a:srgbClr val="000000">
                    <a:lumMod val="75000"/>
                    <a:lumOff val="25000"/>
                  </a:srgbClr>
                </a:solidFill>
                <a:latin typeface="Arial Nova" panose="020B0504020202020204" pitchFamily="34" charset="0"/>
                <a:sym typeface="Arial"/>
              </a:rPr>
              <a:t>Ariary</a:t>
            </a:r>
            <a:r>
              <a:rPr lang="fr-FR" sz="1600" b="1" dirty="0">
                <a:solidFill>
                  <a:srgbClr val="000000">
                    <a:lumMod val="75000"/>
                    <a:lumOff val="25000"/>
                  </a:srgbClr>
                </a:solidFill>
                <a:latin typeface="Arial Nova" panose="020B0504020202020204" pitchFamily="34" charset="0"/>
                <a:sym typeface="Arial"/>
              </a:rPr>
              <a:t> pour l’exemption de droits douanes sur l’huile d’origine animale ;</a:t>
            </a:r>
          </a:p>
          <a:p>
            <a:pPr marL="121917" indent="-121917" defTabSz="1219170">
              <a:spcBef>
                <a:spcPts val="1600"/>
              </a:spcBef>
              <a:spcAft>
                <a:spcPts val="267"/>
              </a:spcAft>
              <a:buClr>
                <a:srgbClr val="4B5050"/>
              </a:buClr>
            </a:pPr>
            <a:r>
              <a:rPr lang="fr-FR" sz="1600" b="1" dirty="0">
                <a:solidFill>
                  <a:srgbClr val="000000">
                    <a:lumMod val="75000"/>
                    <a:lumOff val="25000"/>
                  </a:srgbClr>
                </a:solidFill>
                <a:latin typeface="Arial Nova" panose="020B0504020202020204" pitchFamily="34" charset="0"/>
                <a:sym typeface="Arial"/>
              </a:rPr>
              <a:t>- 0.44 Mds </a:t>
            </a:r>
            <a:r>
              <a:rPr lang="fr-FR" sz="1600" b="1" dirty="0" err="1">
                <a:solidFill>
                  <a:srgbClr val="000000">
                    <a:lumMod val="75000"/>
                    <a:lumOff val="25000"/>
                  </a:srgbClr>
                </a:solidFill>
                <a:latin typeface="Arial Nova" panose="020B0504020202020204" pitchFamily="34" charset="0"/>
                <a:sym typeface="Arial"/>
              </a:rPr>
              <a:t>Ariary</a:t>
            </a:r>
            <a:r>
              <a:rPr lang="fr-FR" sz="1600" b="1" dirty="0">
                <a:solidFill>
                  <a:srgbClr val="000000">
                    <a:lumMod val="75000"/>
                    <a:lumOff val="25000"/>
                  </a:srgbClr>
                </a:solidFill>
                <a:latin typeface="Arial Nova" panose="020B0504020202020204" pitchFamily="34" charset="0"/>
                <a:sym typeface="Arial"/>
              </a:rPr>
              <a:t> pour la modification du volume des contenances à 50 Cl ;</a:t>
            </a:r>
          </a:p>
        </p:txBody>
      </p:sp>
      <p:pic>
        <p:nvPicPr>
          <p:cNvPr id="4" name="Image 3">
            <a:extLst>
              <a:ext uri="{FF2B5EF4-FFF2-40B4-BE49-F238E27FC236}">
                <a16:creationId xmlns:a16="http://schemas.microsoft.com/office/drawing/2014/main" id="{E4DF14F3-ABA6-3A4C-B32F-C97CAC665F83}"/>
              </a:ext>
            </a:extLst>
          </p:cNvPr>
          <p:cNvPicPr>
            <a:picLocks noChangeAspect="1"/>
          </p:cNvPicPr>
          <p:nvPr/>
        </p:nvPicPr>
        <p:blipFill>
          <a:blip r:embed="rId2" cstate="print"/>
          <a:stretch>
            <a:fillRect/>
          </a:stretch>
        </p:blipFill>
        <p:spPr>
          <a:xfrm>
            <a:off x="243280" y="1577132"/>
            <a:ext cx="2583809" cy="2583809"/>
          </a:xfrm>
          <a:prstGeom prst="rect">
            <a:avLst/>
          </a:prstGeom>
        </p:spPr>
      </p:pic>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66103616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8409759"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500" spc="-67" dirty="0">
                <a:solidFill>
                  <a:srgbClr val="005C7E"/>
                </a:solidFill>
                <a:latin typeface="Arial Nova" panose="020B0504020202020204" pitchFamily="34" charset="0"/>
                <a:sym typeface="Arial"/>
              </a:rPr>
            </a:br>
            <a:r>
              <a:rPr lang="fr-FR" sz="3200" b="1" spc="-67" dirty="0">
                <a:solidFill>
                  <a:srgbClr val="005C7E"/>
                </a:solidFill>
                <a:latin typeface="Arial Nova" panose="020B0504020202020204" pitchFamily="34" charset="0"/>
                <a:sym typeface="Arial"/>
              </a:rPr>
              <a:t>II. Amendement du Code des douanes</a:t>
            </a:r>
          </a:p>
          <a:p>
            <a:pPr defTabSz="1219170">
              <a:buClr>
                <a:srgbClr val="000000"/>
              </a:buClr>
            </a:pPr>
            <a:endParaRPr lang="fr-FR" sz="3200" b="1" spc="-67" dirty="0">
              <a:solidFill>
                <a:srgbClr val="005C7E"/>
              </a:solidFill>
              <a:latin typeface="Arial Nova" panose="020B0504020202020204" pitchFamily="34" charset="0"/>
              <a:sym typeface="Arial"/>
            </a:endParaRP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3927070" y="1116000"/>
            <a:ext cx="7859463" cy="443050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1917" indent="-121917" algn="just" defTabSz="342891">
              <a:spcBef>
                <a:spcPts val="1600"/>
              </a:spcBef>
              <a:spcAft>
                <a:spcPts val="267"/>
              </a:spcAft>
              <a:buClrTx/>
              <a:buFont typeface="Courier New" panose="02070309020205020404" pitchFamily="49" charset="0"/>
              <a:buChar char="o"/>
            </a:pPr>
            <a:r>
              <a:rPr lang="fr-FR" sz="1800" dirty="0">
                <a:solidFill>
                  <a:srgbClr val="000000">
                    <a:lumMod val="65000"/>
                    <a:lumOff val="35000"/>
                  </a:srgbClr>
                </a:solidFill>
                <a:latin typeface="Arial"/>
                <a:sym typeface="Arial"/>
              </a:rPr>
              <a:t> Préciser les dispositions relatives aux </a:t>
            </a:r>
            <a:r>
              <a:rPr lang="fr-FR" sz="1800" b="1" dirty="0">
                <a:solidFill>
                  <a:srgbClr val="005C7E"/>
                </a:solidFill>
                <a:latin typeface="Arial"/>
                <a:sym typeface="Arial"/>
              </a:rPr>
              <a:t>décisions anticipées </a:t>
            </a:r>
            <a:r>
              <a:rPr lang="fr-FR" sz="1800" dirty="0">
                <a:solidFill>
                  <a:srgbClr val="000000">
                    <a:lumMod val="65000"/>
                    <a:lumOff val="35000"/>
                  </a:srgbClr>
                </a:solidFill>
                <a:latin typeface="Arial"/>
                <a:sym typeface="Arial"/>
              </a:rPr>
              <a:t>(article 13 quater) ;</a:t>
            </a:r>
          </a:p>
          <a:p>
            <a:pPr marL="121917" indent="-121917" algn="just" defTabSz="342891">
              <a:spcBef>
                <a:spcPts val="1600"/>
              </a:spcBef>
              <a:spcAft>
                <a:spcPts val="267"/>
              </a:spcAft>
              <a:buClrTx/>
              <a:buFont typeface="Courier New" panose="02070309020205020404" pitchFamily="49" charset="0"/>
              <a:buChar char="o"/>
            </a:pPr>
            <a:r>
              <a:rPr lang="fr-FR" sz="1800" dirty="0">
                <a:solidFill>
                  <a:srgbClr val="000000">
                    <a:lumMod val="65000"/>
                    <a:lumOff val="35000"/>
                  </a:srgbClr>
                </a:solidFill>
                <a:latin typeface="Arial"/>
                <a:sym typeface="Arial"/>
              </a:rPr>
              <a:t> Insérer une nouvelle disposition relative au </a:t>
            </a:r>
            <a:r>
              <a:rPr lang="fr-FR" sz="1800" b="1" dirty="0">
                <a:solidFill>
                  <a:srgbClr val="005C7E"/>
                </a:solidFill>
                <a:latin typeface="Arial"/>
                <a:sym typeface="Arial"/>
              </a:rPr>
              <a:t>dépôt de manifeste de transbordement </a:t>
            </a:r>
            <a:r>
              <a:rPr lang="fr-FR" sz="1800" dirty="0">
                <a:solidFill>
                  <a:srgbClr val="000000">
                    <a:lumMod val="65000"/>
                    <a:lumOff val="35000"/>
                  </a:srgbClr>
                </a:solidFill>
                <a:latin typeface="Arial"/>
                <a:sym typeface="Arial"/>
              </a:rPr>
              <a:t>à titre de déclaration sommaire pour les marchandises censées subir des opérations de transbordement (article 61) ;   </a:t>
            </a:r>
          </a:p>
          <a:p>
            <a:pPr marL="121917" indent="-121917" algn="just" defTabSz="342891">
              <a:spcBef>
                <a:spcPts val="1600"/>
              </a:spcBef>
              <a:spcAft>
                <a:spcPts val="267"/>
              </a:spcAft>
              <a:buClrTx/>
              <a:buFont typeface="Courier New" panose="02070309020205020404" pitchFamily="49" charset="0"/>
              <a:buChar char="o"/>
            </a:pPr>
            <a:r>
              <a:rPr lang="fr-FR" sz="1800" dirty="0">
                <a:solidFill>
                  <a:srgbClr val="000000">
                    <a:lumMod val="65000"/>
                    <a:lumOff val="35000"/>
                  </a:srgbClr>
                </a:solidFill>
                <a:latin typeface="Arial"/>
                <a:sym typeface="Arial"/>
              </a:rPr>
              <a:t> Préciser les dispositions relatives au </a:t>
            </a:r>
            <a:r>
              <a:rPr lang="fr-FR" sz="1800" b="1" dirty="0">
                <a:solidFill>
                  <a:srgbClr val="000000">
                    <a:lumMod val="65000"/>
                    <a:lumOff val="35000"/>
                  </a:srgbClr>
                </a:solidFill>
                <a:latin typeface="Arial"/>
                <a:sym typeface="Arial"/>
              </a:rPr>
              <a:t>régime de l’entrepôt de douane </a:t>
            </a:r>
            <a:r>
              <a:rPr lang="fr-FR" sz="1800" dirty="0">
                <a:solidFill>
                  <a:srgbClr val="000000">
                    <a:lumMod val="65000"/>
                    <a:lumOff val="35000"/>
                  </a:srgbClr>
                </a:solidFill>
                <a:latin typeface="Arial"/>
                <a:sym typeface="Arial"/>
              </a:rPr>
              <a:t>(article 187 et 188 bis) ;</a:t>
            </a:r>
          </a:p>
          <a:p>
            <a:pPr marL="121917" indent="-121917" algn="just" defTabSz="342891">
              <a:spcBef>
                <a:spcPts val="1600"/>
              </a:spcBef>
              <a:spcAft>
                <a:spcPts val="267"/>
              </a:spcAft>
              <a:buClrTx/>
              <a:buFont typeface="Courier New" panose="02070309020205020404" pitchFamily="49" charset="0"/>
              <a:buChar char="o"/>
            </a:pPr>
            <a:r>
              <a:rPr lang="fr-FR" sz="1800" dirty="0">
                <a:solidFill>
                  <a:srgbClr val="000000">
                    <a:lumMod val="65000"/>
                    <a:lumOff val="35000"/>
                  </a:srgbClr>
                </a:solidFill>
                <a:latin typeface="Arial"/>
                <a:sym typeface="Arial"/>
              </a:rPr>
              <a:t> Harmoniser les dispositions du Code des Douanes avec celle des dispositions de la </a:t>
            </a:r>
            <a:r>
              <a:rPr lang="fr-FR" sz="1800" b="1" dirty="0">
                <a:solidFill>
                  <a:srgbClr val="005C7E"/>
                </a:solidFill>
                <a:latin typeface="Arial"/>
                <a:sym typeface="Arial"/>
              </a:rPr>
              <a:t>Convention de Kyoto Révisée en matière de mainlevée des marchandises </a:t>
            </a:r>
            <a:r>
              <a:rPr lang="fr-FR" sz="1800" dirty="0">
                <a:solidFill>
                  <a:srgbClr val="000000">
                    <a:lumMod val="65000"/>
                    <a:lumOff val="35000"/>
                  </a:srgbClr>
                </a:solidFill>
                <a:latin typeface="Arial"/>
                <a:sym typeface="Arial"/>
              </a:rPr>
              <a:t>(article 315-b) ;</a:t>
            </a:r>
          </a:p>
          <a:p>
            <a:pPr marL="121917" indent="-121917" algn="just" defTabSz="342891">
              <a:spcBef>
                <a:spcPts val="1600"/>
              </a:spcBef>
              <a:spcAft>
                <a:spcPts val="267"/>
              </a:spcAft>
              <a:buClrTx/>
              <a:buFont typeface="Courier New" panose="02070309020205020404" pitchFamily="49" charset="0"/>
              <a:buChar char="o"/>
            </a:pPr>
            <a:r>
              <a:rPr lang="fr-FR" sz="1800" dirty="0">
                <a:solidFill>
                  <a:srgbClr val="000000">
                    <a:lumMod val="65000"/>
                    <a:lumOff val="35000"/>
                  </a:srgbClr>
                </a:solidFill>
                <a:latin typeface="Arial"/>
                <a:sym typeface="Arial"/>
              </a:rPr>
              <a:t> Classifier </a:t>
            </a:r>
            <a:r>
              <a:rPr lang="fr-FR" sz="1800" b="1" dirty="0">
                <a:solidFill>
                  <a:srgbClr val="005C7E"/>
                </a:solidFill>
                <a:latin typeface="Arial"/>
                <a:sym typeface="Arial"/>
              </a:rPr>
              <a:t>l’inexécution de l’engagement souscrit à l’Administration des Douanes</a:t>
            </a:r>
            <a:r>
              <a:rPr lang="fr-FR" sz="1800" dirty="0">
                <a:solidFill>
                  <a:srgbClr val="000000">
                    <a:lumMod val="65000"/>
                    <a:lumOff val="35000"/>
                  </a:srgbClr>
                </a:solidFill>
                <a:latin typeface="Arial"/>
                <a:sym typeface="Arial"/>
              </a:rPr>
              <a:t>, autre que celle citée à l’article 359-2 du Code des Douanes, en tant que contravention de première classe (article 356-2°.d) ;</a:t>
            </a:r>
          </a:p>
          <a:p>
            <a:pPr marL="121917" indent="-121917" algn="just" defTabSz="342891">
              <a:spcBef>
                <a:spcPts val="1600"/>
              </a:spcBef>
              <a:spcAft>
                <a:spcPts val="267"/>
              </a:spcAft>
              <a:buClrTx/>
              <a:buFont typeface="Courier New" panose="02070309020205020404" pitchFamily="49" charset="0"/>
              <a:buChar char="o"/>
            </a:pPr>
            <a:r>
              <a:rPr lang="fr-FR" sz="1800" dirty="0">
                <a:solidFill>
                  <a:srgbClr val="000000">
                    <a:lumMod val="65000"/>
                    <a:lumOff val="35000"/>
                  </a:srgbClr>
                </a:solidFill>
                <a:latin typeface="Arial"/>
                <a:sym typeface="Wingdings"/>
              </a:rPr>
              <a:t> </a:t>
            </a:r>
            <a:r>
              <a:rPr lang="fr-FR" sz="1800" dirty="0">
                <a:solidFill>
                  <a:srgbClr val="000000">
                    <a:lumMod val="65000"/>
                    <a:lumOff val="35000"/>
                  </a:srgbClr>
                </a:solidFill>
                <a:latin typeface="Arial"/>
                <a:sym typeface="Arial"/>
              </a:rPr>
              <a:t>Préciser les </a:t>
            </a:r>
            <a:r>
              <a:rPr lang="fr-FR" sz="1800" b="1" dirty="0">
                <a:solidFill>
                  <a:srgbClr val="005C7E"/>
                </a:solidFill>
                <a:latin typeface="Arial"/>
                <a:sym typeface="Arial"/>
              </a:rPr>
              <a:t>catégories d’engagements souscrits </a:t>
            </a:r>
            <a:r>
              <a:rPr lang="fr-FR" sz="1800" dirty="0">
                <a:solidFill>
                  <a:srgbClr val="000000">
                    <a:lumMod val="65000"/>
                    <a:lumOff val="35000"/>
                  </a:srgbClr>
                </a:solidFill>
                <a:latin typeface="Arial"/>
                <a:sym typeface="Arial"/>
              </a:rPr>
              <a:t>(article 359).</a:t>
            </a:r>
          </a:p>
        </p:txBody>
      </p:sp>
      <p:pic>
        <p:nvPicPr>
          <p:cNvPr id="4" name="Image 3">
            <a:extLst>
              <a:ext uri="{FF2B5EF4-FFF2-40B4-BE49-F238E27FC236}">
                <a16:creationId xmlns:a16="http://schemas.microsoft.com/office/drawing/2014/main" id="{62F4FDAB-E835-A84F-B293-8F84AC9B2BD9}"/>
              </a:ext>
            </a:extLst>
          </p:cNvPr>
          <p:cNvPicPr>
            <a:picLocks noChangeAspect="1"/>
          </p:cNvPicPr>
          <p:nvPr/>
        </p:nvPicPr>
        <p:blipFill>
          <a:blip r:embed="rId2" cstate="print"/>
          <a:stretch>
            <a:fillRect/>
          </a:stretch>
        </p:blipFill>
        <p:spPr>
          <a:xfrm>
            <a:off x="294635" y="1612783"/>
            <a:ext cx="3632435" cy="3632435"/>
          </a:xfrm>
          <a:prstGeom prst="rect">
            <a:avLst/>
          </a:prstGeom>
        </p:spPr>
      </p:pic>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8791759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166360" y="2743201"/>
            <a:ext cx="7025640" cy="2237489"/>
          </a:xfrm>
          <a:prstGeom prst="rect">
            <a:avLst/>
          </a:prstGeom>
        </p:spPr>
        <p:txBody>
          <a:bodyPr vert="horz" lIns="91440" tIns="45720" rIns="91440" bIns="45720" rtlCol="0" anchor="ctr">
            <a:noAutofit/>
          </a:bodyPr>
          <a:lstStyle/>
          <a:p>
            <a:pPr algn="ctr" defTabSz="914377">
              <a:spcBef>
                <a:spcPct val="0"/>
              </a:spcBef>
              <a:defRPr/>
            </a:pPr>
            <a:r>
              <a:rPr lang="fr-FR" sz="2400" b="1" kern="0" dirty="0">
                <a:solidFill>
                  <a:srgbClr val="FFFFFF"/>
                </a:solidFill>
                <a:latin typeface="Arial Nova" panose="020B0504020202020204" pitchFamily="34" charset="0"/>
                <a:ea typeface="+mj-ea"/>
                <a:cs typeface="Arial"/>
                <a:sym typeface="Arial"/>
              </a:rPr>
              <a:t>II- CIRCUIT DE TRAITEMENT DES D.A.U </a:t>
            </a:r>
          </a:p>
          <a:p>
            <a:pPr algn="ctr" defTabSz="914377">
              <a:spcBef>
                <a:spcPct val="0"/>
              </a:spcBef>
              <a:defRPr/>
            </a:pPr>
            <a:r>
              <a:rPr lang="fr-FR" sz="2400" b="1" kern="0" dirty="0">
                <a:solidFill>
                  <a:srgbClr val="FFFFFF"/>
                </a:solidFill>
                <a:latin typeface="Arial Nova" panose="020B0504020202020204" pitchFamily="34" charset="0"/>
                <a:ea typeface="+mj-ea"/>
                <a:cs typeface="Arial"/>
                <a:sym typeface="Arial"/>
              </a:rPr>
              <a:t>PAYES PAR ETAT BLEU</a:t>
            </a:r>
            <a:endParaRPr lang="fr-FR" sz="3200" b="1" kern="0" dirty="0">
              <a:solidFill>
                <a:srgbClr val="FFFFFF"/>
              </a:solidFill>
              <a:latin typeface="Arial Nova" panose="020B0504020202020204" pitchFamily="34" charset="0"/>
              <a:ea typeface="+mj-ea"/>
              <a:cs typeface="Arial"/>
              <a:sym typeface="Arial"/>
            </a:endParaRPr>
          </a:p>
        </p:txBody>
      </p:sp>
    </p:spTree>
    <p:extLst>
      <p:ext uri="{BB962C8B-B14F-4D97-AF65-F5344CB8AC3E}">
        <p14:creationId xmlns:p14="http://schemas.microsoft.com/office/powerpoint/2010/main" val="819781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754719"/>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1762700"/>
            <a:ext cx="10940022" cy="4773568"/>
          </a:xfrm>
        </p:spPr>
        <p:txBody>
          <a:bodyPr>
            <a:noAutofit/>
          </a:bodyPr>
          <a:lstStyle/>
          <a:p>
            <a:pPr algn="ctr">
              <a:spcAft>
                <a:spcPts val="1200"/>
              </a:spcAft>
            </a:pPr>
            <a:r>
              <a:rPr lang="fr-FR" sz="2400" u="sng" dirty="0">
                <a:solidFill>
                  <a:srgbClr val="0DA5A5"/>
                </a:solidFill>
                <a:latin typeface="Arial Black" panose="020B0A04020102020204" pitchFamily="34" charset="0"/>
                <a:cs typeface="Times New Roman" panose="02020603050405020304" pitchFamily="18" charset="0"/>
              </a:rPr>
              <a:t>NOUVEAUX PROJETS D’EMERGENCE (NPE) </a:t>
            </a:r>
          </a:p>
          <a:p>
            <a:pPr lvl="0">
              <a:spcAft>
                <a:spcPts val="1200"/>
              </a:spcAft>
            </a:pPr>
            <a:r>
              <a:rPr lang="fr-FR" altLang="fr-FR" b="1" dirty="0">
                <a:latin typeface="Times New Roman" panose="02020603050405020304" pitchFamily="18" charset="0"/>
                <a:cs typeface="Times New Roman" panose="02020603050405020304" pitchFamily="18" charset="0"/>
              </a:rPr>
              <a:t>Pour les </a:t>
            </a:r>
            <a:r>
              <a:rPr lang="fr-FR" altLang="fr-FR" dirty="0">
                <a:solidFill>
                  <a:prstClr val="black"/>
                </a:solidFill>
                <a:latin typeface="Times New Roman" panose="02020603050405020304" pitchFamily="18" charset="0"/>
                <a:cs typeface="Times New Roman" panose="02020603050405020304" pitchFamily="18" charset="0"/>
              </a:rPr>
              <a:t>NPE sur financement </a:t>
            </a:r>
            <a:r>
              <a:rPr lang="fr-FR" altLang="fr-FR" b="1" dirty="0">
                <a:solidFill>
                  <a:prstClr val="black"/>
                </a:solidFill>
                <a:latin typeface="Times New Roman" panose="02020603050405020304" pitchFamily="18" charset="0"/>
                <a:cs typeface="Times New Roman" panose="02020603050405020304" pitchFamily="18" charset="0"/>
              </a:rPr>
              <a:t>10-001-001-A</a:t>
            </a:r>
            <a:r>
              <a:rPr lang="fr-FR" altLang="fr-FR" dirty="0">
                <a:solidFill>
                  <a:prstClr val="black"/>
                </a:solidFill>
                <a:latin typeface="Times New Roman" panose="02020603050405020304" pitchFamily="18" charset="0"/>
                <a:cs typeface="Times New Roman" panose="02020603050405020304" pitchFamily="18" charset="0"/>
              </a:rPr>
              <a:t> </a:t>
            </a:r>
          </a:p>
          <a:p>
            <a:pPr lvl="0">
              <a:spcAft>
                <a:spcPts val="1200"/>
              </a:spcAft>
              <a:buNone/>
            </a:pPr>
            <a:endParaRPr lang="fr-FR" altLang="fr-FR" dirty="0">
              <a:solidFill>
                <a:prstClr val="black"/>
              </a:solidFill>
              <a:latin typeface="Times New Roman" panose="02020603050405020304" pitchFamily="18" charset="0"/>
              <a:cs typeface="Times New Roman" panose="02020603050405020304" pitchFamily="18" charset="0"/>
            </a:endParaRPr>
          </a:p>
          <a:p>
            <a:pPr algn="ctr">
              <a:spcAft>
                <a:spcPts val="1200"/>
              </a:spcAft>
            </a:pPr>
            <a:endParaRPr lang="fr-FR" altLang="fr-FR" b="1" dirty="0">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2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graphicFrame>
        <p:nvGraphicFramePr>
          <p:cNvPr id="6" name="Diagramme 5">
            <a:extLst>
              <a:ext uri="{FF2B5EF4-FFF2-40B4-BE49-F238E27FC236}">
                <a16:creationId xmlns:a16="http://schemas.microsoft.com/office/drawing/2014/main" id="{B50F522A-C686-42EC-82E2-76936E97465B}"/>
              </a:ext>
            </a:extLst>
          </p:cNvPr>
          <p:cNvGraphicFramePr/>
          <p:nvPr>
            <p:extLst>
              <p:ext uri="{D42A27DB-BD31-4B8C-83A1-F6EECF244321}">
                <p14:modId xmlns:p14="http://schemas.microsoft.com/office/powerpoint/2010/main" val="1517438524"/>
              </p:ext>
            </p:extLst>
          </p:nvPr>
        </p:nvGraphicFramePr>
        <p:xfrm>
          <a:off x="1597446" y="2809301"/>
          <a:ext cx="9683670" cy="3358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921745" y="6036322"/>
            <a:ext cx="10679016" cy="400110"/>
          </a:xfrm>
          <a:prstGeom prst="rect">
            <a:avLst/>
          </a:prstGeom>
        </p:spPr>
        <p:txBody>
          <a:bodyPr wrap="square">
            <a:spAutoFit/>
          </a:bodyPr>
          <a:lstStyle/>
          <a:p>
            <a:pPr marL="490538" indent="0" algn="ctr">
              <a:lnSpc>
                <a:spcPct val="100000"/>
              </a:lnSpc>
              <a:spcBef>
                <a:spcPts val="600"/>
              </a:spcBef>
              <a:buClr>
                <a:schemeClr val="accent4">
                  <a:lumMod val="50000"/>
                </a:schemeClr>
              </a:buClr>
              <a:buNone/>
            </a:pPr>
            <a:r>
              <a:rPr lang="fr-FR" altLang="fr-FR" sz="2000" b="1" u="sng" dirty="0">
                <a:solidFill>
                  <a:srgbClr val="FF0000"/>
                </a:solidFill>
                <a:latin typeface="Times New Roman" panose="02020603050405020304" pitchFamily="18" charset="0"/>
                <a:cs typeface="Times New Roman" panose="02020603050405020304" pitchFamily="18" charset="0"/>
              </a:rPr>
              <a:t>NB</a:t>
            </a:r>
            <a:r>
              <a:rPr lang="fr-FR" altLang="fr-FR" sz="2000" b="1" dirty="0">
                <a:solidFill>
                  <a:srgbClr val="FF0000"/>
                </a:solidFill>
                <a:latin typeface="Times New Roman" panose="02020603050405020304" pitchFamily="18" charset="0"/>
                <a:cs typeface="Times New Roman" panose="02020603050405020304" pitchFamily="18" charset="0"/>
              </a:rPr>
              <a:t> :</a:t>
            </a:r>
            <a:r>
              <a:rPr lang="fr-FR" altLang="fr-FR" sz="2000" dirty="0">
                <a:solidFill>
                  <a:srgbClr val="FF0000"/>
                </a:solidFill>
                <a:latin typeface="Times New Roman" panose="02020603050405020304" pitchFamily="18" charset="0"/>
                <a:cs typeface="Times New Roman" panose="02020603050405020304" pitchFamily="18" charset="0"/>
              </a:rPr>
              <a:t> Il est recommandé de présenter les NPE en Conseil durant ce premier trimestre </a:t>
            </a:r>
          </a:p>
        </p:txBody>
      </p:sp>
      <p:sp>
        <p:nvSpPr>
          <p:cNvPr id="8" name="Rectangle 7"/>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8409759"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500" spc="-67" dirty="0">
                <a:solidFill>
                  <a:srgbClr val="005C7E"/>
                </a:solidFill>
                <a:latin typeface="Arial Nova" panose="020B0504020202020204" pitchFamily="34" charset="0"/>
                <a:sym typeface="Arial"/>
              </a:rPr>
            </a:br>
            <a:r>
              <a:rPr lang="fr-FR" sz="3200" b="1" spc="-67" dirty="0">
                <a:solidFill>
                  <a:srgbClr val="005C7E"/>
                </a:solidFill>
                <a:latin typeface="Arial Nova" panose="020B0504020202020204" pitchFamily="34" charset="0"/>
                <a:sym typeface="Arial"/>
              </a:rPr>
              <a:t>OBJECTIFS</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143933" y="948626"/>
            <a:ext cx="10972800" cy="5079641"/>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lnSpc>
                <a:spcPct val="150000"/>
              </a:lnSpc>
              <a:buClr>
                <a:srgbClr val="000000"/>
              </a:buClr>
              <a:defRPr/>
            </a:pPr>
            <a:r>
              <a:rPr lang="fr-FR" sz="2400" dirty="0">
                <a:solidFill>
                  <a:srgbClr val="000000"/>
                </a:solidFill>
                <a:latin typeface="Arial"/>
                <a:cs typeface="Times New Roman" pitchFamily="18" charset="0"/>
                <a:sym typeface="Arial"/>
              </a:rPr>
              <a:t>Simplification de la procédure de traitement des EB </a:t>
            </a:r>
          </a:p>
          <a:p>
            <a:pPr marL="457189" indent="-457189" defTabSz="1219170">
              <a:lnSpc>
                <a:spcPct val="150000"/>
              </a:lnSpc>
              <a:buClr>
                <a:srgbClr val="000000"/>
              </a:buClr>
              <a:defRPr/>
            </a:pPr>
            <a:r>
              <a:rPr lang="fr-FR" sz="2400" dirty="0">
                <a:solidFill>
                  <a:srgbClr val="000000"/>
                </a:solidFill>
                <a:latin typeface="Arial"/>
                <a:cs typeface="Times New Roman" pitchFamily="18" charset="0"/>
                <a:sym typeface="Arial"/>
              </a:rPr>
              <a:t>Respect du délai de régularisation </a:t>
            </a:r>
            <a:r>
              <a:rPr lang="fr-FR" sz="2400" b="1" dirty="0">
                <a:solidFill>
                  <a:srgbClr val="000000"/>
                </a:solidFill>
                <a:latin typeface="Arial"/>
                <a:cs typeface="Times New Roman" pitchFamily="18" charset="0"/>
                <a:sym typeface="Arial"/>
              </a:rPr>
              <a:t>de deux mois après enlèvement des marchandises </a:t>
            </a:r>
            <a:r>
              <a:rPr lang="fr-FR" sz="2400" dirty="0">
                <a:solidFill>
                  <a:srgbClr val="000000"/>
                </a:solidFill>
                <a:latin typeface="Arial"/>
                <a:cs typeface="Times New Roman" pitchFamily="18" charset="0"/>
                <a:sym typeface="Arial"/>
              </a:rPr>
              <a:t>(Cf. Circulaire N° 04MFB/SG/DGB/DSB/SAEPB du 30/12/2016 )</a:t>
            </a:r>
          </a:p>
          <a:p>
            <a:pPr marL="457189" indent="-457189" defTabSz="1219170">
              <a:lnSpc>
                <a:spcPct val="150000"/>
              </a:lnSpc>
              <a:buClr>
                <a:srgbClr val="000000"/>
              </a:buClr>
              <a:defRPr/>
            </a:pPr>
            <a:r>
              <a:rPr lang="fr-FR" sz="2400" dirty="0">
                <a:solidFill>
                  <a:srgbClr val="000000"/>
                </a:solidFill>
                <a:latin typeface="Arial"/>
                <a:cs typeface="Times New Roman" pitchFamily="18" charset="0"/>
                <a:sym typeface="Arial"/>
              </a:rPr>
              <a:t>Suivi rigoureux des soumissions des AD/TEF par les Bureaux</a:t>
            </a:r>
          </a:p>
          <a:p>
            <a:pPr marL="457189" indent="-457189" defTabSz="1219170">
              <a:lnSpc>
                <a:spcPct val="150000"/>
              </a:lnSpc>
              <a:buClr>
                <a:srgbClr val="000000"/>
              </a:buClr>
              <a:defRPr/>
            </a:pPr>
            <a:r>
              <a:rPr lang="fr-FR" sz="2400" dirty="0">
                <a:solidFill>
                  <a:srgbClr val="000000"/>
                </a:solidFill>
                <a:latin typeface="Arial"/>
                <a:cs typeface="Times New Roman" pitchFamily="18" charset="0"/>
                <a:sym typeface="Arial"/>
              </a:rPr>
              <a:t>Suivi du dossier des EB  jusqu‘ au paiement par les Bureaux </a:t>
            </a:r>
          </a:p>
          <a:p>
            <a:pPr marL="457189" indent="-457189" defTabSz="1219170">
              <a:lnSpc>
                <a:spcPct val="150000"/>
              </a:lnSpc>
              <a:buClr>
                <a:srgbClr val="000000"/>
              </a:buClr>
              <a:defRPr/>
            </a:pPr>
            <a:r>
              <a:rPr lang="fr-FR" sz="2400" dirty="0">
                <a:solidFill>
                  <a:srgbClr val="000000"/>
                </a:solidFill>
                <a:latin typeface="Arial"/>
                <a:cs typeface="Times New Roman" pitchFamily="18" charset="0"/>
                <a:sym typeface="Arial"/>
              </a:rPr>
              <a:t>Suivi et Contrôle de la régularisation des EB  par le SCD jusqu'  au paiement </a:t>
            </a:r>
          </a:p>
          <a:p>
            <a:pPr marL="457189" indent="-457189" defTabSz="1219170">
              <a:lnSpc>
                <a:spcPct val="150000"/>
              </a:lnSpc>
              <a:buClr>
                <a:srgbClr val="000000"/>
              </a:buClr>
              <a:defRPr/>
            </a:pPr>
            <a:r>
              <a:rPr lang="fr-FR" sz="2400" dirty="0">
                <a:solidFill>
                  <a:srgbClr val="000000"/>
                </a:solidFill>
                <a:latin typeface="Arial"/>
                <a:cs typeface="Times New Roman" pitchFamily="18" charset="0"/>
                <a:sym typeface="Arial"/>
              </a:rPr>
              <a:t>Paiement régulier des DTI et suppression des arriérés</a:t>
            </a:r>
          </a:p>
          <a:p>
            <a:pPr marL="457189" indent="-457189" defTabSz="1219170">
              <a:lnSpc>
                <a:spcPct val="150000"/>
              </a:lnSpc>
              <a:buClr>
                <a:srgbClr val="000000"/>
              </a:buClr>
              <a:defRPr/>
            </a:pPr>
            <a:endParaRPr lang="fr-FR" sz="2400" dirty="0">
              <a:solidFill>
                <a:srgbClr val="000000"/>
              </a:solidFill>
              <a:latin typeface="Arial"/>
              <a:sym typeface="Arial"/>
            </a:endParaRP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6718759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8409759"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500" spc="-67" dirty="0">
                <a:solidFill>
                  <a:srgbClr val="005C7E"/>
                </a:solidFill>
                <a:latin typeface="Arial Nova" panose="020B0504020202020204" pitchFamily="34" charset="0"/>
                <a:sym typeface="Arial"/>
              </a:rPr>
            </a:br>
            <a:r>
              <a:rPr lang="fr-FR" sz="3200" b="1" spc="-67" dirty="0">
                <a:solidFill>
                  <a:srgbClr val="005C7E"/>
                </a:solidFill>
                <a:latin typeface="Arial Nova" panose="020B0504020202020204" pitchFamily="34" charset="0"/>
                <a:sym typeface="Arial"/>
              </a:rPr>
              <a:t>Bases juridiques</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508111" y="1213750"/>
            <a:ext cx="10972800" cy="507964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lnSpc>
                <a:spcPct val="150000"/>
              </a:lnSpc>
              <a:buClr>
                <a:srgbClr val="000000"/>
              </a:buClr>
              <a:buNone/>
              <a:defRPr/>
            </a:pPr>
            <a:r>
              <a:rPr lang="fr-FR" sz="2400" b="1" dirty="0">
                <a:solidFill>
                  <a:srgbClr val="000000"/>
                </a:solidFill>
                <a:latin typeface="Arial"/>
                <a:cs typeface="Times New Roman" pitchFamily="18" charset="0"/>
                <a:sym typeface="Arial"/>
              </a:rPr>
              <a:t>Art. 124 al 1er </a:t>
            </a:r>
            <a:r>
              <a:rPr lang="fr-FR" sz="2400" dirty="0">
                <a:solidFill>
                  <a:srgbClr val="000000"/>
                </a:solidFill>
                <a:latin typeface="Arial"/>
                <a:cs typeface="Times New Roman" pitchFamily="18" charset="0"/>
                <a:sym typeface="Arial"/>
              </a:rPr>
              <a:t>– Les produits sous forme de dons et aides en nature, acquis de l’Extérieur ou financés sur fonds de toute nature d’origine extérieure (fonds d’emprunt, subventions, fonds de concours, etc.…) rentrant dans le territoire national, acquittent au profit de l’Etat les droits et taxes prévus par les textes réglementaires en vigueur</a:t>
            </a:r>
          </a:p>
          <a:p>
            <a:pPr marL="0" indent="0" defTabSz="1219170">
              <a:lnSpc>
                <a:spcPct val="150000"/>
              </a:lnSpc>
              <a:buClr>
                <a:srgbClr val="000000"/>
              </a:buClr>
              <a:buNone/>
              <a:defRPr/>
            </a:pPr>
            <a:endParaRPr lang="fr-FR" sz="2400" dirty="0">
              <a:solidFill>
                <a:srgbClr val="000000"/>
              </a:solidFill>
              <a:latin typeface="Arial"/>
              <a:sym typeface="Arial"/>
            </a:endParaRP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5349701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8409759"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500" spc="-67" dirty="0">
                <a:solidFill>
                  <a:srgbClr val="005C7E"/>
                </a:solidFill>
                <a:latin typeface="Arial Nova" panose="020B0504020202020204" pitchFamily="34" charset="0"/>
                <a:sym typeface="Arial"/>
              </a:rPr>
            </a:br>
            <a:r>
              <a:rPr lang="fr-FR" sz="3200" b="1" spc="-67" dirty="0">
                <a:solidFill>
                  <a:srgbClr val="005C7E"/>
                </a:solidFill>
                <a:latin typeface="Arial Nova" panose="020B0504020202020204" pitchFamily="34" charset="0"/>
                <a:sym typeface="Arial"/>
              </a:rPr>
              <a:t>Bases juridiques</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508111" y="1213750"/>
            <a:ext cx="10972800" cy="507964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lnSpc>
                <a:spcPct val="150000"/>
              </a:lnSpc>
              <a:buClr>
                <a:srgbClr val="000000"/>
              </a:buClr>
              <a:buNone/>
              <a:defRPr/>
            </a:pPr>
            <a:r>
              <a:rPr lang="fr-FR" sz="2400" b="1" dirty="0">
                <a:solidFill>
                  <a:srgbClr val="000000"/>
                </a:solidFill>
                <a:latin typeface="Arial"/>
                <a:cs typeface="Times New Roman" pitchFamily="18" charset="0"/>
                <a:sym typeface="Arial"/>
              </a:rPr>
              <a:t>Art 124 al 2 </a:t>
            </a:r>
            <a:r>
              <a:rPr lang="fr-FR" sz="2400" dirty="0">
                <a:solidFill>
                  <a:srgbClr val="000000"/>
                </a:solidFill>
                <a:latin typeface="Arial"/>
                <a:cs typeface="Times New Roman" pitchFamily="18" charset="0"/>
                <a:sym typeface="Arial"/>
              </a:rPr>
              <a:t>: Les organismes publics, semi-publics ou privés bénéficiaires acquittent auprès de l’Administration des Douanes, sur leur budget,</a:t>
            </a:r>
          </a:p>
          <a:p>
            <a:pPr marL="0" indent="0" defTabSz="1219170">
              <a:lnSpc>
                <a:spcPct val="150000"/>
              </a:lnSpc>
              <a:buClr>
                <a:srgbClr val="000000"/>
              </a:buClr>
              <a:buNone/>
              <a:defRPr/>
            </a:pPr>
            <a:r>
              <a:rPr lang="fr-FR" sz="2400" dirty="0">
                <a:solidFill>
                  <a:srgbClr val="000000"/>
                </a:solidFill>
                <a:latin typeface="Arial"/>
                <a:cs typeface="Times New Roman" pitchFamily="18" charset="0"/>
                <a:sym typeface="Arial"/>
              </a:rPr>
              <a:t>   les droits et taxes dus lors du dédouanement de ces produits. </a:t>
            </a:r>
          </a:p>
          <a:p>
            <a:pPr marL="0" indent="0" defTabSz="1219170">
              <a:lnSpc>
                <a:spcPct val="150000"/>
              </a:lnSpc>
              <a:buClr>
                <a:srgbClr val="000000"/>
              </a:buClr>
              <a:buNone/>
              <a:defRPr/>
            </a:pPr>
            <a:r>
              <a:rPr lang="fr-FR" sz="2400" b="1" dirty="0">
                <a:solidFill>
                  <a:srgbClr val="000000"/>
                </a:solidFill>
                <a:latin typeface="Arial"/>
                <a:cs typeface="Times New Roman" pitchFamily="18" charset="0"/>
                <a:sym typeface="Arial"/>
              </a:rPr>
              <a:t>  Art 124 al 3 </a:t>
            </a:r>
            <a:r>
              <a:rPr lang="fr-FR" sz="2400" dirty="0">
                <a:solidFill>
                  <a:srgbClr val="000000"/>
                </a:solidFill>
                <a:latin typeface="Arial"/>
                <a:cs typeface="Times New Roman" pitchFamily="18" charset="0"/>
                <a:sym typeface="Arial"/>
              </a:rPr>
              <a:t>: Au cas où un organisme quelconque se substituerait à l’organisme bénéficiaire pour le paiement des droits dus, l’organisme de substitution acquitte les droits dus avant l’enlèvement des produits en cause dans les mêmes conditions que ci-dessus</a:t>
            </a:r>
          </a:p>
          <a:p>
            <a:pPr marL="0" indent="0" defTabSz="1219170">
              <a:lnSpc>
                <a:spcPct val="150000"/>
              </a:lnSpc>
              <a:buClr>
                <a:srgbClr val="000000"/>
              </a:buClr>
              <a:buNone/>
              <a:defRPr/>
            </a:pPr>
            <a:endParaRPr lang="fr-FR" sz="2400" dirty="0">
              <a:solidFill>
                <a:srgbClr val="000000"/>
              </a:solidFill>
              <a:latin typeface="Arial"/>
              <a:sym typeface="Arial"/>
            </a:endParaRP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696799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8409759"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500" spc="-67" dirty="0">
                <a:solidFill>
                  <a:srgbClr val="005C7E"/>
                </a:solidFill>
                <a:latin typeface="Arial Nova" panose="020B0504020202020204" pitchFamily="34" charset="0"/>
                <a:sym typeface="Arial"/>
              </a:rPr>
            </a:br>
            <a:r>
              <a:rPr lang="fr-FR" sz="3200" b="1" spc="-67" dirty="0">
                <a:solidFill>
                  <a:srgbClr val="005C7E"/>
                </a:solidFill>
                <a:latin typeface="Arial Nova" panose="020B0504020202020204" pitchFamily="34" charset="0"/>
                <a:sym typeface="Arial"/>
              </a:rPr>
              <a:t>Bases juridiques</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508111" y="1213750"/>
            <a:ext cx="10972800" cy="507964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lnSpc>
                <a:spcPct val="150000"/>
              </a:lnSpc>
              <a:buClr>
                <a:srgbClr val="000000"/>
              </a:buClr>
              <a:buNone/>
              <a:defRPr/>
            </a:pPr>
            <a:r>
              <a:rPr lang="fr-FR" sz="2400" b="1" dirty="0">
                <a:solidFill>
                  <a:srgbClr val="000000"/>
                </a:solidFill>
                <a:latin typeface="Arial"/>
                <a:cs typeface="Times New Roman" pitchFamily="18" charset="0"/>
                <a:sym typeface="Arial"/>
              </a:rPr>
              <a:t>Article 124 al 4 CD </a:t>
            </a:r>
            <a:r>
              <a:rPr lang="fr-FR" sz="2400" dirty="0">
                <a:solidFill>
                  <a:srgbClr val="000000"/>
                </a:solidFill>
                <a:latin typeface="Arial"/>
                <a:cs typeface="Times New Roman" pitchFamily="18" charset="0"/>
                <a:sym typeface="Arial"/>
              </a:rPr>
              <a:t>: « Au cas où l’Etat se substituerait à l’organisme bénéficiaire pour acquitter les droits dus, il est établi sur présentation de l’engagement de l’Etat avec indications des lignes budgétaires devant supporter le paiement, un décompte de ces droits sur état bleu. Le règlement de l’état bleu ainsi établi s’effectue au cours de l’année de son établissement sur crédit inscrit pour ordre à prévoir au budget à titre provisionnel et évaluatif en dehors du cadrage économique pour l’établissement du budget de l’Etat.</a:t>
            </a:r>
          </a:p>
          <a:p>
            <a:pPr marL="0" indent="0" defTabSz="1219170">
              <a:lnSpc>
                <a:spcPct val="150000"/>
              </a:lnSpc>
              <a:buClr>
                <a:srgbClr val="000000"/>
              </a:buClr>
              <a:buNone/>
              <a:defRPr/>
            </a:pPr>
            <a:endParaRPr lang="fr-FR" sz="2400" dirty="0">
              <a:solidFill>
                <a:srgbClr val="000000"/>
              </a:solidFill>
              <a:latin typeface="Arial"/>
              <a:sym typeface="Arial"/>
            </a:endParaRP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3148236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11162617"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667" spc="-67" dirty="0">
                <a:solidFill>
                  <a:srgbClr val="005C7E"/>
                </a:solidFill>
                <a:latin typeface="Arial Nova" panose="020B0504020202020204" pitchFamily="34" charset="0"/>
                <a:sym typeface="Arial"/>
              </a:rPr>
            </a:br>
            <a:r>
              <a:rPr lang="fr-FR" sz="2667" b="1" spc="-67" dirty="0">
                <a:solidFill>
                  <a:srgbClr val="005C7E"/>
                </a:solidFill>
                <a:latin typeface="Arial Nova" panose="020B0504020202020204" pitchFamily="34" charset="0"/>
                <a:sym typeface="Arial"/>
              </a:rPr>
              <a:t>Circulaire d’exécution budgétaire N° 001-MEF/SG/DGFAG du 17/01/2022 relative à la LFI 2022</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508111" y="1213750"/>
            <a:ext cx="11477491" cy="591144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lnSpc>
                <a:spcPct val="150000"/>
              </a:lnSpc>
              <a:buClr>
                <a:srgbClr val="000000"/>
              </a:buClr>
              <a:buNone/>
              <a:defRPr/>
            </a:pPr>
            <a:r>
              <a:rPr lang="fr-FR" sz="1600" b="1" dirty="0">
                <a:solidFill>
                  <a:srgbClr val="000000"/>
                </a:solidFill>
                <a:latin typeface="Arial"/>
                <a:cs typeface="Times New Roman" pitchFamily="18" charset="0"/>
                <a:sym typeface="Arial"/>
              </a:rPr>
              <a:t>Le Responsable de Droits et Taxes à l’Importation (RDTI)</a:t>
            </a:r>
          </a:p>
          <a:p>
            <a:pPr marL="0" indent="0" defTabSz="1219170">
              <a:lnSpc>
                <a:spcPct val="150000"/>
              </a:lnSpc>
              <a:buClr>
                <a:srgbClr val="000000"/>
              </a:buClr>
              <a:buNone/>
              <a:defRPr/>
            </a:pPr>
            <a:r>
              <a:rPr lang="fr-FR" sz="1600" b="1" dirty="0">
                <a:solidFill>
                  <a:srgbClr val="000000"/>
                </a:solidFill>
                <a:latin typeface="Arial"/>
                <a:cs typeface="Times New Roman" pitchFamily="18" charset="0"/>
                <a:sym typeface="Arial"/>
              </a:rPr>
              <a:t>       </a:t>
            </a:r>
            <a:r>
              <a:rPr lang="fr-FR" sz="1600" dirty="0">
                <a:solidFill>
                  <a:srgbClr val="000000"/>
                </a:solidFill>
                <a:latin typeface="Arial"/>
                <a:cs typeface="Times New Roman" pitchFamily="18" charset="0"/>
                <a:sym typeface="Arial"/>
              </a:rPr>
              <a:t>Chaque Institution et Ministère désigne un responsable de crédits DTI (RDTI) par voie de décision. Selon la Circulaire N°004– MFB/SG/DGB du 13 Avril 2010 sur la désignation des RDTI, il assure la comptabilisation et le suivi de toutes les opérations y afférentes.</a:t>
            </a:r>
          </a:p>
          <a:p>
            <a:pPr marL="0" indent="0" defTabSz="1219170">
              <a:lnSpc>
                <a:spcPct val="150000"/>
              </a:lnSpc>
              <a:buClr>
                <a:srgbClr val="000000"/>
              </a:buClr>
              <a:buNone/>
              <a:defRPr/>
            </a:pPr>
            <a:r>
              <a:rPr lang="fr-FR" sz="1600" dirty="0">
                <a:solidFill>
                  <a:srgbClr val="000000"/>
                </a:solidFill>
                <a:latin typeface="Arial"/>
                <a:cs typeface="Times New Roman" pitchFamily="18" charset="0"/>
                <a:sym typeface="Arial"/>
              </a:rPr>
              <a:t>A cet effet, en collaboration avec les différents Départements du Ministère des Finances et du Budget, il procède :</a:t>
            </a:r>
          </a:p>
          <a:p>
            <a:pPr marL="457189" indent="-457189" defTabSz="1219170">
              <a:lnSpc>
                <a:spcPct val="150000"/>
              </a:lnSpc>
              <a:buClr>
                <a:srgbClr val="000000"/>
              </a:buClr>
              <a:defRPr/>
            </a:pPr>
            <a:r>
              <a:rPr lang="fr-FR" sz="1600" dirty="0">
                <a:solidFill>
                  <a:srgbClr val="000000"/>
                </a:solidFill>
                <a:latin typeface="Arial"/>
                <a:cs typeface="Times New Roman" pitchFamily="18" charset="0"/>
                <a:sym typeface="Arial"/>
              </a:rPr>
              <a:t>à la préparation des dossiers de dédouanement des marchandises ;</a:t>
            </a:r>
          </a:p>
          <a:p>
            <a:pPr marL="457189" indent="-457189" defTabSz="1219170">
              <a:lnSpc>
                <a:spcPct val="150000"/>
              </a:lnSpc>
              <a:buClr>
                <a:srgbClr val="000000"/>
              </a:buClr>
              <a:defRPr/>
            </a:pPr>
            <a:r>
              <a:rPr lang="fr-FR" sz="1600" dirty="0">
                <a:solidFill>
                  <a:srgbClr val="000000"/>
                </a:solidFill>
                <a:latin typeface="Arial"/>
                <a:cs typeface="Times New Roman" pitchFamily="18" charset="0"/>
                <a:sym typeface="Arial"/>
              </a:rPr>
              <a:t>au traitement des dossiers se rapportant aux importations destinées aux Ministères, autres associations, Organisation Non Gouvernementale (ONG) ou Organisme International ;</a:t>
            </a:r>
          </a:p>
          <a:p>
            <a:pPr marL="457189" indent="-457189" defTabSz="1219170">
              <a:lnSpc>
                <a:spcPct val="150000"/>
              </a:lnSpc>
              <a:buClr>
                <a:srgbClr val="000000"/>
              </a:buClr>
              <a:defRPr/>
            </a:pPr>
            <a:r>
              <a:rPr lang="fr-FR" sz="1600" dirty="0">
                <a:solidFill>
                  <a:srgbClr val="000000"/>
                </a:solidFill>
                <a:latin typeface="Arial"/>
                <a:cs typeface="Times New Roman" pitchFamily="18" charset="0"/>
                <a:sym typeface="Arial"/>
              </a:rPr>
              <a:t> à l’activation de toutes les procédures y afférentes (formalité douanière, paiement DTI, régularisation des arriérés).</a:t>
            </a:r>
          </a:p>
          <a:p>
            <a:pPr marL="0" indent="0" defTabSz="1219170">
              <a:lnSpc>
                <a:spcPct val="150000"/>
              </a:lnSpc>
              <a:buClr>
                <a:srgbClr val="000000"/>
              </a:buClr>
              <a:buNone/>
              <a:defRPr/>
            </a:pPr>
            <a:r>
              <a:rPr lang="fr-FR" sz="1600" dirty="0">
                <a:solidFill>
                  <a:srgbClr val="000000"/>
                </a:solidFill>
                <a:latin typeface="Arial"/>
                <a:cs typeface="Times New Roman" pitchFamily="18" charset="0"/>
                <a:sym typeface="Arial"/>
              </a:rPr>
              <a:t>      A ce titre, il doit assurer le suivi des « Etats Bleus ». Le délai de régularisation des</a:t>
            </a:r>
          </a:p>
          <a:p>
            <a:pPr marL="0" indent="0" defTabSz="1219170">
              <a:lnSpc>
                <a:spcPct val="150000"/>
              </a:lnSpc>
              <a:buClr>
                <a:srgbClr val="000000"/>
              </a:buClr>
              <a:buNone/>
              <a:defRPr/>
            </a:pPr>
            <a:r>
              <a:rPr lang="fr-FR" sz="1600" dirty="0">
                <a:solidFill>
                  <a:srgbClr val="000000"/>
                </a:solidFill>
                <a:latin typeface="Arial"/>
                <a:cs typeface="Times New Roman" pitchFamily="18" charset="0"/>
                <a:sym typeface="Arial"/>
              </a:rPr>
              <a:t>     « Etats Bleus » ne doit pas dépasser deux mois après l’enlèvement des marchandises correspondantes. Le circuit de l’exécution budgétaire des opérations de paiements des DTI sur état bleu est représenté en Annexe 01</a:t>
            </a:r>
            <a:endParaRPr lang="fr-FR" sz="1600" dirty="0">
              <a:solidFill>
                <a:srgbClr val="000000"/>
              </a:solidFill>
              <a:latin typeface="Arial"/>
              <a:sym typeface="Arial"/>
            </a:endParaRP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4298291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11162617"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667" spc="-67" dirty="0">
                <a:solidFill>
                  <a:srgbClr val="005C7E"/>
                </a:solidFill>
                <a:latin typeface="Arial Nova" panose="020B0504020202020204" pitchFamily="34" charset="0"/>
                <a:sym typeface="Arial"/>
              </a:rPr>
            </a:br>
            <a:r>
              <a:rPr lang="fr-FR" sz="2667" b="1" spc="-67" dirty="0">
                <a:solidFill>
                  <a:srgbClr val="005C7E"/>
                </a:solidFill>
                <a:latin typeface="Arial Nova" panose="020B0504020202020204" pitchFamily="34" charset="0"/>
                <a:sym typeface="Arial"/>
              </a:rPr>
              <a:t>NOTES DE SERVICE</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508111" y="1213750"/>
            <a:ext cx="11477491" cy="591144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lnSpc>
                <a:spcPct val="150000"/>
              </a:lnSpc>
              <a:buClr>
                <a:srgbClr val="000000"/>
              </a:buClr>
              <a:defRPr/>
            </a:pPr>
            <a:r>
              <a:rPr lang="fr-FR" sz="2400" dirty="0">
                <a:solidFill>
                  <a:srgbClr val="000000"/>
                </a:solidFill>
                <a:latin typeface="Arial"/>
                <a:cs typeface="Times New Roman" pitchFamily="18" charset="0"/>
                <a:sym typeface="Arial"/>
              </a:rPr>
              <a:t>Note N° 032-MFB/SG/DGD/DSCD du 28/02/17 sur l’utilisation des duplicata</a:t>
            </a:r>
          </a:p>
          <a:p>
            <a:pPr marL="457189" indent="-457189" defTabSz="1219170">
              <a:lnSpc>
                <a:spcPct val="150000"/>
              </a:lnSpc>
              <a:buClr>
                <a:srgbClr val="000000"/>
              </a:buClr>
              <a:defRPr/>
            </a:pPr>
            <a:r>
              <a:rPr lang="fr-FR" sz="2400" dirty="0">
                <a:solidFill>
                  <a:srgbClr val="000000"/>
                </a:solidFill>
                <a:latin typeface="Arial"/>
                <a:cs typeface="Times New Roman" pitchFamily="18" charset="0"/>
                <a:sym typeface="Arial"/>
              </a:rPr>
              <a:t>Note N°106-MFB/SG/DGD du 20/03/17 sur la soumission AD/TEF</a:t>
            </a:r>
          </a:p>
          <a:p>
            <a:pPr marL="457189" indent="-457189" defTabSz="1219170">
              <a:lnSpc>
                <a:spcPct val="150000"/>
              </a:lnSpc>
              <a:buClr>
                <a:srgbClr val="000000"/>
              </a:buClr>
              <a:defRPr/>
            </a:pPr>
            <a:r>
              <a:rPr lang="fr-FR" sz="2400" dirty="0">
                <a:solidFill>
                  <a:srgbClr val="000000"/>
                </a:solidFill>
                <a:latin typeface="Arial"/>
                <a:cs typeface="Times New Roman" pitchFamily="18" charset="0"/>
                <a:sym typeface="Arial"/>
              </a:rPr>
              <a:t>Note N° 161-MFB/SG/DGD/DSCD/SCSR du 25/04/17 rappel sur la désignation des RDTI</a:t>
            </a:r>
          </a:p>
          <a:p>
            <a:pPr marL="457189" indent="-457189" defTabSz="1219170">
              <a:lnSpc>
                <a:spcPct val="150000"/>
              </a:lnSpc>
              <a:buClr>
                <a:srgbClr val="000000"/>
              </a:buClr>
              <a:defRPr/>
            </a:pPr>
            <a:r>
              <a:rPr lang="fr-FR" sz="2400" dirty="0">
                <a:solidFill>
                  <a:srgbClr val="000000"/>
                </a:solidFill>
                <a:latin typeface="Arial"/>
                <a:cs typeface="Times New Roman" pitchFamily="18" charset="0"/>
                <a:sym typeface="Arial"/>
              </a:rPr>
              <a:t>Note N° 66-MFB/SG/DGD/DSCD du 26/05/17concernant la régularisation des DTI sur EB</a:t>
            </a:r>
          </a:p>
          <a:p>
            <a:pPr marL="457189" indent="-457189" defTabSz="1219170">
              <a:lnSpc>
                <a:spcPct val="150000"/>
              </a:lnSpc>
              <a:buClr>
                <a:srgbClr val="000000"/>
              </a:buClr>
              <a:defRPr/>
            </a:pPr>
            <a:r>
              <a:rPr lang="fr-FR" sz="2400" dirty="0">
                <a:solidFill>
                  <a:srgbClr val="000000"/>
                </a:solidFill>
                <a:latin typeface="Arial"/>
                <a:cs typeface="Times New Roman" pitchFamily="18" charset="0"/>
                <a:sym typeface="Arial"/>
              </a:rPr>
              <a:t>Note N°135-2017-MFB/SG/DGD/DSCD du 28/08/17 sur la régularisation des dossiers EB</a:t>
            </a: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38724872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11162617"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667" spc="-67" dirty="0">
                <a:solidFill>
                  <a:srgbClr val="005C7E"/>
                </a:solidFill>
                <a:latin typeface="Arial Nova" panose="020B0504020202020204" pitchFamily="34" charset="0"/>
                <a:sym typeface="Arial"/>
              </a:rPr>
            </a:br>
            <a:r>
              <a:rPr lang="fr-FR" sz="2667" b="1" spc="-67" dirty="0">
                <a:solidFill>
                  <a:srgbClr val="005C7E"/>
                </a:solidFill>
                <a:latin typeface="Arial Nova" panose="020B0504020202020204" pitchFamily="34" charset="0"/>
                <a:sym typeface="Arial"/>
              </a:rPr>
              <a:t>PRESCRIPTION CONTRE L’ADMINISTRATION</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508111" y="945668"/>
            <a:ext cx="11477491" cy="591144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lnSpc>
                <a:spcPct val="150000"/>
              </a:lnSpc>
              <a:buClr>
                <a:srgbClr val="000000"/>
              </a:buClr>
              <a:buNone/>
              <a:defRPr/>
            </a:pPr>
            <a:r>
              <a:rPr lang="fr-FR" sz="2133" b="1" dirty="0">
                <a:solidFill>
                  <a:srgbClr val="000000"/>
                </a:solidFill>
                <a:latin typeface="Arial"/>
                <a:cs typeface="Times New Roman" pitchFamily="18" charset="0"/>
                <a:sym typeface="Arial"/>
              </a:rPr>
              <a:t>Art. 300 CD</a:t>
            </a:r>
            <a:r>
              <a:rPr lang="fr-FR" sz="2133" dirty="0">
                <a:solidFill>
                  <a:srgbClr val="000000"/>
                </a:solidFill>
                <a:latin typeface="Arial"/>
                <a:cs typeface="Times New Roman" pitchFamily="18" charset="0"/>
                <a:sym typeface="Arial"/>
              </a:rPr>
              <a:t>. – L’Administration des Douanes est non recevable à former aucune demande en paiement de droits, quatre ans après que lesdits droits auraient dû être payés.</a:t>
            </a:r>
          </a:p>
          <a:p>
            <a:pPr marL="0" indent="0" algn="ctr" defTabSz="1219170">
              <a:lnSpc>
                <a:spcPct val="200000"/>
              </a:lnSpc>
              <a:buClr>
                <a:srgbClr val="000000"/>
              </a:buClr>
              <a:buNone/>
              <a:defRPr/>
            </a:pPr>
            <a:r>
              <a:rPr lang="fr-FR" sz="2133" b="1" dirty="0">
                <a:solidFill>
                  <a:srgbClr val="000000"/>
                </a:solidFill>
                <a:latin typeface="Arial"/>
                <a:cs typeface="Times New Roman" pitchFamily="18" charset="0"/>
                <a:sym typeface="Arial"/>
              </a:rPr>
              <a:t>CAS OU LES PRESCRIPTIONS DE COURTE DUREE N’ONT PAS EU  LIEU</a:t>
            </a:r>
          </a:p>
          <a:p>
            <a:pPr marL="0" indent="0" defTabSz="1219170">
              <a:lnSpc>
                <a:spcPct val="150000"/>
              </a:lnSpc>
              <a:buClr>
                <a:srgbClr val="000000"/>
              </a:buClr>
              <a:buNone/>
              <a:defRPr/>
            </a:pPr>
            <a:r>
              <a:rPr lang="fr-FR" sz="2133" dirty="0">
                <a:solidFill>
                  <a:srgbClr val="000000"/>
                </a:solidFill>
                <a:latin typeface="Arial"/>
                <a:cs typeface="Times New Roman" pitchFamily="18" charset="0"/>
                <a:sym typeface="Arial"/>
              </a:rPr>
              <a:t>Art. 301 CD. – 1° Les prescriptions visées par les articles 297, 299 et 300 ci-dessus n’ont pas lieu et deviennent trentenaires quand il y a, avant les termes prévus, contraintes décernées, actions ou demandes formées en justice (Plainte à Parquet, plainte avec constitution de partie civile), condamnations, promesses, conventions(soumission contentieuse, soumission transaction ou actes en tenant lieu) ou obligations particulières et spéciales relatives à l’objet qui est répété </a:t>
            </a: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72809332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11162617"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667" spc="-67" dirty="0">
                <a:solidFill>
                  <a:srgbClr val="005C7E"/>
                </a:solidFill>
                <a:latin typeface="Arial Nova" panose="020B0504020202020204" pitchFamily="34" charset="0"/>
                <a:sym typeface="Arial"/>
              </a:rPr>
            </a:br>
            <a:r>
              <a:rPr lang="fr-FR" sz="2667" b="1" spc="-67" dirty="0">
                <a:solidFill>
                  <a:srgbClr val="005C7E"/>
                </a:solidFill>
                <a:latin typeface="Arial Nova" panose="020B0504020202020204" pitchFamily="34" charset="0"/>
                <a:sym typeface="Arial"/>
              </a:rPr>
              <a:t>TRAITEMENT ET SUIVI DES DECLARATIONS  PAYEES PAR ETAT BLEU</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395304" y="1213750"/>
            <a:ext cx="11477491" cy="45486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lnSpc>
                <a:spcPct val="150000"/>
              </a:lnSpc>
              <a:buClr>
                <a:srgbClr val="000000"/>
              </a:buClr>
              <a:defRPr/>
            </a:pPr>
            <a:r>
              <a:rPr lang="fr-FR" sz="2667" dirty="0">
                <a:solidFill>
                  <a:srgbClr val="000000"/>
                </a:solidFill>
                <a:latin typeface="Arial"/>
                <a:cs typeface="Times New Roman" pitchFamily="18" charset="0"/>
                <a:sym typeface="Arial"/>
              </a:rPr>
              <a:t>Le destinataire des marchandises dans le DAU doit impérativement être  un ministère ou une institution qui va assurer le paiement des droits et taxes et non des associations, projets…</a:t>
            </a:r>
          </a:p>
          <a:p>
            <a:pPr marL="457189" indent="-457189" defTabSz="1219170">
              <a:lnSpc>
                <a:spcPct val="150000"/>
              </a:lnSpc>
              <a:buClr>
                <a:srgbClr val="000000"/>
              </a:buClr>
              <a:defRPr/>
            </a:pPr>
            <a:endParaRPr lang="fr-FR" sz="2667" dirty="0">
              <a:solidFill>
                <a:srgbClr val="000000"/>
              </a:solidFill>
              <a:latin typeface="Arial"/>
              <a:cs typeface="Times New Roman" pitchFamily="18" charset="0"/>
              <a:sym typeface="Arial"/>
            </a:endParaRPr>
          </a:p>
          <a:p>
            <a:pPr marL="457189" indent="-457189" defTabSz="1219170">
              <a:lnSpc>
                <a:spcPct val="150000"/>
              </a:lnSpc>
              <a:buClr>
                <a:srgbClr val="000000"/>
              </a:buClr>
              <a:defRPr/>
            </a:pPr>
            <a:r>
              <a:rPr lang="fr-FR" sz="2667" dirty="0">
                <a:solidFill>
                  <a:srgbClr val="000000"/>
                </a:solidFill>
                <a:latin typeface="Arial"/>
                <a:cs typeface="Times New Roman" pitchFamily="18" charset="0"/>
                <a:sym typeface="Arial"/>
              </a:rPr>
              <a:t>Le délai réglementaire de paiement des DTI est de deux (02) mois après enlèvement des marchandises</a:t>
            </a: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33999085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3325092" y="2175595"/>
            <a:ext cx="6396840" cy="184618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3200" spc="-67" dirty="0">
                <a:solidFill>
                  <a:srgbClr val="005C7E"/>
                </a:solidFill>
                <a:latin typeface="Arial Nova" panose="020B0504020202020204" pitchFamily="34" charset="0"/>
                <a:sym typeface="Arial"/>
              </a:rPr>
            </a:br>
            <a:r>
              <a:rPr lang="fr-FR" sz="3200" b="1" spc="-67" dirty="0">
                <a:solidFill>
                  <a:srgbClr val="005C7E"/>
                </a:solidFill>
                <a:latin typeface="Arial Nova" panose="020B0504020202020204" pitchFamily="34" charset="0"/>
                <a:sym typeface="Arial"/>
              </a:rPr>
              <a:t>A- PHASE DE DEDOUANEMENT</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4"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9461172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11162617"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667" spc="-67" dirty="0">
                <a:solidFill>
                  <a:srgbClr val="005C7E"/>
                </a:solidFill>
                <a:latin typeface="Arial Nova" panose="020B0504020202020204" pitchFamily="34" charset="0"/>
                <a:sym typeface="Arial"/>
              </a:rPr>
            </a:br>
            <a:r>
              <a:rPr lang="fr-FR" sz="2667" b="1" spc="-67" dirty="0">
                <a:solidFill>
                  <a:srgbClr val="005C7E"/>
                </a:solidFill>
                <a:latin typeface="Arial Nova" panose="020B0504020202020204" pitchFamily="34" charset="0"/>
                <a:sym typeface="Arial"/>
              </a:rPr>
              <a:t>1) PRE-DEDOUANEMENT</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395304" y="1213750"/>
            <a:ext cx="11477491" cy="45486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lnSpc>
                <a:spcPct val="150000"/>
              </a:lnSpc>
              <a:buClr>
                <a:srgbClr val="000000"/>
              </a:buClr>
              <a:buNone/>
              <a:defRPr/>
            </a:pPr>
            <a:r>
              <a:rPr lang="fr-FR" sz="2667" b="1" dirty="0">
                <a:solidFill>
                  <a:srgbClr val="000000"/>
                </a:solidFill>
                <a:latin typeface="Arial"/>
                <a:cs typeface="Times New Roman" pitchFamily="18" charset="0"/>
                <a:sym typeface="Arial"/>
              </a:rPr>
              <a:t>RESPONSABLE DES DROITS ET TAXES A L’IMPORTATION (RDTI) :</a:t>
            </a:r>
          </a:p>
          <a:p>
            <a:pPr marL="457189" indent="-457189" defTabSz="1219170">
              <a:lnSpc>
                <a:spcPct val="150000"/>
              </a:lnSpc>
              <a:buClr>
                <a:srgbClr val="000000"/>
              </a:buClr>
              <a:defRPr/>
            </a:pPr>
            <a:r>
              <a:rPr lang="fr-FR" sz="2667" dirty="0">
                <a:solidFill>
                  <a:srgbClr val="000000"/>
                </a:solidFill>
                <a:latin typeface="Arial"/>
                <a:cs typeface="Times New Roman" pitchFamily="18" charset="0"/>
                <a:sym typeface="Arial"/>
              </a:rPr>
              <a:t>Constitution des dossiers : LTA/ BL, facture, note de colisage…</a:t>
            </a:r>
          </a:p>
          <a:p>
            <a:pPr marL="457189" indent="-457189" defTabSz="1219170">
              <a:lnSpc>
                <a:spcPct val="150000"/>
              </a:lnSpc>
              <a:buClr>
                <a:srgbClr val="000000"/>
              </a:buClr>
              <a:defRPr/>
            </a:pPr>
            <a:r>
              <a:rPr lang="fr-FR" sz="2667" dirty="0">
                <a:solidFill>
                  <a:srgbClr val="000000"/>
                </a:solidFill>
                <a:latin typeface="Arial"/>
                <a:cs typeface="Times New Roman" pitchFamily="18" charset="0"/>
                <a:sym typeface="Arial"/>
              </a:rPr>
              <a:t>Demande d’autorisation de soumission AD/TEF : Lettre adressée au CSLR avec date et référence en quatre (04) exemplaires</a:t>
            </a: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29440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DA5A5"/>
                </a:solidFill>
              </a:rPr>
              <a:t>PROGRAMME</a:t>
            </a:r>
          </a:p>
        </p:txBody>
      </p:sp>
      <p:graphicFrame>
        <p:nvGraphicFramePr>
          <p:cNvPr id="4" name="Espace réservé du contenu 3"/>
          <p:cNvGraphicFramePr>
            <a:graphicFrameLocks noGrp="1"/>
          </p:cNvGraphicFramePr>
          <p:nvPr>
            <p:ph idx="1"/>
          </p:nvPr>
        </p:nvGraphicFramePr>
        <p:xfrm>
          <a:off x="1360583" y="1481768"/>
          <a:ext cx="9601200" cy="4450080"/>
        </p:xfrm>
        <a:graphic>
          <a:graphicData uri="http://schemas.openxmlformats.org/drawingml/2006/table">
            <a:tbl>
              <a:tblPr firstRow="1" bandRow="1">
                <a:tableStyleId>{5C22544A-7EE6-4342-B048-85BDC9FD1C3A}</a:tableStyleId>
              </a:tblPr>
              <a:tblGrid>
                <a:gridCol w="6113643">
                  <a:extLst>
                    <a:ext uri="{9D8B030D-6E8A-4147-A177-3AD203B41FA5}">
                      <a16:colId xmlns:a16="http://schemas.microsoft.com/office/drawing/2014/main" val="20000"/>
                    </a:ext>
                  </a:extLst>
                </a:gridCol>
                <a:gridCol w="3487557">
                  <a:extLst>
                    <a:ext uri="{9D8B030D-6E8A-4147-A177-3AD203B41FA5}">
                      <a16:colId xmlns:a16="http://schemas.microsoft.com/office/drawing/2014/main" val="20001"/>
                    </a:ext>
                  </a:extLst>
                </a:gridCol>
              </a:tblGrid>
              <a:tr h="370840">
                <a:tc>
                  <a:txBody>
                    <a:bodyPr/>
                    <a:lstStyle/>
                    <a:p>
                      <a:r>
                        <a:rPr lang="fr-FR" dirty="0"/>
                        <a:t>THEMATIQUE</a:t>
                      </a:r>
                    </a:p>
                  </a:txBody>
                  <a:tcPr/>
                </a:tc>
                <a:tc>
                  <a:txBody>
                    <a:bodyPr/>
                    <a:lstStyle/>
                    <a:p>
                      <a:endParaRPr lang="fr-FR"/>
                    </a:p>
                  </a:txBody>
                  <a:tcPr/>
                </a:tc>
                <a:extLst>
                  <a:ext uri="{0D108BD9-81ED-4DB2-BD59-A6C34878D82A}">
                    <a16:rowId xmlns:a16="http://schemas.microsoft.com/office/drawing/2014/main" val="10000"/>
                  </a:ext>
                </a:extLst>
              </a:tr>
              <a:tr h="370840">
                <a:tc>
                  <a:txBody>
                    <a:bodyPr/>
                    <a:lstStyle/>
                    <a:p>
                      <a:r>
                        <a:rPr lang="fr-FR" dirty="0"/>
                        <a:t>I-</a:t>
                      </a:r>
                      <a:r>
                        <a:rPr lang="fr-FR" baseline="0" dirty="0"/>
                        <a:t> </a:t>
                      </a:r>
                      <a:r>
                        <a:rPr lang="fr-FR" dirty="0"/>
                        <a:t>MARCHES PUBLICS</a:t>
                      </a:r>
                    </a:p>
                  </a:txBody>
                  <a:tcPr/>
                </a:tc>
                <a:tc>
                  <a:txBody>
                    <a:bodyPr/>
                    <a:lstStyle/>
                    <a:p>
                      <a:r>
                        <a:rPr lang="fr-FR" dirty="0"/>
                        <a:t>CNM</a:t>
                      </a:r>
                    </a:p>
                  </a:txBody>
                  <a:tcPr/>
                </a:tc>
                <a:extLst>
                  <a:ext uri="{0D108BD9-81ED-4DB2-BD59-A6C34878D82A}">
                    <a16:rowId xmlns:a16="http://schemas.microsoft.com/office/drawing/2014/main" val="10001"/>
                  </a:ext>
                </a:extLst>
              </a:tr>
              <a:tr h="370840">
                <a:tc>
                  <a:txBody>
                    <a:bodyPr/>
                    <a:lstStyle/>
                    <a:p>
                      <a:r>
                        <a:rPr lang="fr-FR" dirty="0"/>
                        <a:t>II- EXECUTION DES</a:t>
                      </a:r>
                      <a:r>
                        <a:rPr lang="fr-FR" baseline="0" dirty="0"/>
                        <a:t> DEPENSES PUBLIQUES</a:t>
                      </a:r>
                      <a:endParaRPr lang="fr-FR" dirty="0"/>
                    </a:p>
                  </a:txBody>
                  <a:tcPr/>
                </a:tc>
                <a:tc>
                  <a:txBody>
                    <a:bodyPr/>
                    <a:lstStyle/>
                    <a:p>
                      <a:r>
                        <a:rPr lang="fr-FR" dirty="0"/>
                        <a:t>DB/DGFAG</a:t>
                      </a:r>
                    </a:p>
                  </a:txBody>
                  <a:tcPr/>
                </a:tc>
                <a:extLst>
                  <a:ext uri="{0D108BD9-81ED-4DB2-BD59-A6C34878D82A}">
                    <a16:rowId xmlns:a16="http://schemas.microsoft.com/office/drawing/2014/main" val="10002"/>
                  </a:ext>
                </a:extLst>
              </a:tr>
              <a:tr h="370840">
                <a:tc>
                  <a:txBody>
                    <a:bodyPr/>
                    <a:lstStyle/>
                    <a:p>
                      <a:r>
                        <a:rPr lang="fr-FR" dirty="0"/>
                        <a:t>III- SIIGFP</a:t>
                      </a:r>
                    </a:p>
                  </a:txBody>
                  <a:tcPr/>
                </a:tc>
                <a:tc>
                  <a:txBody>
                    <a:bodyPr/>
                    <a:lstStyle/>
                    <a:p>
                      <a:r>
                        <a:rPr lang="fr-FR" dirty="0"/>
                        <a:t>CIFAG/DGFAG</a:t>
                      </a:r>
                    </a:p>
                  </a:txBody>
                  <a:tcPr/>
                </a:tc>
                <a:extLst>
                  <a:ext uri="{0D108BD9-81ED-4DB2-BD59-A6C34878D82A}">
                    <a16:rowId xmlns:a16="http://schemas.microsoft.com/office/drawing/2014/main" val="10003"/>
                  </a:ext>
                </a:extLst>
              </a:tr>
              <a:tr h="370840">
                <a:tc>
                  <a:txBody>
                    <a:bodyPr/>
                    <a:lstStyle/>
                    <a:p>
                      <a:r>
                        <a:rPr lang="fr-FR" dirty="0"/>
                        <a:t>IV- GESTION DU PATRIMOINE DE L’ETAT</a:t>
                      </a:r>
                    </a:p>
                  </a:txBody>
                  <a:tcPr/>
                </a:tc>
                <a:tc>
                  <a:txBody>
                    <a:bodyPr/>
                    <a:lstStyle/>
                    <a:p>
                      <a:r>
                        <a:rPr lang="fr-FR" dirty="0"/>
                        <a:t>DPE/DGFAG</a:t>
                      </a:r>
                    </a:p>
                  </a:txBody>
                  <a:tcPr/>
                </a:tc>
                <a:extLst>
                  <a:ext uri="{0D108BD9-81ED-4DB2-BD59-A6C34878D82A}">
                    <a16:rowId xmlns:a16="http://schemas.microsoft.com/office/drawing/2014/main" val="10004"/>
                  </a:ext>
                </a:extLst>
              </a:tr>
              <a:tr h="370840">
                <a:tc>
                  <a:txBody>
                    <a:bodyPr/>
                    <a:lstStyle/>
                    <a:p>
                      <a:r>
                        <a:rPr lang="fr-FR" dirty="0"/>
                        <a:t>V- GESTION FINANCIERE DES</a:t>
                      </a:r>
                      <a:r>
                        <a:rPr lang="fr-FR" baseline="0" dirty="0"/>
                        <a:t> AGENTS DE L’ETAT</a:t>
                      </a:r>
                      <a:endParaRPr lang="fr-FR" dirty="0"/>
                    </a:p>
                  </a:txBody>
                  <a:tcPr/>
                </a:tc>
                <a:tc>
                  <a:txBody>
                    <a:bodyPr/>
                    <a:lstStyle/>
                    <a:p>
                      <a:r>
                        <a:rPr lang="fr-FR" dirty="0"/>
                        <a:t>DGEAE/DGFAG</a:t>
                      </a:r>
                    </a:p>
                  </a:txBody>
                  <a:tcPr/>
                </a:tc>
                <a:extLst>
                  <a:ext uri="{0D108BD9-81ED-4DB2-BD59-A6C34878D82A}">
                    <a16:rowId xmlns:a16="http://schemas.microsoft.com/office/drawing/2014/main" val="10005"/>
                  </a:ext>
                </a:extLst>
              </a:tr>
              <a:tr h="370840">
                <a:tc>
                  <a:txBody>
                    <a:bodyPr/>
                    <a:lstStyle/>
                    <a:p>
                      <a:r>
                        <a:rPr lang="fr-FR" dirty="0"/>
                        <a:t>VI- GESTION</a:t>
                      </a:r>
                      <a:r>
                        <a:rPr lang="fr-FR" baseline="0" dirty="0"/>
                        <a:t> DE LA SOLDE ET DES PENSIONS</a:t>
                      </a:r>
                      <a:endParaRPr lang="fr-FR" dirty="0"/>
                    </a:p>
                  </a:txBody>
                  <a:tcPr/>
                </a:tc>
                <a:tc>
                  <a:txBody>
                    <a:bodyPr/>
                    <a:lstStyle/>
                    <a:p>
                      <a:r>
                        <a:rPr lang="fr-FR" dirty="0"/>
                        <a:t>DSP/DGFAG</a:t>
                      </a:r>
                    </a:p>
                  </a:txBody>
                  <a:tcPr/>
                </a:tc>
                <a:extLst>
                  <a:ext uri="{0D108BD9-81ED-4DB2-BD59-A6C34878D82A}">
                    <a16:rowId xmlns:a16="http://schemas.microsoft.com/office/drawing/2014/main" val="10006"/>
                  </a:ext>
                </a:extLst>
              </a:tr>
              <a:tr h="370840">
                <a:tc>
                  <a:txBody>
                    <a:bodyPr/>
                    <a:lstStyle/>
                    <a:p>
                      <a:r>
                        <a:rPr lang="fr-FR" dirty="0"/>
                        <a:t>VII- CONTRÖLE FINANCIER</a:t>
                      </a:r>
                    </a:p>
                  </a:txBody>
                  <a:tcPr/>
                </a:tc>
                <a:tc>
                  <a:txBody>
                    <a:bodyPr/>
                    <a:lstStyle/>
                    <a:p>
                      <a:r>
                        <a:rPr lang="fr-FR" dirty="0"/>
                        <a:t>DGCF</a:t>
                      </a:r>
                    </a:p>
                  </a:txBody>
                  <a:tcPr/>
                </a:tc>
                <a:extLst>
                  <a:ext uri="{0D108BD9-81ED-4DB2-BD59-A6C34878D82A}">
                    <a16:rowId xmlns:a16="http://schemas.microsoft.com/office/drawing/2014/main" val="10007"/>
                  </a:ext>
                </a:extLst>
              </a:tr>
              <a:tr h="370840">
                <a:tc>
                  <a:txBody>
                    <a:bodyPr/>
                    <a:lstStyle/>
                    <a:p>
                      <a:r>
                        <a:rPr lang="fr-FR" dirty="0"/>
                        <a:t>VIII- OPERATIONS AU NIVEAU DU TRESOR PUBLIC</a:t>
                      </a:r>
                    </a:p>
                  </a:txBody>
                  <a:tcPr/>
                </a:tc>
                <a:tc>
                  <a:txBody>
                    <a:bodyPr/>
                    <a:lstStyle/>
                    <a:p>
                      <a:r>
                        <a:rPr lang="fr-FR" dirty="0"/>
                        <a:t>DGT</a:t>
                      </a:r>
                    </a:p>
                  </a:txBody>
                  <a:tcPr/>
                </a:tc>
                <a:extLst>
                  <a:ext uri="{0D108BD9-81ED-4DB2-BD59-A6C34878D82A}">
                    <a16:rowId xmlns:a16="http://schemas.microsoft.com/office/drawing/2014/main" val="10008"/>
                  </a:ext>
                </a:extLst>
              </a:tr>
              <a:tr h="370840">
                <a:tc>
                  <a:txBody>
                    <a:bodyPr/>
                    <a:lstStyle/>
                    <a:p>
                      <a:r>
                        <a:rPr lang="fr-FR" dirty="0"/>
                        <a:t>IX-</a:t>
                      </a:r>
                      <a:r>
                        <a:rPr lang="fr-FR" baseline="0" dirty="0"/>
                        <a:t> </a:t>
                      </a:r>
                      <a:r>
                        <a:rPr lang="fr-FR" dirty="0"/>
                        <a:t>OPERATIONS AVEC LE SECTEUR PRIVE</a:t>
                      </a:r>
                    </a:p>
                  </a:txBody>
                  <a:tcPr/>
                </a:tc>
                <a:tc>
                  <a:txBody>
                    <a:bodyPr/>
                    <a:lstStyle/>
                    <a:p>
                      <a:r>
                        <a:rPr lang="fr-FR" dirty="0"/>
                        <a:t>DPPPP</a:t>
                      </a:r>
                    </a:p>
                  </a:txBody>
                  <a:tcPr/>
                </a:tc>
                <a:extLst>
                  <a:ext uri="{0D108BD9-81ED-4DB2-BD59-A6C34878D82A}">
                    <a16:rowId xmlns:a16="http://schemas.microsoft.com/office/drawing/2014/main" val="10009"/>
                  </a:ext>
                </a:extLst>
              </a:tr>
              <a:tr h="370840">
                <a:tc>
                  <a:txBody>
                    <a:bodyPr/>
                    <a:lstStyle/>
                    <a:p>
                      <a:r>
                        <a:rPr lang="fr-FR" dirty="0"/>
                        <a:t>X- DISPOSITIONS FISCALES</a:t>
                      </a:r>
                    </a:p>
                  </a:txBody>
                  <a:tcPr/>
                </a:tc>
                <a:tc>
                  <a:txBody>
                    <a:bodyPr/>
                    <a:lstStyle/>
                    <a:p>
                      <a:r>
                        <a:rPr lang="fr-FR" dirty="0"/>
                        <a:t>DGI</a:t>
                      </a:r>
                    </a:p>
                  </a:txBody>
                  <a:tcPr/>
                </a:tc>
                <a:extLst>
                  <a:ext uri="{0D108BD9-81ED-4DB2-BD59-A6C34878D82A}">
                    <a16:rowId xmlns:a16="http://schemas.microsoft.com/office/drawing/2014/main" val="10010"/>
                  </a:ext>
                </a:extLst>
              </a:tr>
              <a:tr h="370840">
                <a:tc>
                  <a:txBody>
                    <a:bodyPr/>
                    <a:lstStyle/>
                    <a:p>
                      <a:r>
                        <a:rPr lang="fr-FR" dirty="0"/>
                        <a:t>XI- DISPOSITIONS DOUANIERES</a:t>
                      </a:r>
                    </a:p>
                  </a:txBody>
                  <a:tcPr/>
                </a:tc>
                <a:tc>
                  <a:txBody>
                    <a:bodyPr/>
                    <a:lstStyle/>
                    <a:p>
                      <a:r>
                        <a:rPr lang="fr-FR" dirty="0"/>
                        <a:t>DGD</a:t>
                      </a: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837844"/>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1762700"/>
            <a:ext cx="10940022" cy="4773568"/>
          </a:xfrm>
        </p:spPr>
        <p:txBody>
          <a:bodyPr>
            <a:noAutofit/>
          </a:bodyPr>
          <a:lstStyle/>
          <a:p>
            <a:pPr algn="ctr">
              <a:spcAft>
                <a:spcPts val="1200"/>
              </a:spcAft>
            </a:pPr>
            <a:r>
              <a:rPr lang="fr-FR" sz="2400" u="sng" dirty="0">
                <a:solidFill>
                  <a:srgbClr val="0DA5A5"/>
                </a:solidFill>
                <a:latin typeface="Arial Black" panose="020B0A04020102020204" pitchFamily="34" charset="0"/>
                <a:cs typeface="Times New Roman" panose="02020603050405020304" pitchFamily="18" charset="0"/>
              </a:rPr>
              <a:t>C</a:t>
            </a:r>
            <a:r>
              <a:rPr lang="fr-FR" u="sng" dirty="0">
                <a:solidFill>
                  <a:srgbClr val="0DA5A5"/>
                </a:solidFill>
                <a:latin typeface="Arial Black" panose="020B0A04020102020204" pitchFamily="34" charset="0"/>
                <a:cs typeface="Times New Roman" panose="02020603050405020304" pitchFamily="18" charset="0"/>
              </a:rPr>
              <a:t>REDITS</a:t>
            </a:r>
            <a:r>
              <a:rPr lang="fr-FR" sz="2400" u="sng" dirty="0">
                <a:solidFill>
                  <a:srgbClr val="0DA5A5"/>
                </a:solidFill>
                <a:latin typeface="Arial Black" panose="020B0A04020102020204" pitchFamily="34" charset="0"/>
                <a:cs typeface="Times New Roman" panose="02020603050405020304" pitchFamily="18" charset="0"/>
              </a:rPr>
              <a:t> </a:t>
            </a:r>
            <a:r>
              <a:rPr lang="fr-FR" u="sng" dirty="0">
                <a:solidFill>
                  <a:srgbClr val="0DA5A5"/>
                </a:solidFill>
                <a:latin typeface="Arial Black" panose="020B0A04020102020204" pitchFamily="34" charset="0"/>
                <a:cs typeface="Times New Roman" panose="02020603050405020304" pitchFamily="18" charset="0"/>
              </a:rPr>
              <a:t>D’</a:t>
            </a:r>
            <a:r>
              <a:rPr lang="fr-FR" sz="2400" u="sng" dirty="0">
                <a:solidFill>
                  <a:srgbClr val="0DA5A5"/>
                </a:solidFill>
                <a:latin typeface="Arial Black" panose="020B0A04020102020204" pitchFamily="34" charset="0"/>
                <a:cs typeface="Times New Roman" panose="02020603050405020304" pitchFamily="18" charset="0"/>
              </a:rPr>
              <a:t>I</a:t>
            </a:r>
            <a:r>
              <a:rPr lang="fr-FR" u="sng" dirty="0">
                <a:solidFill>
                  <a:srgbClr val="0DA5A5"/>
                </a:solidFill>
                <a:latin typeface="Arial Black" panose="020B0A04020102020204" pitchFamily="34" charset="0"/>
                <a:cs typeface="Times New Roman" panose="02020603050405020304" pitchFamily="18" charset="0"/>
              </a:rPr>
              <a:t>NVESTISSEMENT</a:t>
            </a:r>
            <a:r>
              <a:rPr lang="fr-FR" sz="2400" u="sng" dirty="0">
                <a:solidFill>
                  <a:srgbClr val="0DA5A5"/>
                </a:solidFill>
                <a:latin typeface="Arial Black" panose="020B0A04020102020204" pitchFamily="34" charset="0"/>
                <a:cs typeface="Times New Roman" panose="02020603050405020304" pitchFamily="18" charset="0"/>
              </a:rPr>
              <a:t> </a:t>
            </a:r>
            <a:r>
              <a:rPr lang="fr-FR" u="sng" dirty="0">
                <a:solidFill>
                  <a:srgbClr val="0DA5A5"/>
                </a:solidFill>
                <a:latin typeface="Arial Black" panose="020B0A04020102020204" pitchFamily="34" charset="0"/>
                <a:cs typeface="Times New Roman" panose="02020603050405020304" pitchFamily="18" charset="0"/>
              </a:rPr>
              <a:t>DESTINES À L’</a:t>
            </a:r>
            <a:r>
              <a:rPr lang="fr-FR" sz="2400" u="sng" dirty="0">
                <a:solidFill>
                  <a:srgbClr val="0DA5A5"/>
                </a:solidFill>
                <a:latin typeface="Arial Black" panose="020B0A04020102020204" pitchFamily="34" charset="0"/>
                <a:cs typeface="Times New Roman" panose="02020603050405020304" pitchFamily="18" charset="0"/>
              </a:rPr>
              <a:t>A</a:t>
            </a:r>
            <a:r>
              <a:rPr lang="fr-FR" u="sng" dirty="0">
                <a:solidFill>
                  <a:srgbClr val="0DA5A5"/>
                </a:solidFill>
                <a:latin typeface="Arial Black" panose="020B0A04020102020204" pitchFamily="34" charset="0"/>
                <a:cs typeface="Times New Roman" panose="02020603050405020304" pitchFamily="18" charset="0"/>
              </a:rPr>
              <a:t>PPUI AU</a:t>
            </a:r>
            <a:r>
              <a:rPr lang="fr-FR" sz="2400" u="sng" dirty="0">
                <a:solidFill>
                  <a:srgbClr val="0DA5A5"/>
                </a:solidFill>
                <a:latin typeface="Arial Black" panose="020B0A04020102020204" pitchFamily="34" charset="0"/>
                <a:cs typeface="Times New Roman" panose="02020603050405020304" pitchFamily="18" charset="0"/>
              </a:rPr>
              <a:t> D</a:t>
            </a:r>
            <a:r>
              <a:rPr lang="fr-FR" u="sng" dirty="0">
                <a:solidFill>
                  <a:srgbClr val="0DA5A5"/>
                </a:solidFill>
                <a:latin typeface="Arial Black" panose="020B0A04020102020204" pitchFamily="34" charset="0"/>
                <a:cs typeface="Times New Roman" panose="02020603050405020304" pitchFamily="18" charset="0"/>
              </a:rPr>
              <a:t>EVELOPPEMENT</a:t>
            </a:r>
            <a:r>
              <a:rPr lang="fr-FR" sz="2400" u="sng" dirty="0">
                <a:solidFill>
                  <a:srgbClr val="0DA5A5"/>
                </a:solidFill>
                <a:latin typeface="Arial Black" panose="020B0A04020102020204" pitchFamily="34" charset="0"/>
                <a:cs typeface="Times New Roman" panose="02020603050405020304" pitchFamily="18" charset="0"/>
              </a:rPr>
              <a:t> (CIAD) </a:t>
            </a:r>
          </a:p>
          <a:p>
            <a:pPr algn="just">
              <a:lnSpc>
                <a:spcPct val="100000"/>
              </a:lnSpc>
              <a:spcBef>
                <a:spcPts val="600"/>
              </a:spcBef>
              <a:spcAft>
                <a:spcPts val="1800"/>
              </a:spcAft>
              <a:buClr>
                <a:schemeClr val="accent4">
                  <a:lumMod val="50000"/>
                </a:schemeClr>
              </a:buClr>
            </a:pPr>
            <a:r>
              <a:rPr lang="fr-FR" altLang="fr-FR" dirty="0">
                <a:latin typeface="Times New Roman" panose="02020603050405020304" pitchFamily="18" charset="0"/>
                <a:cs typeface="Times New Roman" panose="02020603050405020304" pitchFamily="18" charset="0"/>
              </a:rPr>
              <a:t>Autorisation du MEF non requise pour l’utilisation du compte 2317 « frais de pré-exploitation ».</a:t>
            </a:r>
          </a:p>
          <a:p>
            <a:pPr algn="just">
              <a:lnSpc>
                <a:spcPct val="100000"/>
              </a:lnSpc>
              <a:spcBef>
                <a:spcPts val="600"/>
              </a:spcBef>
              <a:spcAft>
                <a:spcPts val="1800"/>
              </a:spcAft>
              <a:buClr>
                <a:schemeClr val="accent4">
                  <a:lumMod val="50000"/>
                </a:schemeClr>
              </a:buClr>
            </a:pPr>
            <a:r>
              <a:rPr lang="fr-FR" altLang="fr-FR" dirty="0">
                <a:latin typeface="Times New Roman" panose="02020603050405020304" pitchFamily="18" charset="0"/>
                <a:cs typeface="Times New Roman" panose="02020603050405020304" pitchFamily="18" charset="0"/>
              </a:rPr>
              <a:t>Respect des procédures, principes et règles régissant l’exécution des dépenses publiques ;</a:t>
            </a: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r>
              <a:rPr lang="fr-FR" altLang="fr-FR" b="1" u="sng" dirty="0">
                <a:solidFill>
                  <a:srgbClr val="FF0000"/>
                </a:solidFill>
                <a:latin typeface="Times New Roman" panose="02020603050405020304" pitchFamily="18" charset="0"/>
                <a:cs typeface="Times New Roman" panose="02020603050405020304" pitchFamily="18" charset="0"/>
              </a:rPr>
              <a:t>NB</a:t>
            </a:r>
            <a:r>
              <a:rPr lang="fr-FR" altLang="fr-FR" b="1" dirty="0">
                <a:solidFill>
                  <a:srgbClr val="FF0000"/>
                </a:solidFill>
                <a:latin typeface="Times New Roman" panose="02020603050405020304" pitchFamily="18" charset="0"/>
                <a:cs typeface="Times New Roman" panose="02020603050405020304" pitchFamily="18" charset="0"/>
              </a:rPr>
              <a:t> :</a:t>
            </a:r>
            <a:r>
              <a:rPr lang="fr-FR" altLang="fr-FR" dirty="0">
                <a:solidFill>
                  <a:srgbClr val="FF0000"/>
                </a:solidFill>
                <a:latin typeface="Times New Roman" panose="02020603050405020304" pitchFamily="18" charset="0"/>
                <a:cs typeface="Times New Roman" panose="02020603050405020304" pitchFamily="18" charset="0"/>
              </a:rPr>
              <a:t> Total du compte 2317 « frais de pré-exploitation » limité à 35% du montant total des crédits alloués annuellement au CIAD.</a:t>
            </a:r>
          </a:p>
          <a:p>
            <a:pPr lvl="0">
              <a:spcAft>
                <a:spcPts val="1200"/>
              </a:spcAft>
              <a:buNone/>
            </a:pPr>
            <a:endParaRPr lang="fr-FR" altLang="fr-FR" dirty="0">
              <a:solidFill>
                <a:prstClr val="black"/>
              </a:solidFill>
              <a:latin typeface="Times New Roman" panose="02020603050405020304" pitchFamily="18" charset="0"/>
              <a:cs typeface="Times New Roman" panose="02020603050405020304" pitchFamily="18" charset="0"/>
            </a:endParaRPr>
          </a:p>
          <a:p>
            <a:pPr algn="ctr">
              <a:spcAft>
                <a:spcPts val="1200"/>
              </a:spcAft>
            </a:pPr>
            <a:endParaRPr lang="fr-FR" altLang="fr-FR" b="1" dirty="0">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2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sp>
        <p:nvSpPr>
          <p:cNvPr id="8" name="Rectangle 7"/>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11162617"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1219170">
              <a:buClr>
                <a:srgbClr val="000000"/>
              </a:buClr>
            </a:pPr>
            <a:br>
              <a:rPr lang="fr-FR" sz="2667" spc="-67" dirty="0">
                <a:solidFill>
                  <a:srgbClr val="005C7E"/>
                </a:solidFill>
                <a:latin typeface="Arial Nova" panose="020B0504020202020204" pitchFamily="34" charset="0"/>
                <a:sym typeface="Arial"/>
              </a:rPr>
            </a:br>
            <a:r>
              <a:rPr lang="fr-FR" sz="2667" b="1" spc="-67" dirty="0">
                <a:solidFill>
                  <a:srgbClr val="005C7E"/>
                </a:solidFill>
                <a:latin typeface="Arial Nova" panose="020B0504020202020204" pitchFamily="34" charset="0"/>
                <a:sym typeface="Arial"/>
              </a:rPr>
              <a:t>PIECES JOINTES </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395304" y="1071248"/>
            <a:ext cx="11477491" cy="45486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buClr>
                <a:srgbClr val="000000"/>
              </a:buClr>
              <a:buFont typeface="Arial" charset="0"/>
              <a:buChar char="•"/>
            </a:pPr>
            <a:r>
              <a:rPr lang="fr-FR" altLang="fr-FR" sz="2133" dirty="0">
                <a:solidFill>
                  <a:srgbClr val="000000"/>
                </a:solidFill>
                <a:latin typeface="Arial"/>
                <a:sym typeface="Arial"/>
              </a:rPr>
              <a:t>Facture, </a:t>
            </a:r>
          </a:p>
          <a:p>
            <a:pPr marL="457189" indent="-457189" defTabSz="1219170">
              <a:buClr>
                <a:srgbClr val="000000"/>
              </a:buClr>
              <a:buFont typeface="Arial" charset="0"/>
              <a:buChar char="•"/>
            </a:pPr>
            <a:r>
              <a:rPr lang="fr-FR" altLang="fr-FR" sz="2133" dirty="0">
                <a:solidFill>
                  <a:srgbClr val="000000"/>
                </a:solidFill>
                <a:latin typeface="Arial"/>
                <a:sym typeface="Arial"/>
              </a:rPr>
              <a:t>BL /LTA, originaux et  au nom du Ministère bénéficiaire</a:t>
            </a:r>
          </a:p>
          <a:p>
            <a:pPr marL="457189" indent="-457189" defTabSz="1219170">
              <a:buClr>
                <a:srgbClr val="000000"/>
              </a:buClr>
              <a:buFont typeface="Arial" charset="0"/>
              <a:buChar char="•"/>
            </a:pPr>
            <a:r>
              <a:rPr lang="fr-FR" altLang="fr-FR" sz="2133" dirty="0">
                <a:solidFill>
                  <a:srgbClr val="000000"/>
                </a:solidFill>
                <a:latin typeface="Arial"/>
                <a:sym typeface="Arial"/>
              </a:rPr>
              <a:t>Liste de colisage</a:t>
            </a:r>
          </a:p>
          <a:p>
            <a:pPr marL="457189" indent="-457189" defTabSz="1219170">
              <a:buClr>
                <a:srgbClr val="000000"/>
              </a:buClr>
              <a:buFont typeface="Arial" charset="0"/>
              <a:buChar char="•"/>
            </a:pPr>
            <a:r>
              <a:rPr lang="fr-FR" altLang="fr-FR" sz="2133" dirty="0">
                <a:solidFill>
                  <a:srgbClr val="000000"/>
                </a:solidFill>
                <a:latin typeface="Arial"/>
                <a:sym typeface="Arial"/>
              </a:rPr>
              <a:t>Lettre d’engagement originale avec référence de l’ imputation budgétaire signé par le DAF ou autre autorité compétente</a:t>
            </a:r>
          </a:p>
          <a:p>
            <a:pPr marL="457189" indent="-457189" defTabSz="1219170">
              <a:buClr>
                <a:srgbClr val="000000"/>
              </a:buClr>
              <a:buFont typeface="Arial" charset="0"/>
              <a:buChar char="•"/>
            </a:pPr>
            <a:r>
              <a:rPr lang="fr-FR" altLang="fr-FR" sz="2133" dirty="0">
                <a:solidFill>
                  <a:srgbClr val="000000"/>
                </a:solidFill>
                <a:latin typeface="Arial"/>
                <a:sym typeface="Arial"/>
              </a:rPr>
              <a:t>Accord/ convention/contrat au cas où la facture, LTA ou BL n’est pas au nom du Ministère</a:t>
            </a:r>
          </a:p>
          <a:p>
            <a:pPr marL="457189" indent="-457189" defTabSz="1219170">
              <a:buClr>
                <a:srgbClr val="000000"/>
              </a:buClr>
              <a:buFont typeface="Arial" charset="0"/>
              <a:buChar char="•"/>
            </a:pPr>
            <a:r>
              <a:rPr lang="fr-FR" altLang="fr-FR" sz="2133" dirty="0">
                <a:solidFill>
                  <a:srgbClr val="000000"/>
                </a:solidFill>
                <a:latin typeface="Arial"/>
                <a:sym typeface="Arial"/>
              </a:rPr>
              <a:t>Autorisation de la prise en charge par MEF </a:t>
            </a:r>
          </a:p>
          <a:p>
            <a:pPr marL="457189" indent="-457189" defTabSz="1219170">
              <a:buClr>
                <a:srgbClr val="000000"/>
              </a:buClr>
              <a:buFont typeface="Arial" charset="0"/>
              <a:buChar char="•"/>
            </a:pPr>
            <a:r>
              <a:rPr lang="fr-FR" altLang="fr-FR" sz="2133" dirty="0">
                <a:solidFill>
                  <a:srgbClr val="000000"/>
                </a:solidFill>
                <a:latin typeface="Arial"/>
                <a:sym typeface="Arial"/>
              </a:rPr>
              <a:t>Formulaire AD avec référence : convention, imputation budgétaire, financement et paragraphe</a:t>
            </a:r>
          </a:p>
          <a:p>
            <a:pPr marL="457189" indent="-457189" defTabSz="1219170">
              <a:buClr>
                <a:srgbClr val="000000"/>
              </a:buClr>
              <a:buFont typeface="Arial" charset="0"/>
              <a:buChar char="•"/>
            </a:pPr>
            <a:r>
              <a:rPr lang="fr-FR" altLang="fr-FR" sz="2133" dirty="0">
                <a:solidFill>
                  <a:srgbClr val="000000"/>
                </a:solidFill>
                <a:latin typeface="Arial"/>
                <a:sym typeface="Arial"/>
              </a:rPr>
              <a:t>Tableau récapitulatif des envois en cas d’un envoi partiel</a:t>
            </a:r>
          </a:p>
          <a:p>
            <a:pPr marL="457189" indent="-457189" defTabSz="1219170">
              <a:buClr>
                <a:srgbClr val="000000"/>
              </a:buClr>
              <a:buFont typeface="Arial" charset="0"/>
              <a:buChar char="•"/>
            </a:pPr>
            <a:endParaRPr lang="fr-FR" altLang="fr-FR" sz="2133" dirty="0">
              <a:solidFill>
                <a:srgbClr val="000000"/>
              </a:solidFill>
              <a:latin typeface="Arial"/>
              <a:sym typeface="Arial"/>
            </a:endParaRPr>
          </a:p>
          <a:p>
            <a:pPr marL="0" indent="0" defTabSz="1219170">
              <a:buClr>
                <a:srgbClr val="000000"/>
              </a:buClr>
              <a:buNone/>
            </a:pPr>
            <a:r>
              <a:rPr lang="fr-FR" altLang="fr-FR" sz="2133" b="1" dirty="0">
                <a:solidFill>
                  <a:srgbClr val="000000"/>
                </a:solidFill>
                <a:latin typeface="Arial"/>
                <a:sym typeface="Arial"/>
              </a:rPr>
              <a:t>NB</a:t>
            </a:r>
            <a:r>
              <a:rPr lang="fr-FR" altLang="fr-FR" sz="2133" dirty="0">
                <a:solidFill>
                  <a:srgbClr val="000000"/>
                </a:solidFill>
                <a:latin typeface="Arial"/>
                <a:sym typeface="Arial"/>
              </a:rPr>
              <a:t> </a:t>
            </a:r>
            <a:r>
              <a:rPr lang="fr-FR" altLang="fr-FR" sz="2133" b="1" i="1" dirty="0">
                <a:solidFill>
                  <a:srgbClr val="000000"/>
                </a:solidFill>
                <a:latin typeface="Arial"/>
                <a:sym typeface="Arial"/>
              </a:rPr>
              <a:t>: la demande est visée par le CSCD et enregistré par la Division EB, avant d’être transmise au CSLR pour autorisation</a:t>
            </a:r>
            <a:endParaRPr lang="fr-FR" altLang="fr-FR" sz="2133" dirty="0">
              <a:solidFill>
                <a:srgbClr val="000000"/>
              </a:solidFill>
              <a:latin typeface="Arial"/>
              <a:sym typeface="Arial"/>
            </a:endParaRP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76042268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11162617"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667" spc="-67" dirty="0">
                <a:solidFill>
                  <a:srgbClr val="005C7E"/>
                </a:solidFill>
                <a:latin typeface="Arial Nova" panose="020B0504020202020204" pitchFamily="34" charset="0"/>
                <a:sym typeface="Arial"/>
              </a:rPr>
            </a:br>
            <a:r>
              <a:rPr lang="fr-FR" sz="2667" b="1" spc="-67" dirty="0">
                <a:solidFill>
                  <a:srgbClr val="005C7E"/>
                </a:solidFill>
                <a:latin typeface="Arial Nova" panose="020B0504020202020204" pitchFamily="34" charset="0"/>
                <a:sym typeface="Arial"/>
              </a:rPr>
              <a:t>2) DEDOUANEMENT</a:t>
            </a:r>
          </a:p>
          <a:p>
            <a:pPr defTabSz="1219170">
              <a:buClr>
                <a:srgbClr val="000000"/>
              </a:buClr>
            </a:pPr>
            <a:endParaRPr lang="fr-FR" sz="2667" b="1" spc="-67" dirty="0">
              <a:solidFill>
                <a:srgbClr val="005C7E"/>
              </a:solidFill>
              <a:latin typeface="Arial Nova" panose="020B0504020202020204" pitchFamily="34" charset="0"/>
              <a:sym typeface="Arial"/>
            </a:endParaRP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395304" y="1213750"/>
            <a:ext cx="11477491" cy="45486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Clr>
                <a:srgbClr val="000000"/>
              </a:buClr>
              <a:buNone/>
              <a:defRPr/>
            </a:pPr>
            <a:r>
              <a:rPr lang="fr-FR" sz="2400" b="1" dirty="0">
                <a:solidFill>
                  <a:srgbClr val="000000"/>
                </a:solidFill>
                <a:latin typeface="Arial"/>
                <a:cs typeface="Times New Roman" pitchFamily="18" charset="0"/>
                <a:sym typeface="Arial"/>
              </a:rPr>
              <a:t>TRANSITAIRE :</a:t>
            </a:r>
          </a:p>
          <a:p>
            <a:pPr marL="457189" indent="-457189" defTabSz="1219170">
              <a:buClr>
                <a:srgbClr val="000000"/>
              </a:buClr>
              <a:defRPr/>
            </a:pPr>
            <a:r>
              <a:rPr lang="fr-FR" sz="2400" dirty="0">
                <a:solidFill>
                  <a:srgbClr val="000000"/>
                </a:solidFill>
                <a:latin typeface="Arial"/>
                <a:cs typeface="Times New Roman" pitchFamily="18" charset="0"/>
                <a:sym typeface="Arial"/>
              </a:rPr>
              <a:t>Dépôt  et suivi de DAU</a:t>
            </a:r>
          </a:p>
          <a:p>
            <a:pPr marL="457189" indent="-457189" defTabSz="1219170">
              <a:buClr>
                <a:srgbClr val="000000"/>
              </a:buClr>
              <a:defRPr/>
            </a:pPr>
            <a:r>
              <a:rPr lang="fr-FR" sz="2400" dirty="0">
                <a:solidFill>
                  <a:srgbClr val="000000"/>
                </a:solidFill>
                <a:latin typeface="Arial"/>
                <a:cs typeface="Times New Roman" pitchFamily="18" charset="0"/>
                <a:sym typeface="Arial"/>
              </a:rPr>
              <a:t>Enlèvement des marchandises</a:t>
            </a:r>
          </a:p>
          <a:p>
            <a:pPr marL="457189" indent="-457189" defTabSz="1219170">
              <a:buClr>
                <a:srgbClr val="000000"/>
              </a:buClr>
              <a:defRPr/>
            </a:pPr>
            <a:r>
              <a:rPr lang="fr-FR" sz="2400" dirty="0">
                <a:solidFill>
                  <a:srgbClr val="000000"/>
                </a:solidFill>
                <a:latin typeface="Arial"/>
                <a:cs typeface="Times New Roman" pitchFamily="18" charset="0"/>
                <a:sym typeface="Arial"/>
              </a:rPr>
              <a:t>Dépôt   DAU  + pièces   jointes  et le déposer  à la section comptabilité  du bureau des douanes pour établissement EB</a:t>
            </a:r>
          </a:p>
          <a:p>
            <a:pPr marL="0" indent="0" defTabSz="1219170">
              <a:buClr>
                <a:srgbClr val="000000"/>
              </a:buClr>
              <a:buNone/>
              <a:defRPr/>
            </a:pPr>
            <a:r>
              <a:rPr lang="fr-FR" sz="2400" b="1" dirty="0">
                <a:solidFill>
                  <a:srgbClr val="000000"/>
                </a:solidFill>
                <a:latin typeface="Arial"/>
                <a:cs typeface="Times New Roman" pitchFamily="18" charset="0"/>
                <a:sym typeface="Arial"/>
              </a:rPr>
              <a:t>BD/Soumission </a:t>
            </a:r>
            <a:r>
              <a:rPr lang="fr-FR" sz="2400" dirty="0">
                <a:solidFill>
                  <a:srgbClr val="000000"/>
                </a:solidFill>
                <a:latin typeface="Arial"/>
                <a:cs typeface="Times New Roman" pitchFamily="18" charset="0"/>
                <a:sym typeface="Arial"/>
              </a:rPr>
              <a:t>: enregistrement de l’autorisation accordé par le SLR</a:t>
            </a:r>
          </a:p>
          <a:p>
            <a:pPr marL="0" indent="0" defTabSz="1219170">
              <a:buClr>
                <a:srgbClr val="000000"/>
              </a:buClr>
              <a:buNone/>
              <a:defRPr/>
            </a:pPr>
            <a:r>
              <a:rPr lang="fr-FR" sz="2400" b="1" dirty="0">
                <a:solidFill>
                  <a:srgbClr val="000000"/>
                </a:solidFill>
                <a:latin typeface="Arial"/>
                <a:cs typeface="Times New Roman" pitchFamily="18" charset="0"/>
                <a:sym typeface="Arial"/>
              </a:rPr>
              <a:t>BD/ Vérificateur </a:t>
            </a:r>
            <a:r>
              <a:rPr lang="fr-FR" sz="2400" dirty="0">
                <a:solidFill>
                  <a:srgbClr val="000000"/>
                </a:solidFill>
                <a:latin typeface="Arial"/>
                <a:cs typeface="Times New Roman" pitchFamily="18" charset="0"/>
                <a:sym typeface="Arial"/>
              </a:rPr>
              <a:t>:</a:t>
            </a:r>
            <a:endParaRPr lang="fr-FR" sz="2400" b="1" dirty="0">
              <a:solidFill>
                <a:srgbClr val="000000"/>
              </a:solidFill>
              <a:latin typeface="Arial"/>
              <a:cs typeface="Times New Roman" pitchFamily="18" charset="0"/>
              <a:sym typeface="Arial"/>
            </a:endParaRPr>
          </a:p>
          <a:p>
            <a:pPr marL="457189" indent="-457189" defTabSz="1219170">
              <a:buClr>
                <a:srgbClr val="000000"/>
              </a:buClr>
              <a:defRPr/>
            </a:pPr>
            <a:r>
              <a:rPr lang="fr-FR" sz="2400" dirty="0">
                <a:solidFill>
                  <a:srgbClr val="000000"/>
                </a:solidFill>
                <a:latin typeface="Arial"/>
                <a:cs typeface="Times New Roman" pitchFamily="18" charset="0"/>
                <a:sym typeface="Arial"/>
              </a:rPr>
              <a:t>Vérification de la case importateur  et destinataire (Ministère ou institution bénéficiaire: case 8 et case 9 du DAU ), ainsi que la case 39 sur le statut d’EB du DAU.</a:t>
            </a:r>
          </a:p>
          <a:p>
            <a:pPr marL="457189" indent="-457189" defTabSz="1219170">
              <a:buClr>
                <a:srgbClr val="000000"/>
              </a:buClr>
              <a:defRPr/>
            </a:pPr>
            <a:r>
              <a:rPr lang="fr-FR" sz="2400" dirty="0">
                <a:solidFill>
                  <a:srgbClr val="000000"/>
                </a:solidFill>
                <a:latin typeface="Arial"/>
                <a:cs typeface="Times New Roman" pitchFamily="18" charset="0"/>
                <a:sym typeface="Arial"/>
              </a:rPr>
              <a:t>Vérification physique des marchandises par rapport à la liste des marchandises objet de la convention ou de l’ACCORD ….</a:t>
            </a: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48820677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11162617"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667" spc="-67" dirty="0">
                <a:solidFill>
                  <a:srgbClr val="005C7E"/>
                </a:solidFill>
                <a:latin typeface="Arial Nova" panose="020B0504020202020204" pitchFamily="34" charset="0"/>
                <a:sym typeface="Arial"/>
              </a:rPr>
            </a:br>
            <a:r>
              <a:rPr lang="fr-FR" sz="2667" b="1" spc="-67" dirty="0">
                <a:solidFill>
                  <a:srgbClr val="005C7E"/>
                </a:solidFill>
                <a:latin typeface="Arial Nova" panose="020B0504020202020204" pitchFamily="34" charset="0"/>
                <a:sym typeface="Arial"/>
              </a:rPr>
              <a:t>a) POST DEDOUANEMENT</a:t>
            </a:r>
          </a:p>
          <a:p>
            <a:pPr defTabSz="1219170">
              <a:buClr>
                <a:srgbClr val="000000"/>
              </a:buClr>
            </a:pPr>
            <a:endParaRPr lang="fr-FR" sz="2667" b="1" spc="-67" dirty="0">
              <a:solidFill>
                <a:srgbClr val="005C7E"/>
              </a:solidFill>
              <a:latin typeface="Arial Nova" panose="020B0504020202020204" pitchFamily="34" charset="0"/>
              <a:sym typeface="Arial"/>
            </a:endParaRP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395304" y="1213750"/>
            <a:ext cx="11477491" cy="45486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Clr>
                <a:srgbClr val="000000"/>
              </a:buClr>
              <a:buNone/>
              <a:defRPr/>
            </a:pPr>
            <a:r>
              <a:rPr lang="fr-FR" sz="2400" b="1" dirty="0">
                <a:solidFill>
                  <a:srgbClr val="000000"/>
                </a:solidFill>
                <a:latin typeface="Arial"/>
                <a:cs typeface="Times New Roman" pitchFamily="18" charset="0"/>
                <a:sym typeface="Arial"/>
              </a:rPr>
              <a:t>BUREAU DES DOUANES /Comptable :</a:t>
            </a:r>
          </a:p>
          <a:p>
            <a:pPr marL="457189" indent="-457189" defTabSz="1219170">
              <a:buClr>
                <a:srgbClr val="000000"/>
              </a:buClr>
              <a:defRPr/>
            </a:pPr>
            <a:r>
              <a:rPr lang="fr-FR" sz="2133" dirty="0">
                <a:solidFill>
                  <a:srgbClr val="000000"/>
                </a:solidFill>
                <a:latin typeface="Arial"/>
                <a:cs typeface="Times New Roman" pitchFamily="18" charset="0"/>
                <a:sym typeface="Arial"/>
              </a:rPr>
              <a:t>Registre manuel ou fichier pour le suivi  du DAU/EB : régularisation soumission, paiement des DTI/ lettre de rappel au transitaire</a:t>
            </a:r>
          </a:p>
          <a:p>
            <a:pPr marL="457189" indent="-457189" defTabSz="1219170">
              <a:buClr>
                <a:srgbClr val="000000"/>
              </a:buClr>
              <a:defRPr/>
            </a:pPr>
            <a:r>
              <a:rPr lang="fr-FR" sz="2133" dirty="0">
                <a:solidFill>
                  <a:srgbClr val="000000"/>
                </a:solidFill>
                <a:latin typeface="Arial"/>
                <a:cs typeface="Times New Roman" pitchFamily="18" charset="0"/>
                <a:sym typeface="Arial"/>
              </a:rPr>
              <a:t>Etablissement  état bleu en quatre(04) exemplaires originaux : le RECDOU doit  vérifier  son contenu et surtout l’exactitude des montants en chiffre  et en lettre avant de déposer sa signature. En ce qui concerne l’imputation budgétaire et autres, ils sont déjà précisés dans la lettre d’engagement et dans l’AD provisoire</a:t>
            </a:r>
          </a:p>
          <a:p>
            <a:pPr marL="457189" indent="-457189" defTabSz="1219170">
              <a:buClr>
                <a:srgbClr val="000000"/>
              </a:buClr>
              <a:defRPr/>
            </a:pPr>
            <a:r>
              <a:rPr lang="fr-FR" sz="2133" dirty="0">
                <a:solidFill>
                  <a:srgbClr val="000000"/>
                </a:solidFill>
                <a:latin typeface="Arial"/>
                <a:cs typeface="Times New Roman" pitchFamily="18" charset="0"/>
                <a:sym typeface="Arial"/>
              </a:rPr>
              <a:t>Impression du DAU et NOTE DE VALEUR, à faire viser par le RECDOU ou l’inspecteur liquidateur.</a:t>
            </a:r>
          </a:p>
          <a:p>
            <a:pPr marL="457189" indent="-457189" defTabSz="1219170">
              <a:buClr>
                <a:srgbClr val="000000"/>
              </a:buClr>
              <a:defRPr/>
            </a:pPr>
            <a:r>
              <a:rPr lang="fr-FR" sz="2133" dirty="0">
                <a:solidFill>
                  <a:srgbClr val="000000"/>
                </a:solidFill>
                <a:latin typeface="Arial"/>
                <a:cs typeface="Times New Roman" pitchFamily="18" charset="0"/>
                <a:sym typeface="Arial"/>
              </a:rPr>
              <a:t>Envoi du DAU et EB au Service de la Comptabilité  Douanière (frais d’envoi prise en charge par l’administration)</a:t>
            </a:r>
          </a:p>
          <a:p>
            <a:pPr marL="457189" indent="-457189" defTabSz="1219170">
              <a:buClr>
                <a:srgbClr val="000000"/>
              </a:buClr>
              <a:defRPr/>
            </a:pPr>
            <a:r>
              <a:rPr lang="fr-FR" sz="2133" dirty="0">
                <a:solidFill>
                  <a:srgbClr val="000000"/>
                </a:solidFill>
                <a:latin typeface="Arial"/>
                <a:cs typeface="Times New Roman" pitchFamily="18" charset="0"/>
                <a:sym typeface="Arial"/>
              </a:rPr>
              <a:t>SCD : transmission des EB/DAU reçus aux RDTI concernés après accusé de réception de ce dernier</a:t>
            </a: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02659035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11162617"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2667" spc="-67" dirty="0">
                <a:solidFill>
                  <a:srgbClr val="005C7E"/>
                </a:solidFill>
                <a:latin typeface="Arial Nova" panose="020B0504020202020204" pitchFamily="34" charset="0"/>
                <a:sym typeface="Arial"/>
              </a:rPr>
            </a:br>
            <a:r>
              <a:rPr lang="fr-FR" sz="2667" b="1" spc="-67" dirty="0">
                <a:solidFill>
                  <a:srgbClr val="005C7E"/>
                </a:solidFill>
                <a:latin typeface="Arial Nova" panose="020B0504020202020204" pitchFamily="34" charset="0"/>
                <a:sym typeface="Arial"/>
              </a:rPr>
              <a:t>b) TRANSITAIRE/RDTI</a:t>
            </a:r>
          </a:p>
          <a:p>
            <a:pPr defTabSz="1219170">
              <a:buClr>
                <a:srgbClr val="000000"/>
              </a:buClr>
            </a:pPr>
            <a:endParaRPr lang="fr-FR" sz="2667" b="1" spc="-67" dirty="0">
              <a:solidFill>
                <a:srgbClr val="005C7E"/>
              </a:solidFill>
              <a:latin typeface="Arial Nova" panose="020B0504020202020204" pitchFamily="34" charset="0"/>
              <a:sym typeface="Arial"/>
            </a:endParaRPr>
          </a:p>
          <a:p>
            <a:pPr defTabSz="1219170">
              <a:buClr>
                <a:srgbClr val="000000"/>
              </a:buClr>
            </a:pPr>
            <a:endParaRPr lang="fr-FR" sz="2667" b="1" spc="-67" dirty="0">
              <a:solidFill>
                <a:srgbClr val="005C7E"/>
              </a:solidFill>
              <a:latin typeface="Arial Nova" panose="020B0504020202020204" pitchFamily="34" charset="0"/>
              <a:sym typeface="Arial"/>
            </a:endParaRP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395304" y="912909"/>
            <a:ext cx="11477491" cy="45486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Clr>
                <a:srgbClr val="000000"/>
              </a:buClr>
              <a:buNone/>
              <a:defRPr/>
            </a:pPr>
            <a:r>
              <a:rPr lang="fr-FR" sz="1867" b="1" dirty="0">
                <a:solidFill>
                  <a:srgbClr val="000000"/>
                </a:solidFill>
                <a:latin typeface="Arial"/>
                <a:cs typeface="Times New Roman" pitchFamily="18" charset="0"/>
                <a:sym typeface="Arial"/>
              </a:rPr>
              <a:t>1-Régularisation des soumissions (AD/TEF) : </a:t>
            </a:r>
            <a:r>
              <a:rPr lang="fr-FR" sz="1867" dirty="0">
                <a:solidFill>
                  <a:srgbClr val="000000"/>
                </a:solidFill>
                <a:latin typeface="Arial"/>
                <a:cs typeface="Times New Roman" pitchFamily="18" charset="0"/>
                <a:sym typeface="Arial"/>
              </a:rPr>
              <a:t>Dossier à déposer au SLR par le transitaire (en 04 exemplaires : originaux  pour AD  et 01 original et 03 copies pour le TEF et  les autres documents) </a:t>
            </a:r>
          </a:p>
          <a:p>
            <a:pPr marL="0" indent="0" defTabSz="1219170">
              <a:buClr>
                <a:srgbClr val="000000"/>
              </a:buClr>
              <a:buNone/>
              <a:defRPr/>
            </a:pPr>
            <a:r>
              <a:rPr lang="fr-FR" sz="1867" b="1" dirty="0">
                <a:solidFill>
                  <a:srgbClr val="000000"/>
                </a:solidFill>
                <a:latin typeface="Arial"/>
                <a:cs typeface="Times New Roman" pitchFamily="18" charset="0"/>
                <a:sym typeface="Arial"/>
              </a:rPr>
              <a:t> PIECES JOINTES : </a:t>
            </a:r>
          </a:p>
          <a:p>
            <a:pPr marL="457189" indent="-457189" defTabSz="1219170">
              <a:buClr>
                <a:srgbClr val="000000"/>
              </a:buClr>
              <a:defRPr/>
            </a:pPr>
            <a:r>
              <a:rPr lang="fr-FR" sz="1867" dirty="0">
                <a:solidFill>
                  <a:srgbClr val="000000"/>
                </a:solidFill>
                <a:latin typeface="Arial"/>
                <a:cs typeface="Times New Roman" pitchFamily="18" charset="0"/>
                <a:sym typeface="Arial"/>
              </a:rPr>
              <a:t>Attestation de Destination  avec référence : facture (numéro et date), BL ou LTA (numéro et date), liste de colisage, convention, financement imputation budgétaire et paragraphe, nombre, marque, type, numéro de châssis pour les véhicules et motos</a:t>
            </a:r>
          </a:p>
          <a:p>
            <a:pPr marL="457189" indent="-457189" defTabSz="1219170">
              <a:buClr>
                <a:srgbClr val="000000"/>
              </a:buClr>
              <a:defRPr/>
            </a:pPr>
            <a:r>
              <a:rPr lang="fr-FR" sz="1867" dirty="0">
                <a:solidFill>
                  <a:srgbClr val="000000"/>
                </a:solidFill>
                <a:latin typeface="Arial"/>
                <a:cs typeface="Times New Roman" pitchFamily="18" charset="0"/>
                <a:sym typeface="Arial"/>
              </a:rPr>
              <a:t>TEF titulaire </a:t>
            </a:r>
          </a:p>
          <a:p>
            <a:pPr marL="457189" indent="-457189" defTabSz="1219170">
              <a:buClr>
                <a:srgbClr val="000000"/>
              </a:buClr>
              <a:defRPr/>
            </a:pPr>
            <a:r>
              <a:rPr lang="fr-FR" sz="1867" dirty="0">
                <a:solidFill>
                  <a:srgbClr val="000000"/>
                </a:solidFill>
                <a:latin typeface="Arial"/>
                <a:cs typeface="Times New Roman" pitchFamily="18" charset="0"/>
                <a:sym typeface="Arial"/>
              </a:rPr>
              <a:t>DAU + Note de valeur </a:t>
            </a:r>
          </a:p>
          <a:p>
            <a:pPr marL="457189" indent="-457189" defTabSz="1219170">
              <a:buClr>
                <a:srgbClr val="000000"/>
              </a:buClr>
              <a:defRPr/>
            </a:pPr>
            <a:r>
              <a:rPr lang="fr-FR" sz="1867" dirty="0">
                <a:solidFill>
                  <a:srgbClr val="000000"/>
                </a:solidFill>
                <a:latin typeface="Arial"/>
                <a:cs typeface="Times New Roman" pitchFamily="18" charset="0"/>
                <a:sym typeface="Arial"/>
              </a:rPr>
              <a:t>Connaissement </a:t>
            </a:r>
          </a:p>
          <a:p>
            <a:pPr marL="457189" indent="-457189" defTabSz="1219170">
              <a:buClr>
                <a:srgbClr val="000000"/>
              </a:buClr>
              <a:defRPr/>
            </a:pPr>
            <a:r>
              <a:rPr lang="fr-FR" sz="1867" dirty="0">
                <a:solidFill>
                  <a:srgbClr val="000000"/>
                </a:solidFill>
                <a:latin typeface="Arial"/>
                <a:cs typeface="Times New Roman" pitchFamily="18" charset="0"/>
                <a:sym typeface="Arial"/>
              </a:rPr>
              <a:t>Facture </a:t>
            </a:r>
          </a:p>
          <a:p>
            <a:pPr marL="457189" indent="-457189" defTabSz="1219170">
              <a:buClr>
                <a:srgbClr val="000000"/>
              </a:buClr>
              <a:defRPr/>
            </a:pPr>
            <a:r>
              <a:rPr lang="fr-FR" sz="1867" dirty="0">
                <a:solidFill>
                  <a:srgbClr val="000000"/>
                </a:solidFill>
                <a:latin typeface="Arial"/>
                <a:cs typeface="Times New Roman" pitchFamily="18" charset="0"/>
                <a:sym typeface="Arial"/>
              </a:rPr>
              <a:t>Accord/ Convention / contrat ou Marché si bénéficiaire au nom de tierce personne</a:t>
            </a:r>
          </a:p>
          <a:p>
            <a:pPr marL="457189" indent="-457189" defTabSz="1219170">
              <a:buClr>
                <a:srgbClr val="000000"/>
              </a:buClr>
              <a:defRPr/>
            </a:pPr>
            <a:r>
              <a:rPr lang="fr-FR" sz="1867" dirty="0">
                <a:solidFill>
                  <a:srgbClr val="000000"/>
                </a:solidFill>
                <a:latin typeface="Arial"/>
                <a:cs typeface="Times New Roman" pitchFamily="18" charset="0"/>
                <a:sym typeface="Arial"/>
              </a:rPr>
              <a:t>Etat Bleu</a:t>
            </a:r>
          </a:p>
          <a:p>
            <a:pPr marL="0" indent="0" defTabSz="1219170">
              <a:buClr>
                <a:srgbClr val="000000"/>
              </a:buClr>
              <a:buNone/>
              <a:defRPr/>
            </a:pPr>
            <a:r>
              <a:rPr lang="fr-FR" sz="1867" dirty="0">
                <a:solidFill>
                  <a:srgbClr val="000000"/>
                </a:solidFill>
                <a:latin typeface="Arial"/>
                <a:cs typeface="Times New Roman" pitchFamily="18" charset="0"/>
                <a:sym typeface="Arial"/>
              </a:rPr>
              <a:t>tableau récapitulatif  en cas d’envoi partiel </a:t>
            </a:r>
          </a:p>
          <a:p>
            <a:pPr marL="0" indent="0" defTabSz="1219170">
              <a:buClr>
                <a:srgbClr val="000000"/>
              </a:buClr>
              <a:buNone/>
              <a:defRPr/>
            </a:pPr>
            <a:r>
              <a:rPr lang="fr-FR" sz="1867" b="1" dirty="0">
                <a:solidFill>
                  <a:srgbClr val="000000"/>
                </a:solidFill>
                <a:latin typeface="Arial"/>
                <a:cs typeface="Times New Roman" pitchFamily="18" charset="0"/>
                <a:sym typeface="Arial"/>
              </a:rPr>
              <a:t>2-Procéder au paiement des DTI </a:t>
            </a:r>
          </a:p>
          <a:p>
            <a:pPr marL="0" indent="0" defTabSz="1219170">
              <a:buClr>
                <a:srgbClr val="000000"/>
              </a:buClr>
              <a:buNone/>
              <a:defRPr/>
            </a:pPr>
            <a:r>
              <a:rPr lang="fr-FR" sz="1867" dirty="0">
                <a:solidFill>
                  <a:srgbClr val="000000"/>
                </a:solidFill>
                <a:latin typeface="Arial"/>
                <a:cs typeface="Times New Roman" pitchFamily="18" charset="0"/>
                <a:sym typeface="Arial"/>
              </a:rPr>
              <a:t> </a:t>
            </a:r>
            <a:r>
              <a:rPr lang="fr-FR" sz="1867" b="1" dirty="0">
                <a:solidFill>
                  <a:srgbClr val="000000"/>
                </a:solidFill>
                <a:latin typeface="Arial"/>
                <a:cs typeface="Times New Roman" pitchFamily="18" charset="0"/>
                <a:sym typeface="Arial"/>
              </a:rPr>
              <a:t>Remarque :  </a:t>
            </a:r>
            <a:r>
              <a:rPr lang="fr-FR" sz="1867" dirty="0">
                <a:solidFill>
                  <a:srgbClr val="000000"/>
                </a:solidFill>
                <a:latin typeface="Arial"/>
                <a:cs typeface="Times New Roman" pitchFamily="18" charset="0"/>
                <a:sym typeface="Arial"/>
              </a:rPr>
              <a:t>Il est à noter que le Contrôle Financier ne vise plus l’AD.</a:t>
            </a: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3730879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3325092" y="2175595"/>
            <a:ext cx="6396840" cy="184618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1219170">
              <a:buClr>
                <a:srgbClr val="000000"/>
              </a:buClr>
            </a:pPr>
            <a:br>
              <a:rPr lang="fr-FR" sz="3200" spc="-67" dirty="0">
                <a:solidFill>
                  <a:srgbClr val="005C7E"/>
                </a:solidFill>
                <a:latin typeface="Arial Nova" panose="020B0504020202020204" pitchFamily="34" charset="0"/>
                <a:sym typeface="Arial"/>
              </a:rPr>
            </a:br>
            <a:r>
              <a:rPr lang="fr-FR" sz="3200" b="1" spc="-67" dirty="0">
                <a:solidFill>
                  <a:srgbClr val="005C7E"/>
                </a:solidFill>
                <a:latin typeface="Arial Nova" panose="020B0504020202020204" pitchFamily="34" charset="0"/>
                <a:sym typeface="Arial"/>
              </a:rPr>
              <a:t>B- PHASE DE PAIEMENT</a:t>
            </a: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4"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79647598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395304" y="643736"/>
            <a:ext cx="11477491" cy="45486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Clr>
                <a:srgbClr val="000000"/>
              </a:buClr>
              <a:buNone/>
              <a:defRPr/>
            </a:pPr>
            <a:r>
              <a:rPr lang="fr-FR" sz="2400" b="1" dirty="0">
                <a:solidFill>
                  <a:srgbClr val="000000"/>
                </a:solidFill>
                <a:latin typeface="Arial"/>
                <a:cs typeface="Times New Roman" pitchFamily="18" charset="0"/>
                <a:sym typeface="Arial"/>
              </a:rPr>
              <a:t>RDTI/ ORDSEC :</a:t>
            </a:r>
          </a:p>
          <a:p>
            <a:pPr marL="0" indent="0" defTabSz="1219170">
              <a:buClr>
                <a:srgbClr val="000000"/>
              </a:buClr>
              <a:buNone/>
              <a:defRPr/>
            </a:pPr>
            <a:r>
              <a:rPr lang="fr-FR" sz="2400" dirty="0">
                <a:solidFill>
                  <a:srgbClr val="000000"/>
                </a:solidFill>
                <a:latin typeface="Arial"/>
                <a:cs typeface="Times New Roman" pitchFamily="18" charset="0"/>
                <a:sym typeface="Arial"/>
              </a:rPr>
              <a:t>1-Engagement, liquidation et mandatement de la dépense</a:t>
            </a:r>
          </a:p>
          <a:p>
            <a:pPr marL="0" indent="0" defTabSz="1219170">
              <a:buClr>
                <a:srgbClr val="000000"/>
              </a:buClr>
              <a:buNone/>
              <a:defRPr/>
            </a:pPr>
            <a:endParaRPr lang="fr-FR" sz="2400" dirty="0">
              <a:solidFill>
                <a:srgbClr val="000000"/>
              </a:solidFill>
              <a:latin typeface="Arial"/>
              <a:cs typeface="Times New Roman" pitchFamily="18" charset="0"/>
              <a:sym typeface="Arial"/>
            </a:endParaRPr>
          </a:p>
          <a:p>
            <a:pPr marL="0" indent="0" defTabSz="1219170">
              <a:buClr>
                <a:srgbClr val="000000"/>
              </a:buClr>
              <a:buNone/>
              <a:defRPr/>
            </a:pPr>
            <a:r>
              <a:rPr lang="fr-FR" sz="2400" b="1" dirty="0">
                <a:solidFill>
                  <a:srgbClr val="000000"/>
                </a:solidFill>
                <a:latin typeface="Arial"/>
                <a:cs typeface="Times New Roman" pitchFamily="18" charset="0"/>
                <a:sym typeface="Arial"/>
              </a:rPr>
              <a:t>PIECES JOINTES :</a:t>
            </a:r>
          </a:p>
          <a:p>
            <a:pPr marL="457189" indent="-457189" defTabSz="1219170">
              <a:buClr>
                <a:srgbClr val="000000"/>
              </a:buClr>
              <a:defRPr/>
            </a:pPr>
            <a:r>
              <a:rPr lang="fr-FR" sz="2400" dirty="0">
                <a:solidFill>
                  <a:srgbClr val="000000"/>
                </a:solidFill>
                <a:latin typeface="Arial"/>
                <a:cs typeface="Times New Roman" pitchFamily="18" charset="0"/>
                <a:sym typeface="Arial"/>
              </a:rPr>
              <a:t>TEF comptable (original) </a:t>
            </a:r>
          </a:p>
          <a:p>
            <a:pPr marL="457189" indent="-457189" defTabSz="1219170">
              <a:buClr>
                <a:srgbClr val="000000"/>
              </a:buClr>
              <a:defRPr/>
            </a:pPr>
            <a:r>
              <a:rPr lang="fr-FR" sz="2400" dirty="0">
                <a:solidFill>
                  <a:srgbClr val="000000"/>
                </a:solidFill>
                <a:latin typeface="Arial"/>
                <a:cs typeface="Times New Roman" pitchFamily="18" charset="0"/>
                <a:sym typeface="Arial"/>
              </a:rPr>
              <a:t>Attestation de Destination (original)</a:t>
            </a:r>
          </a:p>
          <a:p>
            <a:pPr marL="457189" indent="-457189" defTabSz="1219170">
              <a:buClr>
                <a:srgbClr val="000000"/>
              </a:buClr>
              <a:defRPr/>
            </a:pPr>
            <a:r>
              <a:rPr lang="fr-FR" sz="2400" dirty="0">
                <a:solidFill>
                  <a:srgbClr val="000000"/>
                </a:solidFill>
                <a:latin typeface="Arial"/>
                <a:cs typeface="Times New Roman" pitchFamily="18" charset="0"/>
                <a:sym typeface="Arial"/>
              </a:rPr>
              <a:t>Etat récapitulatif des dépenses visé par ORDSEC, GAC, Chef de projet</a:t>
            </a:r>
          </a:p>
          <a:p>
            <a:pPr marL="457189" indent="-457189" defTabSz="1219170">
              <a:buClr>
                <a:srgbClr val="000000"/>
              </a:buClr>
              <a:defRPr/>
            </a:pPr>
            <a:r>
              <a:rPr lang="fr-FR" sz="2400" dirty="0">
                <a:solidFill>
                  <a:srgbClr val="000000"/>
                </a:solidFill>
                <a:latin typeface="Arial"/>
                <a:cs typeface="Times New Roman" pitchFamily="18" charset="0"/>
                <a:sym typeface="Arial"/>
              </a:rPr>
              <a:t>DAU </a:t>
            </a:r>
          </a:p>
          <a:p>
            <a:pPr marL="457189" indent="-457189" defTabSz="1219170">
              <a:buClr>
                <a:srgbClr val="000000"/>
              </a:buClr>
              <a:defRPr/>
            </a:pPr>
            <a:r>
              <a:rPr lang="fr-FR" sz="2400" dirty="0">
                <a:solidFill>
                  <a:srgbClr val="000000"/>
                </a:solidFill>
                <a:latin typeface="Arial"/>
                <a:cs typeface="Times New Roman" pitchFamily="18" charset="0"/>
                <a:sym typeface="Arial"/>
              </a:rPr>
              <a:t>Etat bleu en 02 exemplaires originaux et signé par </a:t>
            </a:r>
            <a:r>
              <a:rPr lang="fr-FR" sz="2400" dirty="0" err="1">
                <a:solidFill>
                  <a:srgbClr val="000000"/>
                </a:solidFill>
                <a:latin typeface="Arial"/>
                <a:cs typeface="Times New Roman" pitchFamily="18" charset="0"/>
                <a:sym typeface="Arial"/>
              </a:rPr>
              <a:t>OrdSec</a:t>
            </a:r>
            <a:r>
              <a:rPr lang="fr-FR" sz="2400" dirty="0">
                <a:solidFill>
                  <a:srgbClr val="000000"/>
                </a:solidFill>
                <a:latin typeface="Arial"/>
                <a:cs typeface="Times New Roman" pitchFamily="18" charset="0"/>
                <a:sym typeface="Arial"/>
              </a:rPr>
              <a:t> (certification du service fait) </a:t>
            </a:r>
          </a:p>
          <a:p>
            <a:pPr marL="0" indent="0" defTabSz="1219170">
              <a:buClr>
                <a:srgbClr val="000000"/>
              </a:buClr>
              <a:buNone/>
              <a:defRPr/>
            </a:pPr>
            <a:r>
              <a:rPr lang="fr-FR" sz="2400" dirty="0">
                <a:solidFill>
                  <a:srgbClr val="000000"/>
                </a:solidFill>
                <a:latin typeface="Arial"/>
                <a:cs typeface="Times New Roman" pitchFamily="18" charset="0"/>
                <a:sym typeface="Arial"/>
              </a:rPr>
              <a:t>*Note de valeur, Facture, et Connaissement à présenter seulement en cas de paiement de la valeur CAF  des marchandises importés pour certains ministères (Santé par exemple)</a:t>
            </a:r>
          </a:p>
        </p:txBody>
      </p:sp>
      <p:sp>
        <p:nvSpPr>
          <p:cNvPr id="4"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98221895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169691"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395304" y="643736"/>
            <a:ext cx="11477491" cy="45486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buClr>
                <a:srgbClr val="000000"/>
              </a:buClr>
              <a:defRPr/>
            </a:pPr>
            <a:r>
              <a:rPr lang="fr-FR" sz="2400" b="1" dirty="0">
                <a:solidFill>
                  <a:srgbClr val="000000"/>
                </a:solidFill>
                <a:latin typeface="Arial"/>
                <a:cs typeface="Times New Roman" pitchFamily="18" charset="0"/>
                <a:sym typeface="Arial"/>
              </a:rPr>
              <a:t>TRESOR/PGA ou Trésorier Ministériel : </a:t>
            </a:r>
          </a:p>
          <a:p>
            <a:pPr marL="0" indent="0" defTabSz="1219170">
              <a:buClr>
                <a:srgbClr val="000000"/>
              </a:buClr>
              <a:buNone/>
              <a:defRPr/>
            </a:pPr>
            <a:r>
              <a:rPr lang="fr-FR" sz="2400" dirty="0">
                <a:solidFill>
                  <a:srgbClr val="000000"/>
                </a:solidFill>
                <a:latin typeface="Arial"/>
                <a:cs typeface="Times New Roman" pitchFamily="18" charset="0"/>
                <a:sym typeface="Arial"/>
              </a:rPr>
              <a:t>Contrôle de régularité du dossier de mandatement</a:t>
            </a:r>
          </a:p>
          <a:p>
            <a:pPr marL="0" indent="0" defTabSz="1219170">
              <a:buClr>
                <a:srgbClr val="000000"/>
              </a:buClr>
              <a:buNone/>
              <a:defRPr/>
            </a:pPr>
            <a:r>
              <a:rPr lang="fr-FR" sz="2400" dirty="0">
                <a:solidFill>
                  <a:srgbClr val="000000"/>
                </a:solidFill>
                <a:latin typeface="Arial"/>
                <a:cs typeface="Times New Roman" pitchFamily="18" charset="0"/>
                <a:sym typeface="Arial"/>
              </a:rPr>
              <a:t>Emission de Bordereau de Transfert de Recette au comptable assignataire </a:t>
            </a:r>
          </a:p>
          <a:p>
            <a:pPr marL="0" indent="0" defTabSz="1219170">
              <a:buClr>
                <a:srgbClr val="000000"/>
              </a:buClr>
              <a:buNone/>
              <a:defRPr/>
            </a:pPr>
            <a:r>
              <a:rPr lang="fr-FR" sz="2400" b="1" dirty="0">
                <a:solidFill>
                  <a:srgbClr val="000000"/>
                </a:solidFill>
                <a:latin typeface="Arial"/>
                <a:cs typeface="Times New Roman" pitchFamily="18" charset="0"/>
                <a:sym typeface="Arial"/>
              </a:rPr>
              <a:t> </a:t>
            </a:r>
          </a:p>
          <a:p>
            <a:pPr marL="457189" indent="-457189" defTabSz="1219170">
              <a:buClr>
                <a:srgbClr val="000000"/>
              </a:buClr>
              <a:defRPr/>
            </a:pPr>
            <a:r>
              <a:rPr lang="fr-FR" sz="2400" b="1" dirty="0">
                <a:solidFill>
                  <a:srgbClr val="000000"/>
                </a:solidFill>
                <a:latin typeface="Arial"/>
                <a:cs typeface="Times New Roman" pitchFamily="18" charset="0"/>
                <a:sym typeface="Arial"/>
              </a:rPr>
              <a:t>TG/TP : </a:t>
            </a:r>
            <a:r>
              <a:rPr lang="fr-FR" sz="2400" dirty="0">
                <a:solidFill>
                  <a:srgbClr val="000000"/>
                </a:solidFill>
                <a:latin typeface="Arial"/>
                <a:cs typeface="Times New Roman" pitchFamily="18" charset="0"/>
                <a:sym typeface="Arial"/>
              </a:rPr>
              <a:t>émission de Déclaration de Recette(DR) et un Bordereau de l’Avis de Règlement(BAR) au RECDOU</a:t>
            </a:r>
          </a:p>
          <a:p>
            <a:pPr marL="0" indent="0" defTabSz="1219170">
              <a:buClr>
                <a:srgbClr val="000000"/>
              </a:buClr>
              <a:buNone/>
              <a:defRPr/>
            </a:pPr>
            <a:r>
              <a:rPr lang="fr-FR" sz="2400" b="1" dirty="0">
                <a:solidFill>
                  <a:srgbClr val="000000"/>
                </a:solidFill>
                <a:latin typeface="Arial"/>
                <a:cs typeface="Times New Roman" pitchFamily="18" charset="0"/>
                <a:sym typeface="Arial"/>
              </a:rPr>
              <a:t> </a:t>
            </a:r>
          </a:p>
          <a:p>
            <a:pPr marL="457189" indent="-457189" defTabSz="1219170">
              <a:buClr>
                <a:srgbClr val="000000"/>
              </a:buClr>
              <a:defRPr/>
            </a:pPr>
            <a:r>
              <a:rPr lang="fr-FR" sz="2400" b="1" dirty="0">
                <a:solidFill>
                  <a:srgbClr val="000000"/>
                </a:solidFill>
                <a:latin typeface="Arial"/>
                <a:cs typeface="Times New Roman" pitchFamily="18" charset="0"/>
                <a:sym typeface="Arial"/>
              </a:rPr>
              <a:t>BD/Comptable : </a:t>
            </a:r>
            <a:r>
              <a:rPr lang="fr-FR" sz="2400" dirty="0">
                <a:solidFill>
                  <a:srgbClr val="000000"/>
                </a:solidFill>
                <a:latin typeface="Arial"/>
                <a:cs typeface="Times New Roman" pitchFamily="18" charset="0"/>
                <a:sym typeface="Arial"/>
              </a:rPr>
              <a:t>encaissement de la recette sur </a:t>
            </a:r>
            <a:r>
              <a:rPr lang="fr-FR" sz="2400" dirty="0" err="1">
                <a:solidFill>
                  <a:srgbClr val="000000"/>
                </a:solidFill>
                <a:latin typeface="Arial"/>
                <a:cs typeface="Times New Roman" pitchFamily="18" charset="0"/>
                <a:sym typeface="Arial"/>
              </a:rPr>
              <a:t>Sydonia</a:t>
            </a:r>
            <a:r>
              <a:rPr lang="fr-FR" sz="2400" dirty="0">
                <a:solidFill>
                  <a:srgbClr val="000000"/>
                </a:solidFill>
                <a:latin typeface="Arial"/>
                <a:cs typeface="Times New Roman" pitchFamily="18" charset="0"/>
                <a:sym typeface="Arial"/>
              </a:rPr>
              <a:t> (La contre-écriture de la case 39 par le COPCO est obligatoire, moyen de paiement 94 pour RDC et 91 pour les bureaux qui n’utilisent pas RDC)</a:t>
            </a:r>
          </a:p>
          <a:p>
            <a:pPr marL="0" indent="0" defTabSz="1219170">
              <a:buClr>
                <a:srgbClr val="000000"/>
              </a:buClr>
              <a:buNone/>
              <a:defRPr/>
            </a:pPr>
            <a:endParaRPr lang="fr-FR" sz="2400" dirty="0">
              <a:solidFill>
                <a:srgbClr val="000000"/>
              </a:solidFill>
              <a:latin typeface="Arial"/>
              <a:cs typeface="Times New Roman" pitchFamily="18" charset="0"/>
              <a:sym typeface="Arial"/>
            </a:endParaRPr>
          </a:p>
          <a:p>
            <a:pPr marL="457189" indent="-457189" defTabSz="1219170">
              <a:buClr>
                <a:srgbClr val="000000"/>
              </a:buClr>
              <a:defRPr/>
            </a:pPr>
            <a:r>
              <a:rPr lang="fr-FR" sz="2400" dirty="0">
                <a:solidFill>
                  <a:srgbClr val="000000"/>
                </a:solidFill>
                <a:latin typeface="Arial"/>
                <a:cs typeface="Times New Roman" pitchFamily="18" charset="0"/>
                <a:sym typeface="Arial"/>
              </a:rPr>
              <a:t>Ne pas utiliser ENCAISSEMENT DIVERS</a:t>
            </a:r>
          </a:p>
        </p:txBody>
      </p:sp>
      <p:sp>
        <p:nvSpPr>
          <p:cNvPr id="4"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34407512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169691"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grpSp>
        <p:nvGrpSpPr>
          <p:cNvPr id="4" name="Groupe 3"/>
          <p:cNvGrpSpPr/>
          <p:nvPr/>
        </p:nvGrpSpPr>
        <p:grpSpPr>
          <a:xfrm>
            <a:off x="459179" y="110837"/>
            <a:ext cx="6666015" cy="3042440"/>
            <a:chOff x="907886" y="3180"/>
            <a:chExt cx="4540127" cy="3338992"/>
          </a:xfrm>
        </p:grpSpPr>
        <p:sp>
          <p:nvSpPr>
            <p:cNvPr id="5" name="Rectangle 4"/>
            <p:cNvSpPr/>
            <p:nvPr/>
          </p:nvSpPr>
          <p:spPr>
            <a:xfrm>
              <a:off x="1058864" y="3180"/>
              <a:ext cx="4389149" cy="332161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907886" y="20558"/>
              <a:ext cx="4389149" cy="3321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algn="ctr" defTabSz="829713">
                <a:lnSpc>
                  <a:spcPct val="90000"/>
                </a:lnSpc>
                <a:spcBef>
                  <a:spcPct val="0"/>
                </a:spcBef>
                <a:spcAft>
                  <a:spcPct val="35000"/>
                </a:spcAft>
                <a:buClr>
                  <a:srgbClr val="000000"/>
                </a:buClr>
              </a:pPr>
              <a:endParaRPr lang="fr-FR" sz="1600" b="1" u="sng" dirty="0">
                <a:solidFill>
                  <a:srgbClr val="FFFFFF"/>
                </a:solidFill>
                <a:latin typeface="Arial"/>
                <a:sym typeface="Arial"/>
              </a:endParaRPr>
            </a:p>
            <a:p>
              <a:pPr algn="ctr" defTabSz="829713">
                <a:lnSpc>
                  <a:spcPct val="90000"/>
                </a:lnSpc>
                <a:spcBef>
                  <a:spcPct val="0"/>
                </a:spcBef>
                <a:spcAft>
                  <a:spcPct val="35000"/>
                </a:spcAft>
                <a:buClr>
                  <a:srgbClr val="000000"/>
                </a:buClr>
              </a:pPr>
              <a:r>
                <a:rPr lang="fr-FR" sz="1600" b="1" u="sng" dirty="0">
                  <a:solidFill>
                    <a:srgbClr val="FFFFFF"/>
                  </a:solidFill>
                  <a:latin typeface="Arial"/>
                  <a:sym typeface="Arial"/>
                </a:rPr>
                <a:t>MINISTERE/TRANSITAIRE</a:t>
              </a:r>
            </a:p>
            <a:p>
              <a:pPr algn="ctr" defTabSz="829713">
                <a:lnSpc>
                  <a:spcPct val="90000"/>
                </a:lnSpc>
                <a:spcBef>
                  <a:spcPct val="0"/>
                </a:spcBef>
                <a:spcAft>
                  <a:spcPct val="35000"/>
                </a:spcAft>
                <a:buClr>
                  <a:srgbClr val="000000"/>
                </a:buClr>
              </a:pPr>
              <a:r>
                <a:rPr lang="fr-FR" sz="1600" dirty="0">
                  <a:solidFill>
                    <a:srgbClr val="FFFFFF"/>
                  </a:solidFill>
                  <a:latin typeface="Arial"/>
                  <a:sym typeface="Arial"/>
                </a:rPr>
                <a:t>Inscription du financement 20</a:t>
              </a:r>
            </a:p>
            <a:p>
              <a:pPr algn="ctr" defTabSz="829713">
                <a:lnSpc>
                  <a:spcPct val="90000"/>
                </a:lnSpc>
                <a:spcBef>
                  <a:spcPct val="0"/>
                </a:spcBef>
                <a:spcAft>
                  <a:spcPct val="35000"/>
                </a:spcAft>
                <a:buClr>
                  <a:srgbClr val="000000"/>
                </a:buClr>
              </a:pPr>
              <a:r>
                <a:rPr lang="fr-FR" sz="1600" dirty="0">
                  <a:solidFill>
                    <a:srgbClr val="FFFFFF"/>
                  </a:solidFill>
                  <a:latin typeface="Arial"/>
                  <a:sym typeface="Arial"/>
                </a:rPr>
                <a:t>Constitution des dossiers</a:t>
              </a:r>
            </a:p>
            <a:p>
              <a:pPr algn="ctr" defTabSz="829713">
                <a:lnSpc>
                  <a:spcPct val="90000"/>
                </a:lnSpc>
                <a:spcBef>
                  <a:spcPct val="0"/>
                </a:spcBef>
                <a:spcAft>
                  <a:spcPct val="35000"/>
                </a:spcAft>
                <a:buClr>
                  <a:srgbClr val="000000"/>
                </a:buClr>
              </a:pPr>
              <a:r>
                <a:rPr lang="fr-FR" sz="1600" dirty="0">
                  <a:solidFill>
                    <a:srgbClr val="FFFFFF"/>
                  </a:solidFill>
                  <a:latin typeface="Arial"/>
                  <a:sym typeface="Arial"/>
                </a:rPr>
                <a:t>Demande d’autorisation de soumissions AD/TEF</a:t>
              </a:r>
            </a:p>
            <a:p>
              <a:pPr algn="ctr" defTabSz="829713">
                <a:lnSpc>
                  <a:spcPct val="90000"/>
                </a:lnSpc>
                <a:spcBef>
                  <a:spcPct val="0"/>
                </a:spcBef>
                <a:spcAft>
                  <a:spcPct val="35000"/>
                </a:spcAft>
                <a:buClr>
                  <a:srgbClr val="000000"/>
                </a:buClr>
              </a:pPr>
              <a:r>
                <a:rPr lang="fr-FR" sz="1600" dirty="0">
                  <a:solidFill>
                    <a:srgbClr val="FFFFFF"/>
                  </a:solidFill>
                  <a:latin typeface="Arial"/>
                  <a:sym typeface="Arial"/>
                </a:rPr>
                <a:t>Dépôt de DAU/Enlèvement des marchandises</a:t>
              </a:r>
            </a:p>
            <a:p>
              <a:pPr algn="ctr" defTabSz="829713">
                <a:lnSpc>
                  <a:spcPct val="90000"/>
                </a:lnSpc>
                <a:spcBef>
                  <a:spcPct val="0"/>
                </a:spcBef>
                <a:spcAft>
                  <a:spcPct val="35000"/>
                </a:spcAft>
                <a:buClr>
                  <a:srgbClr val="000000"/>
                </a:buClr>
              </a:pPr>
              <a:r>
                <a:rPr lang="fr-FR" sz="1600" dirty="0">
                  <a:solidFill>
                    <a:srgbClr val="FFFFFF"/>
                  </a:solidFill>
                  <a:latin typeface="Arial"/>
                  <a:sym typeface="Arial"/>
                </a:rPr>
                <a:t>Réception de l’EB( 04 exemplaires)/ Régularisation des soumissions</a:t>
              </a:r>
            </a:p>
            <a:p>
              <a:pPr algn="ctr" defTabSz="829713">
                <a:lnSpc>
                  <a:spcPct val="90000"/>
                </a:lnSpc>
                <a:spcBef>
                  <a:spcPct val="0"/>
                </a:spcBef>
                <a:spcAft>
                  <a:spcPct val="35000"/>
                </a:spcAft>
                <a:buClr>
                  <a:srgbClr val="000000"/>
                </a:buClr>
              </a:pPr>
              <a:r>
                <a:rPr lang="fr-FR" sz="1600" dirty="0">
                  <a:solidFill>
                    <a:srgbClr val="FFFFFF"/>
                  </a:solidFill>
                  <a:latin typeface="Arial"/>
                  <a:sym typeface="Arial"/>
                </a:rPr>
                <a:t>Etablissement de l’AD /TEF</a:t>
              </a:r>
            </a:p>
            <a:p>
              <a:pPr algn="ctr" defTabSz="829713">
                <a:lnSpc>
                  <a:spcPct val="90000"/>
                </a:lnSpc>
                <a:spcBef>
                  <a:spcPct val="0"/>
                </a:spcBef>
                <a:spcAft>
                  <a:spcPct val="35000"/>
                </a:spcAft>
                <a:buClr>
                  <a:srgbClr val="000000"/>
                </a:buClr>
              </a:pPr>
              <a:r>
                <a:rPr lang="fr-FR" sz="1600" dirty="0">
                  <a:solidFill>
                    <a:srgbClr val="FFFFFF"/>
                  </a:solidFill>
                  <a:latin typeface="Arial"/>
                  <a:sym typeface="Arial"/>
                </a:rPr>
                <a:t>Mandatement</a:t>
              </a:r>
            </a:p>
            <a:p>
              <a:pPr algn="ctr" defTabSz="829713">
                <a:lnSpc>
                  <a:spcPct val="90000"/>
                </a:lnSpc>
                <a:spcBef>
                  <a:spcPct val="0"/>
                </a:spcBef>
                <a:spcAft>
                  <a:spcPct val="35000"/>
                </a:spcAft>
                <a:buClr>
                  <a:srgbClr val="000000"/>
                </a:buClr>
              </a:pPr>
              <a:endParaRPr lang="fr-FR" sz="1600" dirty="0">
                <a:solidFill>
                  <a:srgbClr val="FFFFFF"/>
                </a:solidFill>
                <a:latin typeface="Arial"/>
                <a:sym typeface="Arial"/>
              </a:endParaRPr>
            </a:p>
            <a:p>
              <a:pPr algn="ctr" defTabSz="829713">
                <a:lnSpc>
                  <a:spcPct val="90000"/>
                </a:lnSpc>
                <a:spcBef>
                  <a:spcPct val="0"/>
                </a:spcBef>
                <a:spcAft>
                  <a:spcPct val="35000"/>
                </a:spcAft>
                <a:buClr>
                  <a:srgbClr val="000000"/>
                </a:buClr>
              </a:pPr>
              <a:endParaRPr lang="fr-FR" sz="1600" dirty="0">
                <a:solidFill>
                  <a:srgbClr val="FFFFFF"/>
                </a:solidFill>
                <a:latin typeface="Arial"/>
                <a:sym typeface="Arial"/>
              </a:endParaRPr>
            </a:p>
          </p:txBody>
        </p:sp>
      </p:grpSp>
      <p:grpSp>
        <p:nvGrpSpPr>
          <p:cNvPr id="9" name="Groupe 8"/>
          <p:cNvGrpSpPr/>
          <p:nvPr/>
        </p:nvGrpSpPr>
        <p:grpSpPr>
          <a:xfrm>
            <a:off x="7549376" y="300842"/>
            <a:ext cx="3996777" cy="2646597"/>
            <a:chOff x="6272108" y="375549"/>
            <a:chExt cx="1957841" cy="2483996"/>
          </a:xfrm>
        </p:grpSpPr>
        <p:sp>
          <p:nvSpPr>
            <p:cNvPr id="10" name="Rectangle 9"/>
            <p:cNvSpPr/>
            <p:nvPr/>
          </p:nvSpPr>
          <p:spPr>
            <a:xfrm>
              <a:off x="6272108" y="375551"/>
              <a:ext cx="1957840" cy="248399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6272109" y="375549"/>
              <a:ext cx="1957840" cy="248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773">
                <a:lnSpc>
                  <a:spcPct val="90000"/>
                </a:lnSpc>
                <a:spcBef>
                  <a:spcPct val="0"/>
                </a:spcBef>
                <a:spcAft>
                  <a:spcPct val="35000"/>
                </a:spcAft>
                <a:buClr>
                  <a:srgbClr val="000000"/>
                </a:buClr>
              </a:pPr>
              <a:r>
                <a:rPr lang="fr-FR" sz="1600" b="1" u="sng" dirty="0">
                  <a:solidFill>
                    <a:srgbClr val="FFFFFF"/>
                  </a:solidFill>
                  <a:latin typeface="Arial"/>
                  <a:sym typeface="Arial"/>
                </a:rPr>
                <a:t>DGCF</a:t>
              </a:r>
            </a:p>
            <a:p>
              <a:pPr algn="ctr" defTabSz="1066773">
                <a:lnSpc>
                  <a:spcPct val="90000"/>
                </a:lnSpc>
                <a:spcBef>
                  <a:spcPct val="0"/>
                </a:spcBef>
                <a:spcAft>
                  <a:spcPct val="35000"/>
                </a:spcAft>
                <a:buClr>
                  <a:srgbClr val="000000"/>
                </a:buClr>
              </a:pPr>
              <a:r>
                <a:rPr lang="fr-FR" sz="1600" dirty="0">
                  <a:solidFill>
                    <a:srgbClr val="FFFFFF"/>
                  </a:solidFill>
                  <a:latin typeface="Arial"/>
                  <a:sym typeface="Arial"/>
                </a:rPr>
                <a:t>Visa DEF/TEF</a:t>
              </a:r>
            </a:p>
            <a:p>
              <a:pPr algn="ctr" defTabSz="1066773">
                <a:lnSpc>
                  <a:spcPct val="90000"/>
                </a:lnSpc>
                <a:spcBef>
                  <a:spcPct val="0"/>
                </a:spcBef>
                <a:spcAft>
                  <a:spcPct val="35000"/>
                </a:spcAft>
                <a:buClr>
                  <a:srgbClr val="000000"/>
                </a:buClr>
              </a:pPr>
              <a:endParaRPr lang="fr-FR" sz="1600" dirty="0">
                <a:solidFill>
                  <a:srgbClr val="FFFFFF"/>
                </a:solidFill>
                <a:latin typeface="Arial"/>
                <a:sym typeface="Arial"/>
              </a:endParaRPr>
            </a:p>
          </p:txBody>
        </p:sp>
      </p:grpSp>
      <p:grpSp>
        <p:nvGrpSpPr>
          <p:cNvPr id="15" name="Groupe 14"/>
          <p:cNvGrpSpPr/>
          <p:nvPr/>
        </p:nvGrpSpPr>
        <p:grpSpPr>
          <a:xfrm>
            <a:off x="680850" y="3153280"/>
            <a:ext cx="6444345" cy="3157657"/>
            <a:chOff x="657260" y="2989411"/>
            <a:chExt cx="4124135" cy="3290943"/>
          </a:xfrm>
        </p:grpSpPr>
        <p:sp>
          <p:nvSpPr>
            <p:cNvPr id="16" name="Rectangle 15"/>
            <p:cNvSpPr/>
            <p:nvPr/>
          </p:nvSpPr>
          <p:spPr>
            <a:xfrm>
              <a:off x="657260" y="2989411"/>
              <a:ext cx="4124133" cy="32206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657262" y="3059746"/>
              <a:ext cx="4124133" cy="32206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algn="ctr" defTabSz="1185304">
                <a:lnSpc>
                  <a:spcPct val="90000"/>
                </a:lnSpc>
                <a:spcBef>
                  <a:spcPct val="0"/>
                </a:spcBef>
                <a:spcAft>
                  <a:spcPct val="35000"/>
                </a:spcAft>
                <a:buClr>
                  <a:srgbClr val="000000"/>
                </a:buClr>
              </a:pPr>
              <a:r>
                <a:rPr lang="fr-FR" sz="1600" b="1" u="sng" dirty="0">
                  <a:solidFill>
                    <a:srgbClr val="FFFFFF"/>
                  </a:solidFill>
                  <a:latin typeface="Arial"/>
                  <a:sym typeface="Arial"/>
                </a:rPr>
                <a:t>DGD</a:t>
              </a:r>
            </a:p>
            <a:p>
              <a:pPr algn="ctr" defTabSz="1185304">
                <a:lnSpc>
                  <a:spcPct val="90000"/>
                </a:lnSpc>
                <a:spcBef>
                  <a:spcPct val="0"/>
                </a:spcBef>
                <a:spcAft>
                  <a:spcPct val="35000"/>
                </a:spcAft>
                <a:buClr>
                  <a:srgbClr val="000000"/>
                </a:buClr>
              </a:pPr>
              <a:r>
                <a:rPr lang="fr-FR" sz="1600" dirty="0">
                  <a:solidFill>
                    <a:srgbClr val="FFFFFF"/>
                  </a:solidFill>
                  <a:latin typeface="Arial"/>
                  <a:sym typeface="Arial"/>
                </a:rPr>
                <a:t>SCD visa de la demande de soumission AD/TEF</a:t>
              </a:r>
            </a:p>
            <a:p>
              <a:pPr algn="ctr" defTabSz="1185304">
                <a:lnSpc>
                  <a:spcPct val="90000"/>
                </a:lnSpc>
                <a:spcBef>
                  <a:spcPct val="0"/>
                </a:spcBef>
                <a:spcAft>
                  <a:spcPct val="35000"/>
                </a:spcAft>
                <a:buClr>
                  <a:srgbClr val="000000"/>
                </a:buClr>
              </a:pPr>
              <a:r>
                <a:rPr lang="fr-FR" sz="1600" dirty="0">
                  <a:solidFill>
                    <a:srgbClr val="FFFFFF"/>
                  </a:solidFill>
                  <a:latin typeface="Arial"/>
                  <a:sym typeface="Arial"/>
                </a:rPr>
                <a:t>SLR: Autorisation soumission</a:t>
              </a:r>
            </a:p>
            <a:p>
              <a:pPr algn="ctr" defTabSz="1185304">
                <a:lnSpc>
                  <a:spcPct val="90000"/>
                </a:lnSpc>
                <a:spcBef>
                  <a:spcPct val="0"/>
                </a:spcBef>
                <a:spcAft>
                  <a:spcPct val="35000"/>
                </a:spcAft>
                <a:buClr>
                  <a:srgbClr val="000000"/>
                </a:buClr>
              </a:pPr>
              <a:r>
                <a:rPr lang="fr-FR" sz="1600" dirty="0">
                  <a:solidFill>
                    <a:srgbClr val="FFFFFF"/>
                  </a:solidFill>
                  <a:latin typeface="Arial"/>
                  <a:sym typeface="Arial"/>
                </a:rPr>
                <a:t>BD: enregistrement du DAU et des soumissions/ vérifications et liquidation/sortie des marchandises/EB/transmission EB et PRIMATA au SCD/</a:t>
              </a:r>
            </a:p>
            <a:p>
              <a:pPr algn="ctr" defTabSz="1185304">
                <a:lnSpc>
                  <a:spcPct val="90000"/>
                </a:lnSpc>
                <a:spcBef>
                  <a:spcPct val="0"/>
                </a:spcBef>
                <a:spcAft>
                  <a:spcPct val="35000"/>
                </a:spcAft>
                <a:buClr>
                  <a:srgbClr val="000000"/>
                </a:buClr>
              </a:pPr>
              <a:r>
                <a:rPr lang="fr-FR" sz="1600" dirty="0">
                  <a:solidFill>
                    <a:srgbClr val="FFFFFF"/>
                  </a:solidFill>
                  <a:latin typeface="Arial"/>
                  <a:sym typeface="Arial"/>
                </a:rPr>
                <a:t>SCD: délivrance de l’EB –DAU au RDTI</a:t>
              </a:r>
            </a:p>
            <a:p>
              <a:pPr algn="ctr" defTabSz="1185304">
                <a:lnSpc>
                  <a:spcPct val="90000"/>
                </a:lnSpc>
                <a:spcBef>
                  <a:spcPct val="0"/>
                </a:spcBef>
                <a:spcAft>
                  <a:spcPct val="35000"/>
                </a:spcAft>
                <a:buClr>
                  <a:srgbClr val="000000"/>
                </a:buClr>
              </a:pPr>
              <a:r>
                <a:rPr lang="fr-FR" sz="1600" dirty="0">
                  <a:solidFill>
                    <a:srgbClr val="FFFFFF"/>
                  </a:solidFill>
                  <a:latin typeface="Arial"/>
                  <a:sym typeface="Arial"/>
                </a:rPr>
                <a:t>SLR: Visa  AD (en quatre exemplaire)</a:t>
              </a:r>
            </a:p>
            <a:p>
              <a:pPr algn="ctr" defTabSz="1185304">
                <a:lnSpc>
                  <a:spcPct val="90000"/>
                </a:lnSpc>
                <a:spcBef>
                  <a:spcPct val="0"/>
                </a:spcBef>
                <a:spcAft>
                  <a:spcPct val="35000"/>
                </a:spcAft>
                <a:buClr>
                  <a:srgbClr val="000000"/>
                </a:buClr>
              </a:pPr>
              <a:r>
                <a:rPr lang="fr-FR" sz="1600" dirty="0">
                  <a:solidFill>
                    <a:srgbClr val="FFFFFF"/>
                  </a:solidFill>
                  <a:latin typeface="Arial"/>
                  <a:sym typeface="Arial"/>
                </a:rPr>
                <a:t>BD: comptabilisation DTI suivant BAR du trésor/Quittance</a:t>
              </a:r>
            </a:p>
          </p:txBody>
        </p:sp>
      </p:grpSp>
      <p:grpSp>
        <p:nvGrpSpPr>
          <p:cNvPr id="18" name="Groupe 17"/>
          <p:cNvGrpSpPr/>
          <p:nvPr/>
        </p:nvGrpSpPr>
        <p:grpSpPr>
          <a:xfrm>
            <a:off x="7549372" y="3220766"/>
            <a:ext cx="3996776" cy="2807501"/>
            <a:chOff x="5123390" y="3625848"/>
            <a:chExt cx="2997582" cy="3227676"/>
          </a:xfrm>
        </p:grpSpPr>
        <p:sp>
          <p:nvSpPr>
            <p:cNvPr id="19" name="Rectangle 18"/>
            <p:cNvSpPr/>
            <p:nvPr/>
          </p:nvSpPr>
          <p:spPr>
            <a:xfrm>
              <a:off x="5123390" y="3625848"/>
              <a:ext cx="2997582" cy="322767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19"/>
            <p:cNvSpPr/>
            <p:nvPr/>
          </p:nvSpPr>
          <p:spPr>
            <a:xfrm>
              <a:off x="5123390" y="3625848"/>
              <a:ext cx="2997582" cy="3227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algn="ctr" defTabSz="1185304">
                <a:lnSpc>
                  <a:spcPct val="90000"/>
                </a:lnSpc>
                <a:spcBef>
                  <a:spcPct val="0"/>
                </a:spcBef>
                <a:spcAft>
                  <a:spcPct val="35000"/>
                </a:spcAft>
                <a:buClr>
                  <a:srgbClr val="000000"/>
                </a:buClr>
              </a:pPr>
              <a:r>
                <a:rPr lang="fr-FR" sz="1600" b="1" u="sng" dirty="0">
                  <a:solidFill>
                    <a:srgbClr val="FFFFFF"/>
                  </a:solidFill>
                  <a:latin typeface="Arial"/>
                  <a:sym typeface="Arial"/>
                </a:rPr>
                <a:t>DGT</a:t>
              </a:r>
            </a:p>
            <a:p>
              <a:pPr algn="ctr" defTabSz="1185304">
                <a:lnSpc>
                  <a:spcPct val="90000"/>
                </a:lnSpc>
                <a:spcBef>
                  <a:spcPct val="0"/>
                </a:spcBef>
                <a:spcAft>
                  <a:spcPct val="35000"/>
                </a:spcAft>
                <a:buClr>
                  <a:srgbClr val="000000"/>
                </a:buClr>
              </a:pPr>
              <a:r>
                <a:rPr lang="fr-FR" sz="1600" dirty="0">
                  <a:solidFill>
                    <a:srgbClr val="FFFFFF"/>
                  </a:solidFill>
                  <a:latin typeface="Arial"/>
                  <a:sym typeface="Arial"/>
                </a:rPr>
                <a:t>Vérification et visa des dossiers de mandatement</a:t>
              </a:r>
            </a:p>
            <a:p>
              <a:pPr algn="ctr" defTabSz="1185304">
                <a:lnSpc>
                  <a:spcPct val="90000"/>
                </a:lnSpc>
                <a:spcBef>
                  <a:spcPct val="0"/>
                </a:spcBef>
                <a:spcAft>
                  <a:spcPct val="35000"/>
                </a:spcAft>
                <a:buClr>
                  <a:srgbClr val="000000"/>
                </a:buClr>
              </a:pPr>
              <a:r>
                <a:rPr lang="fr-FR" sz="1600" dirty="0">
                  <a:solidFill>
                    <a:srgbClr val="FFFFFF"/>
                  </a:solidFill>
                  <a:latin typeface="Arial"/>
                  <a:sym typeface="Arial"/>
                </a:rPr>
                <a:t> paiement DTI/ émission DR)</a:t>
              </a:r>
            </a:p>
            <a:p>
              <a:pPr algn="ctr" defTabSz="1185304">
                <a:lnSpc>
                  <a:spcPct val="90000"/>
                </a:lnSpc>
                <a:spcBef>
                  <a:spcPct val="0"/>
                </a:spcBef>
                <a:spcAft>
                  <a:spcPct val="35000"/>
                </a:spcAft>
                <a:buClr>
                  <a:srgbClr val="000000"/>
                </a:buClr>
              </a:pPr>
              <a:r>
                <a:rPr lang="fr-FR" sz="1600" dirty="0">
                  <a:solidFill>
                    <a:srgbClr val="FFFFFF"/>
                  </a:solidFill>
                  <a:latin typeface="Arial"/>
                  <a:sym typeface="Arial"/>
                </a:rPr>
                <a:t>Transmission DR à la Trésorerie Titulaire</a:t>
              </a:r>
            </a:p>
            <a:p>
              <a:pPr algn="ctr" defTabSz="1185304">
                <a:lnSpc>
                  <a:spcPct val="90000"/>
                </a:lnSpc>
                <a:spcBef>
                  <a:spcPct val="0"/>
                </a:spcBef>
                <a:spcAft>
                  <a:spcPct val="35000"/>
                </a:spcAft>
                <a:buClr>
                  <a:srgbClr val="000000"/>
                </a:buClr>
              </a:pPr>
              <a:r>
                <a:rPr lang="fr-FR" sz="1600" dirty="0">
                  <a:solidFill>
                    <a:srgbClr val="FFFFFF"/>
                  </a:solidFill>
                  <a:latin typeface="Arial"/>
                  <a:sym typeface="Arial"/>
                </a:rPr>
                <a:t>Emission AR et transmission au Receveur</a:t>
              </a:r>
            </a:p>
            <a:p>
              <a:pPr algn="ctr" defTabSz="1185304">
                <a:lnSpc>
                  <a:spcPct val="90000"/>
                </a:lnSpc>
                <a:spcBef>
                  <a:spcPct val="0"/>
                </a:spcBef>
                <a:spcAft>
                  <a:spcPct val="35000"/>
                </a:spcAft>
                <a:buClr>
                  <a:srgbClr val="000000"/>
                </a:buClr>
              </a:pPr>
              <a:endParaRPr lang="fr-FR" sz="1600" dirty="0">
                <a:solidFill>
                  <a:srgbClr val="FFFFFF"/>
                </a:solidFill>
                <a:latin typeface="Arial"/>
                <a:sym typeface="Arial"/>
              </a:endParaRPr>
            </a:p>
            <a:p>
              <a:pPr algn="ctr" defTabSz="1185304">
                <a:lnSpc>
                  <a:spcPct val="90000"/>
                </a:lnSpc>
                <a:spcBef>
                  <a:spcPct val="0"/>
                </a:spcBef>
                <a:spcAft>
                  <a:spcPct val="35000"/>
                </a:spcAft>
                <a:buClr>
                  <a:srgbClr val="000000"/>
                </a:buClr>
              </a:pPr>
              <a:endParaRPr lang="fr-FR" sz="1600" dirty="0">
                <a:solidFill>
                  <a:srgbClr val="FFFFFF"/>
                </a:solidFill>
                <a:latin typeface="Arial"/>
                <a:sym typeface="Arial"/>
              </a:endParaRPr>
            </a:p>
          </p:txBody>
        </p:sp>
      </p:grpSp>
      <p:sp>
        <p:nvSpPr>
          <p:cNvPr id="21"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5500442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CAB308B-57CC-0841-9E15-E4791CF2C80F}"/>
              </a:ext>
            </a:extLst>
          </p:cNvPr>
          <p:cNvSpPr txBox="1">
            <a:spLocks/>
          </p:cNvSpPr>
          <p:nvPr/>
        </p:nvSpPr>
        <p:spPr>
          <a:xfrm>
            <a:off x="126858" y="142613"/>
            <a:ext cx="11162617" cy="10654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1219170">
              <a:buClr>
                <a:srgbClr val="000000"/>
              </a:buClr>
            </a:pPr>
            <a:br>
              <a:rPr lang="fr-FR" sz="3200" spc="-67" dirty="0">
                <a:solidFill>
                  <a:srgbClr val="005C7E"/>
                </a:solidFill>
                <a:latin typeface="Arial Nova" panose="020B0504020202020204" pitchFamily="34" charset="0"/>
                <a:sym typeface="Arial"/>
              </a:rPr>
            </a:br>
            <a:r>
              <a:rPr lang="fr-FR" sz="3200" b="1" spc="-67" dirty="0">
                <a:solidFill>
                  <a:srgbClr val="005C7E"/>
                </a:solidFill>
                <a:latin typeface="Arial Nova" panose="020B0504020202020204" pitchFamily="34" charset="0"/>
                <a:sym typeface="Arial"/>
              </a:rPr>
              <a:t>REMARQUES</a:t>
            </a:r>
          </a:p>
          <a:p>
            <a:pPr defTabSz="1219170">
              <a:buClr>
                <a:srgbClr val="000000"/>
              </a:buClr>
            </a:pPr>
            <a:endParaRPr lang="fr-FR" sz="3200" b="1" spc="-67" dirty="0">
              <a:solidFill>
                <a:srgbClr val="005C7E"/>
              </a:solidFill>
              <a:latin typeface="Arial Nova" panose="020B0504020202020204" pitchFamily="34" charset="0"/>
              <a:sym typeface="Arial"/>
            </a:endParaRPr>
          </a:p>
          <a:p>
            <a:pPr defTabSz="1219170">
              <a:buClr>
                <a:srgbClr val="000000"/>
              </a:buClr>
            </a:pPr>
            <a:endParaRPr lang="fr-FR" sz="3200" b="1" spc="-67" dirty="0">
              <a:solidFill>
                <a:srgbClr val="005C7E"/>
              </a:solidFill>
              <a:latin typeface="Arial Nova" panose="020B0504020202020204" pitchFamily="34" charset="0"/>
              <a:sym typeface="Arial"/>
            </a:endParaRPr>
          </a:p>
          <a:p>
            <a:pPr defTabSz="1219170">
              <a:buClr>
                <a:srgbClr val="000000"/>
              </a:buClr>
            </a:pPr>
            <a:endParaRPr lang="fr-FR" sz="3200" b="1" spc="-67" dirty="0">
              <a:solidFill>
                <a:srgbClr val="005C7E"/>
              </a:solidFill>
              <a:latin typeface="Arial Nova" panose="020B0504020202020204" pitchFamily="34" charset="0"/>
              <a:sym typeface="Arial"/>
            </a:endParaRPr>
          </a:p>
        </p:txBody>
      </p:sp>
      <p:sp>
        <p:nvSpPr>
          <p:cNvPr id="7" name="Espace réservé du contenu 2">
            <a:extLst>
              <a:ext uri="{FF2B5EF4-FFF2-40B4-BE49-F238E27FC236}">
                <a16:creationId xmlns:a16="http://schemas.microsoft.com/office/drawing/2014/main" id="{23FB86B5-5EA9-F946-AF6C-ECB4613FBAB6}"/>
              </a:ext>
            </a:extLst>
          </p:cNvPr>
          <p:cNvSpPr txBox="1">
            <a:spLocks/>
          </p:cNvSpPr>
          <p:nvPr/>
        </p:nvSpPr>
        <p:spPr>
          <a:xfrm>
            <a:off x="282497" y="1213750"/>
            <a:ext cx="11703104" cy="48145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0" indent="0" algn="just" defTabSz="1219170">
              <a:spcBef>
                <a:spcPts val="1600"/>
              </a:spcBef>
              <a:spcAft>
                <a:spcPts val="267"/>
              </a:spcAft>
              <a:buClr>
                <a:srgbClr val="4B5050"/>
              </a:buClr>
              <a:buNone/>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2060"/>
              </a:solidFill>
              <a:latin typeface="Arial Nova" panose="020B0504020202020204" pitchFamily="34" charset="0"/>
              <a:cs typeface="Lucida Sans Unicode"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a:p>
            <a:pPr marL="121917" indent="-121917" algn="just" defTabSz="1219170">
              <a:spcBef>
                <a:spcPts val="1600"/>
              </a:spcBef>
              <a:spcAft>
                <a:spcPts val="267"/>
              </a:spcAft>
              <a:buClr>
                <a:srgbClr val="4B5050"/>
              </a:buClr>
              <a:buFont typeface="Courier New" panose="02070309020205020404" pitchFamily="49" charset="0"/>
              <a:buChar char="o"/>
            </a:pPr>
            <a:endParaRPr lang="fr-FR" sz="2133" dirty="0">
              <a:solidFill>
                <a:srgbClr val="000000">
                  <a:lumMod val="75000"/>
                  <a:lumOff val="25000"/>
                </a:srgbClr>
              </a:solidFill>
              <a:latin typeface="Arial Nova" panose="020B0504020202020204" pitchFamily="34" charset="0"/>
              <a:sym typeface="Arial"/>
            </a:endParaRPr>
          </a:p>
        </p:txBody>
      </p:sp>
      <p:sp>
        <p:nvSpPr>
          <p:cNvPr id="6" name="Espace réservé du contenu 2"/>
          <p:cNvSpPr txBox="1">
            <a:spLocks/>
          </p:cNvSpPr>
          <p:nvPr/>
        </p:nvSpPr>
        <p:spPr>
          <a:xfrm>
            <a:off x="395304" y="1346684"/>
            <a:ext cx="11477491" cy="45486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buClr>
                <a:srgbClr val="000000"/>
              </a:buClr>
              <a:defRPr/>
            </a:pPr>
            <a:r>
              <a:rPr lang="fr-FR" sz="2667" dirty="0">
                <a:solidFill>
                  <a:srgbClr val="000000"/>
                </a:solidFill>
                <a:latin typeface="Arial"/>
                <a:cs typeface="Times New Roman" pitchFamily="18" charset="0"/>
                <a:sym typeface="Arial"/>
              </a:rPr>
              <a:t>Aucun remboursement n’est prévu dans le cas de paiement  des DTI par EB </a:t>
            </a:r>
          </a:p>
          <a:p>
            <a:pPr marL="0" indent="0" defTabSz="1219170">
              <a:buClr>
                <a:srgbClr val="000000"/>
              </a:buClr>
              <a:buNone/>
              <a:defRPr/>
            </a:pPr>
            <a:endParaRPr lang="fr-FR" sz="2667" dirty="0">
              <a:solidFill>
                <a:srgbClr val="000000"/>
              </a:solidFill>
              <a:latin typeface="Arial"/>
              <a:cs typeface="Times New Roman" pitchFamily="18" charset="0"/>
              <a:sym typeface="Arial"/>
            </a:endParaRPr>
          </a:p>
          <a:p>
            <a:pPr marL="457189" indent="-457189" defTabSz="1219170">
              <a:buClr>
                <a:srgbClr val="000000"/>
              </a:buClr>
              <a:defRPr/>
            </a:pPr>
            <a:r>
              <a:rPr lang="fr-FR" sz="2667" dirty="0">
                <a:solidFill>
                  <a:srgbClr val="000000"/>
                </a:solidFill>
                <a:latin typeface="Arial"/>
                <a:cs typeface="Times New Roman" pitchFamily="18" charset="0"/>
                <a:sym typeface="Arial"/>
              </a:rPr>
              <a:t>Ce cas n’est pas prévu par l’Arrêté N° 23442/2015 fixant les conditions de remboursement des droits et taxes indûment perçus</a:t>
            </a:r>
          </a:p>
        </p:txBody>
      </p:sp>
      <p:sp>
        <p:nvSpPr>
          <p:cNvPr id="8"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96277419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166360" y="2743201"/>
            <a:ext cx="7025640" cy="2237489"/>
          </a:xfrm>
          <a:prstGeom prst="rect">
            <a:avLst/>
          </a:prstGeom>
        </p:spPr>
        <p:txBody>
          <a:bodyPr vert="horz" lIns="91440" tIns="45720" rIns="91440" bIns="45720" rtlCol="0" anchor="ctr">
            <a:noAutofit/>
          </a:bodyPr>
          <a:lstStyle/>
          <a:p>
            <a:pPr algn="ctr" defTabSz="914377">
              <a:spcBef>
                <a:spcPct val="0"/>
              </a:spcBef>
              <a:defRPr/>
            </a:pPr>
            <a:r>
              <a:rPr lang="fr-FR" sz="2400" b="1" kern="0" dirty="0">
                <a:solidFill>
                  <a:srgbClr val="FFFFFF"/>
                </a:solidFill>
                <a:latin typeface="Arial Nova" panose="020B0504020202020204" pitchFamily="34" charset="0"/>
                <a:ea typeface="+mj-ea"/>
                <a:cs typeface="Arial"/>
                <a:sym typeface="Arial"/>
              </a:rPr>
              <a:t>MERCI DE VOTRE ATTENTION !</a:t>
            </a:r>
          </a:p>
          <a:p>
            <a:pPr algn="ctr" defTabSz="914377">
              <a:spcBef>
                <a:spcPct val="0"/>
              </a:spcBef>
              <a:defRPr/>
            </a:pPr>
            <a:endParaRPr lang="fr-FR" sz="3200" b="1" kern="0" dirty="0">
              <a:solidFill>
                <a:srgbClr val="FFFFFF"/>
              </a:solidFill>
              <a:latin typeface="Arial Nova" panose="020B0504020202020204" pitchFamily="34" charset="0"/>
              <a:ea typeface="+mj-ea"/>
              <a:cs typeface="Arial"/>
              <a:sym typeface="Arial"/>
            </a:endParaRPr>
          </a:p>
        </p:txBody>
      </p:sp>
    </p:spTree>
    <p:extLst>
      <p:ext uri="{BB962C8B-B14F-4D97-AF65-F5344CB8AC3E}">
        <p14:creationId xmlns:p14="http://schemas.microsoft.com/office/powerpoint/2010/main" val="394975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70844"/>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2128058"/>
            <a:ext cx="10940022" cy="4408210"/>
          </a:xfrm>
        </p:spPr>
        <p:txBody>
          <a:bodyPr>
            <a:noAutofit/>
          </a:bodyPr>
          <a:lstStyle/>
          <a:p>
            <a:pPr algn="ctr">
              <a:spcAft>
                <a:spcPts val="1200"/>
              </a:spcAft>
            </a:pPr>
            <a:r>
              <a:rPr lang="fr-FR" sz="2400" u="sng" dirty="0">
                <a:solidFill>
                  <a:srgbClr val="0DA5A5"/>
                </a:solidFill>
                <a:latin typeface="Arial Black" panose="020B0A04020102020204" pitchFamily="34" charset="0"/>
                <a:cs typeface="Times New Roman" panose="02020603050405020304" pitchFamily="18" charset="0"/>
              </a:rPr>
              <a:t>CREDITS DE FONCTIONNEMENT DES CENTRES DE SANTE DE BASE (DOTATION CSB)</a:t>
            </a:r>
          </a:p>
          <a:p>
            <a:pPr marL="0" indent="0" algn="just">
              <a:lnSpc>
                <a:spcPct val="100000"/>
              </a:lnSpc>
              <a:spcBef>
                <a:spcPts val="600"/>
              </a:spcBef>
              <a:spcAft>
                <a:spcPts val="1800"/>
              </a:spcAft>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800"/>
              </a:spcAft>
              <a:buClr>
                <a:schemeClr val="accent4">
                  <a:lumMod val="50000"/>
                </a:schemeClr>
              </a:buClr>
              <a:buNone/>
            </a:pPr>
            <a:r>
              <a:rPr lang="fr-FR" altLang="fr-FR" b="1" u="sng" dirty="0">
                <a:latin typeface="Times New Roman" panose="02020603050405020304" pitchFamily="18" charset="0"/>
                <a:cs typeface="Times New Roman" panose="02020603050405020304" pitchFamily="18" charset="0"/>
              </a:rPr>
              <a:t>Décaissement</a:t>
            </a:r>
            <a:r>
              <a:rPr lang="fr-FR" altLang="fr-FR" b="1" dirty="0">
                <a:latin typeface="Times New Roman" panose="02020603050405020304" pitchFamily="18" charset="0"/>
                <a:cs typeface="Times New Roman" panose="02020603050405020304" pitchFamily="18" charset="0"/>
              </a:rPr>
              <a:t> :</a:t>
            </a:r>
            <a:r>
              <a:rPr lang="fr-FR" altLang="fr-FR" dirty="0">
                <a:latin typeface="Times New Roman" panose="02020603050405020304" pitchFamily="18" charset="0"/>
                <a:cs typeface="Times New Roman" panose="02020603050405020304" pitchFamily="18" charset="0"/>
              </a:rPr>
              <a:t> </a:t>
            </a:r>
          </a:p>
          <a:p>
            <a:pPr algn="just">
              <a:lnSpc>
                <a:spcPct val="100000"/>
              </a:lnSpc>
              <a:spcBef>
                <a:spcPts val="600"/>
              </a:spcBef>
              <a:buClr>
                <a:schemeClr val="accent4">
                  <a:lumMod val="50000"/>
                </a:schemeClr>
              </a:buClr>
            </a:pPr>
            <a:r>
              <a:rPr lang="fr-FR" dirty="0">
                <a:latin typeface="Times New Roman" panose="02020603050405020304" pitchFamily="18" charset="0"/>
                <a:cs typeface="Times New Roman" panose="02020603050405020304" pitchFamily="18" charset="0"/>
              </a:rPr>
              <a:t>1</a:t>
            </a:r>
            <a:r>
              <a:rPr lang="fr-FR" baseline="30000" dirty="0">
                <a:latin typeface="Times New Roman" panose="02020603050405020304" pitchFamily="18" charset="0"/>
                <a:cs typeface="Times New Roman" panose="02020603050405020304" pitchFamily="18" charset="0"/>
              </a:rPr>
              <a:t>ère</a:t>
            </a:r>
            <a:r>
              <a:rPr lang="fr-FR" altLang="fr-FR" dirty="0">
                <a:latin typeface="Times New Roman" panose="02020603050405020304" pitchFamily="18" charset="0"/>
                <a:cs typeface="Times New Roman" panose="02020603050405020304" pitchFamily="18" charset="0"/>
              </a:rPr>
              <a:t> tranche : au plus tard le </a:t>
            </a:r>
            <a:r>
              <a:rPr lang="fr-FR" altLang="fr-FR" b="1" dirty="0">
                <a:latin typeface="Times New Roman" panose="02020603050405020304" pitchFamily="18" charset="0"/>
                <a:cs typeface="Times New Roman" panose="02020603050405020304" pitchFamily="18" charset="0"/>
              </a:rPr>
              <a:t>30 avril 2022 </a:t>
            </a:r>
            <a:r>
              <a:rPr lang="fr-FR" altLang="fr-FR" dirty="0">
                <a:latin typeface="Times New Roman" panose="02020603050405020304" pitchFamily="18" charset="0"/>
                <a:cs typeface="Times New Roman" panose="02020603050405020304" pitchFamily="18" charset="0"/>
              </a:rPr>
              <a:t>;</a:t>
            </a:r>
          </a:p>
          <a:p>
            <a:pPr algn="just">
              <a:lnSpc>
                <a:spcPct val="100000"/>
              </a:lnSpc>
              <a:spcBef>
                <a:spcPts val="600"/>
              </a:spcBef>
              <a:buClr>
                <a:schemeClr val="accent4">
                  <a:lumMod val="50000"/>
                </a:schemeClr>
              </a:buClr>
            </a:pPr>
            <a:r>
              <a:rPr lang="fr-FR" dirty="0">
                <a:latin typeface="Times New Roman" panose="02020603050405020304" pitchFamily="18" charset="0"/>
                <a:cs typeface="Times New Roman" panose="02020603050405020304" pitchFamily="18" charset="0"/>
              </a:rPr>
              <a:t>2</a:t>
            </a:r>
            <a:r>
              <a:rPr lang="fr-FR" baseline="30000" dirty="0">
                <a:latin typeface="Times New Roman" panose="02020603050405020304" pitchFamily="18" charset="0"/>
                <a:cs typeface="Times New Roman" panose="02020603050405020304" pitchFamily="18" charset="0"/>
              </a:rPr>
              <a:t>ème</a:t>
            </a:r>
            <a:r>
              <a:rPr lang="fr-FR" altLang="fr-FR" dirty="0">
                <a:latin typeface="Times New Roman" panose="02020603050405020304" pitchFamily="18" charset="0"/>
                <a:cs typeface="Times New Roman" panose="02020603050405020304" pitchFamily="18" charset="0"/>
              </a:rPr>
              <a:t> tranche : avant le </a:t>
            </a:r>
            <a:r>
              <a:rPr lang="fr-FR" altLang="fr-FR" b="1" dirty="0">
                <a:latin typeface="Times New Roman" panose="02020603050405020304" pitchFamily="18" charset="0"/>
                <a:cs typeface="Times New Roman" panose="02020603050405020304" pitchFamily="18" charset="0"/>
              </a:rPr>
              <a:t>30 octobre 2022</a:t>
            </a:r>
            <a:r>
              <a:rPr lang="fr-FR" altLang="fr-FR" dirty="0">
                <a:latin typeface="Times New Roman" panose="02020603050405020304" pitchFamily="18" charset="0"/>
                <a:cs typeface="Times New Roman" panose="02020603050405020304" pitchFamily="18" charset="0"/>
              </a:rPr>
              <a:t>.</a:t>
            </a: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lvl="0">
              <a:spcAft>
                <a:spcPts val="1200"/>
              </a:spcAft>
              <a:buNone/>
            </a:pPr>
            <a:endParaRPr lang="fr-FR" altLang="fr-FR" dirty="0">
              <a:solidFill>
                <a:prstClr val="black"/>
              </a:solidFill>
              <a:latin typeface="Times New Roman" panose="02020603050405020304" pitchFamily="18" charset="0"/>
              <a:cs typeface="Times New Roman" panose="02020603050405020304" pitchFamily="18" charset="0"/>
            </a:endParaRPr>
          </a:p>
          <a:p>
            <a:pPr algn="ctr">
              <a:spcAft>
                <a:spcPts val="1200"/>
              </a:spcAft>
            </a:pPr>
            <a:endParaRPr lang="fr-FR" altLang="fr-FR" b="1" dirty="0">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2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sp>
        <p:nvSpPr>
          <p:cNvPr id="6" name="Rectangle 5"/>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AC396-5BD7-4180-BA1E-CEDE9D8A5429}"/>
              </a:ext>
            </a:extLst>
          </p:cNvPr>
          <p:cNvSpPr txBox="1">
            <a:spLocks/>
          </p:cNvSpPr>
          <p:nvPr/>
        </p:nvSpPr>
        <p:spPr>
          <a:xfrm>
            <a:off x="1919288" y="404814"/>
            <a:ext cx="8208962" cy="3552825"/>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fr-FR" altLang="fr-FR" sz="3200" b="1" dirty="0">
              <a:solidFill>
                <a:prstClr val="black"/>
              </a:solidFill>
              <a:effectLst>
                <a:outerShdw blurRad="38100" dist="38100" dir="2700000" algn="tl">
                  <a:srgbClr val="000000">
                    <a:alpha val="43137"/>
                  </a:srgbClr>
                </a:outerShdw>
              </a:effectLst>
              <a:latin typeface="Garamond" panose="02020404030301010803" pitchFamily="18" charset="0"/>
            </a:endParaRPr>
          </a:p>
          <a:p>
            <a:pPr>
              <a:defRPr/>
            </a:pPr>
            <a:r>
              <a:rPr lang="fr-FR" altLang="fr-FR"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CIRCUIT DE TRAITEMENT DES D.A.U </a:t>
            </a:r>
          </a:p>
          <a:p>
            <a:pPr>
              <a:defRPr/>
            </a:pPr>
            <a:r>
              <a:rPr lang="fr-FR" altLang="fr-FR" sz="4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PAYES PAR ETAT BLEU</a:t>
            </a:r>
            <a:br>
              <a:rPr lang="fr-FR" altLang="fr-FR" sz="4800" b="1" dirty="0">
                <a:solidFill>
                  <a:prstClr val="black"/>
                </a:solidFill>
                <a:latin typeface="Times New Roman" panose="02020603050405020304" pitchFamily="18" charset="0"/>
                <a:cs typeface="Times New Roman" panose="02020603050405020304" pitchFamily="18" charset="0"/>
              </a:rPr>
            </a:br>
            <a:endParaRPr lang="fr-FR" altLang="fr-FR" sz="4800" b="1" dirty="0">
              <a:solidFill>
                <a:prstClr val="black"/>
              </a:solidFill>
              <a:latin typeface="Times New Roman" panose="02020603050405020304" pitchFamily="18" charset="0"/>
              <a:cs typeface="Times New Roman" panose="02020603050405020304" pitchFamily="18" charset="0"/>
            </a:endParaRPr>
          </a:p>
          <a:p>
            <a:pPr>
              <a:defRPr/>
            </a:pPr>
            <a:endParaRPr lang="fr-FR" altLang="fr-FR" sz="3200" dirty="0">
              <a:solidFill>
                <a:srgbClr val="FF0000"/>
              </a:solidFill>
              <a:latin typeface="Copperplate Gothic Bold" pitchFamily="34" charset="0"/>
            </a:endParaRPr>
          </a:p>
        </p:txBody>
      </p:sp>
      <p:sp>
        <p:nvSpPr>
          <p:cNvPr id="7171" name="Rectangle 5">
            <a:extLst>
              <a:ext uri="{FF2B5EF4-FFF2-40B4-BE49-F238E27FC236}">
                <a16:creationId xmlns:a16="http://schemas.microsoft.com/office/drawing/2014/main" id="{FFAA18C6-9DFB-4AB3-A77B-9633051D57AC}"/>
              </a:ext>
            </a:extLst>
          </p:cNvPr>
          <p:cNvSpPr>
            <a:spLocks noChangeArrowheads="1"/>
          </p:cNvSpPr>
          <p:nvPr/>
        </p:nvSpPr>
        <p:spPr bwMode="auto">
          <a:xfrm>
            <a:off x="1774826" y="4173538"/>
            <a:ext cx="66071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br>
              <a:rPr lang="fr-FR" altLang="fr-FR" sz="2000" b="1">
                <a:solidFill>
                  <a:prstClr val="black"/>
                </a:solidFill>
                <a:latin typeface="Times New Roman" panose="02020603050405020304" pitchFamily="18" charset="0"/>
                <a:cs typeface="Times New Roman" panose="02020603050405020304" pitchFamily="18" charset="0"/>
              </a:rPr>
            </a:br>
            <a:endParaRPr lang="fr-FR" altLang="fr-FR" sz="2000" b="1">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buNone/>
            </a:pPr>
            <a:r>
              <a:rPr lang="fr-FR" altLang="fr-FR" sz="2000" b="1">
                <a:solidFill>
                  <a:prstClr val="black"/>
                </a:solidFill>
                <a:latin typeface="Times New Roman" panose="02020603050405020304" pitchFamily="18" charset="0"/>
                <a:cs typeface="Times New Roman" panose="02020603050405020304" pitchFamily="18" charset="0"/>
              </a:rPr>
              <a:t>            </a:t>
            </a:r>
          </a:p>
          <a:p>
            <a:pPr fontAlgn="base">
              <a:spcBef>
                <a:spcPct val="0"/>
              </a:spcBef>
              <a:spcAft>
                <a:spcPct val="0"/>
              </a:spcAft>
              <a:buNone/>
            </a:pPr>
            <a:endParaRPr lang="fr-FR" altLang="fr-FR" sz="2000">
              <a:solidFill>
                <a:srgbClr val="FF0000"/>
              </a:solidFill>
              <a:latin typeface="Times New Roman" panose="02020603050405020304" pitchFamily="18" charset="0"/>
              <a:cs typeface="Times New Roman" panose="02020603050405020304" pitchFamily="18" charset="0"/>
            </a:endParaRPr>
          </a:p>
          <a:p>
            <a:pPr fontAlgn="base">
              <a:spcBef>
                <a:spcPct val="0"/>
              </a:spcBef>
              <a:spcAft>
                <a:spcPct val="0"/>
              </a:spcAft>
              <a:buNone/>
            </a:pPr>
            <a:r>
              <a:rPr lang="fr-FR" altLang="x-none" sz="2000" b="1">
                <a:solidFill>
                  <a:prstClr val="black"/>
                </a:solidFill>
                <a:latin typeface="Times New Roman" panose="02020603050405020304" pitchFamily="18" charset="0"/>
                <a:cs typeface="Times New Roman" panose="02020603050405020304" pitchFamily="18" charset="0"/>
              </a:rPr>
              <a:t>                                                            DGD/DSC/SCD</a:t>
            </a:r>
          </a:p>
        </p:txBody>
      </p:sp>
      <p:sp>
        <p:nvSpPr>
          <p:cNvPr id="7173" name="Espace réservé du pied de page 3">
            <a:extLst>
              <a:ext uri="{FF2B5EF4-FFF2-40B4-BE49-F238E27FC236}">
                <a16:creationId xmlns:a16="http://schemas.microsoft.com/office/drawing/2014/main" id="{560822A5-84F9-4CF0-B78F-47AF1801011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1</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7172" name="Espace réservé du numéro de diapositive 2">
            <a:extLst>
              <a:ext uri="{FF2B5EF4-FFF2-40B4-BE49-F238E27FC236}">
                <a16:creationId xmlns:a16="http://schemas.microsoft.com/office/drawing/2014/main" id="{D6D477F1-E7C7-4CA3-9850-E9129AE907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57948D9E-DC9D-456B-A077-FD086CC50140}"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210</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dissolve/>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DFAA19-A535-4924-A870-4F3353374E78}"/>
              </a:ext>
            </a:extLst>
          </p:cNvPr>
          <p:cNvSpPr txBox="1">
            <a:spLocks/>
          </p:cNvSpPr>
          <p:nvPr/>
        </p:nvSpPr>
        <p:spPr>
          <a:xfrm>
            <a:off x="1981200" y="115888"/>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5400" i="1" dirty="0">
                <a:solidFill>
                  <a:srgbClr val="122B4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OBJECTIFS</a:t>
            </a:r>
          </a:p>
        </p:txBody>
      </p:sp>
      <p:sp>
        <p:nvSpPr>
          <p:cNvPr id="3" name="Espace réservé du contenu 2">
            <a:extLst>
              <a:ext uri="{FF2B5EF4-FFF2-40B4-BE49-F238E27FC236}">
                <a16:creationId xmlns:a16="http://schemas.microsoft.com/office/drawing/2014/main" id="{2453468B-8B1B-410D-BA70-D78C483C1E82}"/>
              </a:ext>
            </a:extLst>
          </p:cNvPr>
          <p:cNvSpPr txBox="1">
            <a:spLocks/>
          </p:cNvSpPr>
          <p:nvPr/>
        </p:nvSpPr>
        <p:spPr>
          <a:xfrm>
            <a:off x="1631950" y="1423988"/>
            <a:ext cx="8229600" cy="4525962"/>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3100" dirty="0">
                <a:solidFill>
                  <a:prstClr val="black"/>
                </a:solidFill>
                <a:latin typeface="Times New Roman" pitchFamily="18" charset="0"/>
                <a:cs typeface="Times New Roman" pitchFamily="18" charset="0"/>
              </a:rPr>
              <a:t>Simplification de la procédure de traitement des EB </a:t>
            </a:r>
          </a:p>
          <a:p>
            <a:pPr>
              <a:defRPr/>
            </a:pPr>
            <a:r>
              <a:rPr lang="fr-FR" sz="3100" dirty="0">
                <a:solidFill>
                  <a:prstClr val="black"/>
                </a:solidFill>
                <a:latin typeface="Times New Roman" pitchFamily="18" charset="0"/>
                <a:cs typeface="Times New Roman" pitchFamily="18" charset="0"/>
              </a:rPr>
              <a:t>Respect du délai de régularisation </a:t>
            </a:r>
            <a:r>
              <a:rPr lang="fr-FR" sz="3100" b="1" dirty="0">
                <a:solidFill>
                  <a:prstClr val="black"/>
                </a:solidFill>
                <a:latin typeface="Times New Roman" pitchFamily="18" charset="0"/>
                <a:cs typeface="Times New Roman" pitchFamily="18" charset="0"/>
              </a:rPr>
              <a:t>de deux mois après enlèvement des marchandises </a:t>
            </a:r>
            <a:r>
              <a:rPr lang="fr-FR" sz="3100" dirty="0">
                <a:solidFill>
                  <a:prstClr val="black"/>
                </a:solidFill>
                <a:latin typeface="Times New Roman" pitchFamily="18" charset="0"/>
                <a:cs typeface="Times New Roman" pitchFamily="18" charset="0"/>
              </a:rPr>
              <a:t>( Cf. Circulaire  N° 04MFB/SG/DGB/DSB/SAEPB du 30/12/2016 )</a:t>
            </a:r>
          </a:p>
          <a:p>
            <a:pPr>
              <a:defRPr/>
            </a:pPr>
            <a:r>
              <a:rPr lang="fr-FR" sz="3100" dirty="0">
                <a:solidFill>
                  <a:prstClr val="black"/>
                </a:solidFill>
                <a:latin typeface="Times New Roman" pitchFamily="18" charset="0"/>
                <a:cs typeface="Times New Roman" pitchFamily="18" charset="0"/>
              </a:rPr>
              <a:t>Suivi rigoureux des soumissions des AD/TEF par les Bureaux</a:t>
            </a:r>
          </a:p>
          <a:p>
            <a:pPr>
              <a:defRPr/>
            </a:pPr>
            <a:r>
              <a:rPr lang="fr-FR" sz="3100" dirty="0">
                <a:solidFill>
                  <a:prstClr val="black"/>
                </a:solidFill>
                <a:latin typeface="Times New Roman" pitchFamily="18" charset="0"/>
                <a:cs typeface="Times New Roman" pitchFamily="18" charset="0"/>
              </a:rPr>
              <a:t>Suivi du dossier des EB  jusqu‘ au paiement par les Bureaux </a:t>
            </a:r>
          </a:p>
          <a:p>
            <a:pPr>
              <a:defRPr/>
            </a:pPr>
            <a:r>
              <a:rPr lang="fr-FR" sz="3100" dirty="0">
                <a:solidFill>
                  <a:prstClr val="black"/>
                </a:solidFill>
                <a:latin typeface="Times New Roman" pitchFamily="18" charset="0"/>
                <a:cs typeface="Times New Roman" pitchFamily="18" charset="0"/>
              </a:rPr>
              <a:t>Suivi et Contrôle de la régularisation des EB  par le SCD jusqu'  au paiement </a:t>
            </a:r>
          </a:p>
          <a:p>
            <a:pPr>
              <a:defRPr/>
            </a:pPr>
            <a:r>
              <a:rPr lang="fr-FR" sz="3100" dirty="0">
                <a:solidFill>
                  <a:prstClr val="black"/>
                </a:solidFill>
                <a:latin typeface="Times New Roman" pitchFamily="18" charset="0"/>
                <a:cs typeface="Times New Roman" pitchFamily="18" charset="0"/>
              </a:rPr>
              <a:t>Paiement régulier des DTI et suppression des arriérés</a:t>
            </a:r>
          </a:p>
          <a:p>
            <a:pPr>
              <a:defRPr/>
            </a:pPr>
            <a:endParaRPr lang="fr-FR" dirty="0">
              <a:solidFill>
                <a:prstClr val="black"/>
              </a:solidFill>
              <a:latin typeface="Calibri"/>
            </a:endParaRPr>
          </a:p>
        </p:txBody>
      </p:sp>
      <p:sp>
        <p:nvSpPr>
          <p:cNvPr id="9221" name="Espace réservé du pied de page 4">
            <a:extLst>
              <a:ext uri="{FF2B5EF4-FFF2-40B4-BE49-F238E27FC236}">
                <a16:creationId xmlns:a16="http://schemas.microsoft.com/office/drawing/2014/main" id="{AA42DA58-0ECA-49FD-AB19-841DC010D0B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2</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9220" name="Espace réservé du numéro de diapositive 3">
            <a:extLst>
              <a:ext uri="{FF2B5EF4-FFF2-40B4-BE49-F238E27FC236}">
                <a16:creationId xmlns:a16="http://schemas.microsoft.com/office/drawing/2014/main" id="{55E1963B-E57F-420F-867D-1B8B4954C8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E1FD014B-B1C9-4E37-B5BC-7EDAB1005CAC}"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211</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3E663-C12B-4261-A63D-AA038411AF14}"/>
              </a:ext>
            </a:extLst>
          </p:cNvPr>
          <p:cNvSpPr txBox="1">
            <a:spLocks/>
          </p:cNvSpPr>
          <p:nvPr/>
        </p:nvSpPr>
        <p:spPr>
          <a:xfrm>
            <a:off x="1981200" y="274639"/>
            <a:ext cx="8229600" cy="993775"/>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Bases juridiques</a:t>
            </a:r>
          </a:p>
        </p:txBody>
      </p:sp>
      <p:sp>
        <p:nvSpPr>
          <p:cNvPr id="3" name="Espace réservé du contenu 2">
            <a:extLst>
              <a:ext uri="{FF2B5EF4-FFF2-40B4-BE49-F238E27FC236}">
                <a16:creationId xmlns:a16="http://schemas.microsoft.com/office/drawing/2014/main" id="{4B637768-0987-4B2E-980E-EE71ECB51297}"/>
              </a:ext>
            </a:extLst>
          </p:cNvPr>
          <p:cNvSpPr txBox="1">
            <a:spLocks/>
          </p:cNvSpPr>
          <p:nvPr/>
        </p:nvSpPr>
        <p:spPr>
          <a:xfrm>
            <a:off x="1981200" y="1600201"/>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defRPr/>
            </a:pPr>
            <a:r>
              <a:rPr lang="fr-FR" altLang="fr-FR" b="1" dirty="0">
                <a:solidFill>
                  <a:prstClr val="black"/>
                </a:solidFill>
                <a:latin typeface="Times New Roman" pitchFamily="18" charset="0"/>
                <a:cs typeface="Times New Roman" pitchFamily="18" charset="0"/>
              </a:rPr>
              <a:t>   </a:t>
            </a:r>
            <a:r>
              <a:rPr lang="fr-FR" altLang="fr-FR"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Art. 124 al 1er </a:t>
            </a:r>
            <a:r>
              <a:rPr lang="fr-FR" altLang="fr-FR" b="1" dirty="0">
                <a:solidFill>
                  <a:prstClr val="black"/>
                </a:solidFill>
                <a:latin typeface="Times New Roman" pitchFamily="18" charset="0"/>
                <a:cs typeface="Times New Roman" pitchFamily="18" charset="0"/>
              </a:rPr>
              <a:t>– </a:t>
            </a:r>
            <a:r>
              <a:rPr lang="fr-FR" altLang="fr-FR" dirty="0">
                <a:solidFill>
                  <a:prstClr val="black">
                    <a:lumMod val="75000"/>
                    <a:lumOff val="25000"/>
                  </a:prstClr>
                </a:solidFill>
                <a:latin typeface="Times New Roman" pitchFamily="18" charset="0"/>
                <a:cs typeface="Times New Roman" pitchFamily="18" charset="0"/>
              </a:rPr>
              <a:t>Les produits sous forme de dons et aides en nature, acquis de l’Extérieur ou financés sur fonds de toute nature d’origine extérieure (fonds d’emprunt, subventions, fonds de concours, etc.…) rentrant dans le territoire national, acquittent au profit de l’Etat les droits et taxes prévus par les textes réglementaires en vigueur</a:t>
            </a:r>
          </a:p>
        </p:txBody>
      </p:sp>
      <p:sp>
        <p:nvSpPr>
          <p:cNvPr id="11269" name="Espace réservé du pied de page 4">
            <a:extLst>
              <a:ext uri="{FF2B5EF4-FFF2-40B4-BE49-F238E27FC236}">
                <a16:creationId xmlns:a16="http://schemas.microsoft.com/office/drawing/2014/main" id="{7455FEC7-3E8E-4447-B0D7-FE5131C9492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3</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11268" name="Espace réservé du numéro de diapositive 3">
            <a:extLst>
              <a:ext uri="{FF2B5EF4-FFF2-40B4-BE49-F238E27FC236}">
                <a16:creationId xmlns:a16="http://schemas.microsoft.com/office/drawing/2014/main" id="{29F42161-9472-405F-8C7D-678A498EC1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F0317937-E419-43FA-9BFB-B5CD6B8CD5A5}"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212</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
        <p:nvSpPr>
          <p:cNvPr id="7" name="Titre 1">
            <a:extLst>
              <a:ext uri="{FF2B5EF4-FFF2-40B4-BE49-F238E27FC236}">
                <a16:creationId xmlns:a16="http://schemas.microsoft.com/office/drawing/2014/main" id="{DAC03272-8307-4036-8010-E909FA490653}"/>
              </a:ext>
            </a:extLst>
          </p:cNvPr>
          <p:cNvSpPr txBox="1">
            <a:spLocks/>
          </p:cNvSpPr>
          <p:nvPr/>
        </p:nvSpPr>
        <p:spPr>
          <a:xfrm>
            <a:off x="8525218" y="15240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cover dir="d"/>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63C4F-B9AB-4347-BFF7-ECD63236E46A}"/>
              </a:ext>
            </a:extLst>
          </p:cNvPr>
          <p:cNvSpPr txBox="1">
            <a:spLocks/>
          </p:cNvSpPr>
          <p:nvPr/>
        </p:nvSpPr>
        <p:spPr>
          <a:xfrm>
            <a:off x="1981200" y="44450"/>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Bases juridiques</a:t>
            </a:r>
          </a:p>
        </p:txBody>
      </p:sp>
      <p:sp>
        <p:nvSpPr>
          <p:cNvPr id="3" name="Espace réservé du contenu 2">
            <a:extLst>
              <a:ext uri="{FF2B5EF4-FFF2-40B4-BE49-F238E27FC236}">
                <a16:creationId xmlns:a16="http://schemas.microsoft.com/office/drawing/2014/main" id="{3637D9B1-7FC1-41E1-BCD9-5D0111211230}"/>
              </a:ext>
            </a:extLst>
          </p:cNvPr>
          <p:cNvSpPr txBox="1">
            <a:spLocks/>
          </p:cNvSpPr>
          <p:nvPr/>
        </p:nvSpPr>
        <p:spPr>
          <a:xfrm>
            <a:off x="1441451" y="1268414"/>
            <a:ext cx="8399463" cy="47974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defRPr/>
            </a:pPr>
            <a:r>
              <a:rPr lang="fr-FR" altLang="fr-FR" b="1" dirty="0">
                <a:solidFill>
                  <a:prstClr val="black"/>
                </a:solidFill>
                <a:latin typeface="Times New Roman" pitchFamily="18" charset="0"/>
                <a:cs typeface="Times New Roman" pitchFamily="18" charset="0"/>
              </a:rPr>
              <a:t>  </a:t>
            </a:r>
            <a:r>
              <a:rPr lang="fr-FR" altLang="fr-FR"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Art 124 al 2 </a:t>
            </a:r>
            <a:r>
              <a:rPr lang="fr-FR" altLang="fr-FR" sz="2800" dirty="0">
                <a:solidFill>
                  <a:prstClr val="black"/>
                </a:solidFill>
                <a:latin typeface="Times New Roman" pitchFamily="18" charset="0"/>
                <a:cs typeface="Times New Roman" pitchFamily="18" charset="0"/>
              </a:rPr>
              <a:t>: </a:t>
            </a:r>
            <a:r>
              <a:rPr lang="fr-FR" altLang="fr-FR" sz="2800" dirty="0">
                <a:solidFill>
                  <a:prstClr val="black">
                    <a:lumMod val="75000"/>
                    <a:lumOff val="25000"/>
                  </a:prstClr>
                </a:solidFill>
                <a:latin typeface="Times New Roman" pitchFamily="18" charset="0"/>
                <a:cs typeface="Times New Roman" pitchFamily="18" charset="0"/>
              </a:rPr>
              <a:t>Les organismes publics, semi-publics ou privés bénéficiaires acquittent auprès de l’Administration des Douanes, sur leur budget,</a:t>
            </a:r>
          </a:p>
          <a:p>
            <a:pPr>
              <a:buNone/>
              <a:defRPr/>
            </a:pPr>
            <a:r>
              <a:rPr lang="fr-FR" altLang="fr-FR" sz="2800" dirty="0">
                <a:solidFill>
                  <a:prstClr val="black">
                    <a:lumMod val="75000"/>
                    <a:lumOff val="25000"/>
                  </a:prstClr>
                </a:solidFill>
                <a:latin typeface="Times New Roman" pitchFamily="18" charset="0"/>
                <a:cs typeface="Times New Roman" pitchFamily="18" charset="0"/>
              </a:rPr>
              <a:t>   les droits et taxes dus lors du dédouanement de ces produits. </a:t>
            </a:r>
          </a:p>
          <a:p>
            <a:pPr>
              <a:buNone/>
              <a:defRPr/>
            </a:pPr>
            <a:r>
              <a:rPr lang="fr-FR" altLang="fr-FR"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Art 124 al 3 </a:t>
            </a:r>
            <a:r>
              <a:rPr lang="fr-FR" altLang="fr-FR" sz="2800" dirty="0">
                <a:solidFill>
                  <a:prstClr val="black"/>
                </a:solidFill>
                <a:latin typeface="Times New Roman" pitchFamily="18" charset="0"/>
                <a:cs typeface="Times New Roman" pitchFamily="18" charset="0"/>
              </a:rPr>
              <a:t>: </a:t>
            </a:r>
            <a:r>
              <a:rPr lang="fr-FR" altLang="fr-FR" sz="2800" dirty="0">
                <a:solidFill>
                  <a:prstClr val="black">
                    <a:lumMod val="75000"/>
                    <a:lumOff val="25000"/>
                  </a:prstClr>
                </a:solidFill>
                <a:latin typeface="Times New Roman" pitchFamily="18" charset="0"/>
                <a:cs typeface="Times New Roman" pitchFamily="18" charset="0"/>
              </a:rPr>
              <a:t>Au cas où un organisme quelconque se substituerait à l’organisme bénéficiaire pour le paiement des droits dus, l’organisme de substitution acquitte les droits dus avant l’enlèvement des produits en cause dans les mêmes conditions que ci-de</a:t>
            </a:r>
            <a:r>
              <a:rPr lang="fr-FR" altLang="fr-FR" sz="2800" dirty="0">
                <a:solidFill>
                  <a:prstClr val="black">
                    <a:lumMod val="75000"/>
                    <a:lumOff val="25000"/>
                  </a:prstClr>
                </a:solidFill>
                <a:latin typeface="Calibri"/>
              </a:rPr>
              <a:t>ssus</a:t>
            </a:r>
          </a:p>
        </p:txBody>
      </p:sp>
      <p:sp>
        <p:nvSpPr>
          <p:cNvPr id="13317" name="Espace réservé du pied de page 4">
            <a:extLst>
              <a:ext uri="{FF2B5EF4-FFF2-40B4-BE49-F238E27FC236}">
                <a16:creationId xmlns:a16="http://schemas.microsoft.com/office/drawing/2014/main" id="{AAC7F4DC-89AB-4DCB-B2F6-C4BC1983E63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4</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13316" name="Espace réservé du numéro de diapositive 3">
            <a:extLst>
              <a:ext uri="{FF2B5EF4-FFF2-40B4-BE49-F238E27FC236}">
                <a16:creationId xmlns:a16="http://schemas.microsoft.com/office/drawing/2014/main" id="{FDCA0E30-0BE7-4420-8845-AFCCFFAD82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B7A34E41-D8A9-410B-A204-133B964BDD58}"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213</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pull dir="ld"/>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F4975-65A1-446A-8790-959014519C53}"/>
              </a:ext>
            </a:extLst>
          </p:cNvPr>
          <p:cNvSpPr txBox="1">
            <a:spLocks/>
          </p:cNvSpPr>
          <p:nvPr/>
        </p:nvSpPr>
        <p:spPr>
          <a:xfrm>
            <a:off x="1981200" y="115888"/>
            <a:ext cx="8229600" cy="792162"/>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BASE JURIDIQUE</a:t>
            </a:r>
          </a:p>
        </p:txBody>
      </p:sp>
      <p:sp>
        <p:nvSpPr>
          <p:cNvPr id="3" name="Espace réservé du contenu 2">
            <a:extLst>
              <a:ext uri="{FF2B5EF4-FFF2-40B4-BE49-F238E27FC236}">
                <a16:creationId xmlns:a16="http://schemas.microsoft.com/office/drawing/2014/main" id="{AA117B8F-83B4-4F54-8B6F-FB4AD05FEA17}"/>
              </a:ext>
            </a:extLst>
          </p:cNvPr>
          <p:cNvSpPr txBox="1">
            <a:spLocks/>
          </p:cNvSpPr>
          <p:nvPr/>
        </p:nvSpPr>
        <p:spPr>
          <a:xfrm>
            <a:off x="1631950" y="1047751"/>
            <a:ext cx="8229600" cy="48291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altLang="fr-FR" sz="2800" b="1" i="1" dirty="0">
                <a:solidFill>
                  <a:prstClr val="black"/>
                </a:solidFill>
                <a:latin typeface="Times New Roman" pitchFamily="18" charset="0"/>
                <a:cs typeface="Times New Roman" pitchFamily="18" charset="0"/>
              </a:rPr>
              <a:t>Article 124 al 4 CD</a:t>
            </a:r>
            <a:r>
              <a:rPr lang="fr-FR" altLang="fr-FR" sz="2800" i="1" dirty="0">
                <a:solidFill>
                  <a:prstClr val="black"/>
                </a:solidFill>
                <a:latin typeface="Times New Roman" pitchFamily="18" charset="0"/>
                <a:cs typeface="Times New Roman" pitchFamily="18" charset="0"/>
              </a:rPr>
              <a:t> : </a:t>
            </a:r>
            <a:r>
              <a:rPr lang="fr-FR" altLang="fr-FR" sz="2800" i="1" dirty="0">
                <a:solidFill>
                  <a:prstClr val="black">
                    <a:lumMod val="75000"/>
                    <a:lumOff val="25000"/>
                  </a:prstClr>
                </a:solidFill>
                <a:latin typeface="Times New Roman" pitchFamily="18" charset="0"/>
                <a:cs typeface="Times New Roman" pitchFamily="18" charset="0"/>
              </a:rPr>
              <a:t>« Au cas où l’Etat se substituerait à l’organisme bénéficiaire pour acquitter les droits dus, il est établi sur présentation de l’engagement de l’Etat avec indications des lignes budgétaires devant supporter le paiement, un décompte de ces droits sur état bleu. Le règlement de l’état bleu ainsi établi s’effectue au cours de l’année de son établissement sur crédit inscrit pour ordre à prévoir au budget à titre provisionnel et évaluatif en dehors du cadrage économique pour l’établissement du budget de l’Etat.</a:t>
            </a:r>
          </a:p>
          <a:p>
            <a:pPr>
              <a:defRPr/>
            </a:pPr>
            <a:endParaRPr lang="fr-FR" altLang="fr-FR" sz="2800" i="1" dirty="0">
              <a:solidFill>
                <a:prstClr val="black"/>
              </a:solidFill>
              <a:latin typeface="Calibri"/>
            </a:endParaRPr>
          </a:p>
        </p:txBody>
      </p:sp>
      <p:sp>
        <p:nvSpPr>
          <p:cNvPr id="15365" name="Espace réservé du pied de page 4">
            <a:extLst>
              <a:ext uri="{FF2B5EF4-FFF2-40B4-BE49-F238E27FC236}">
                <a16:creationId xmlns:a16="http://schemas.microsoft.com/office/drawing/2014/main" id="{3AD09CB1-9FD9-4EBD-9201-B140AF76833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5</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15364" name="Espace réservé du numéro de diapositive 3">
            <a:extLst>
              <a:ext uri="{FF2B5EF4-FFF2-40B4-BE49-F238E27FC236}">
                <a16:creationId xmlns:a16="http://schemas.microsoft.com/office/drawing/2014/main" id="{0ABF6622-1EC6-43E2-89B5-3F901BE203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7DC7C298-216A-4063-833C-8B3CDB36B0F9}"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214</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pull dir="rd"/>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BFB9D-343A-48EA-BE12-F213CB739F8E}"/>
              </a:ext>
            </a:extLst>
          </p:cNvPr>
          <p:cNvSpPr txBox="1">
            <a:spLocks/>
          </p:cNvSpPr>
          <p:nvPr/>
        </p:nvSpPr>
        <p:spPr>
          <a:xfrm>
            <a:off x="1703389" y="115889"/>
            <a:ext cx="8785225" cy="936625"/>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3200"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Circulaire N° 04-MFB/SG/DGB/DSB/SAEPB du 30/12/2016 relative à l’exécution budgétaire 2017</a:t>
            </a:r>
          </a:p>
        </p:txBody>
      </p:sp>
      <p:sp>
        <p:nvSpPr>
          <p:cNvPr id="17411" name="Espace réservé du contenu 2">
            <a:extLst>
              <a:ext uri="{FF2B5EF4-FFF2-40B4-BE49-F238E27FC236}">
                <a16:creationId xmlns:a16="http://schemas.microsoft.com/office/drawing/2014/main" id="{E7D29200-21EB-4AEF-8B49-5E54DB2EBF42}"/>
              </a:ext>
            </a:extLst>
          </p:cNvPr>
          <p:cNvSpPr txBox="1">
            <a:spLocks/>
          </p:cNvSpPr>
          <p:nvPr/>
        </p:nvSpPr>
        <p:spPr bwMode="auto">
          <a:xfrm>
            <a:off x="1682750" y="1125538"/>
            <a:ext cx="82296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fr-FR" altLang="fr-FR" sz="1800" b="1">
                <a:solidFill>
                  <a:prstClr val="black"/>
                </a:solidFill>
                <a:latin typeface="Times New Roman" panose="02020603050405020304" pitchFamily="18" charset="0"/>
                <a:cs typeface="Times New Roman" panose="02020603050405020304" pitchFamily="18" charset="0"/>
              </a:rPr>
              <a:t>         1.6 Le Responsable de Droits et Taxes à l’Importation (RDTI)</a:t>
            </a:r>
          </a:p>
          <a:p>
            <a:pPr fontAlgn="base">
              <a:spcAft>
                <a:spcPct val="0"/>
              </a:spcAft>
              <a:buNone/>
            </a:pPr>
            <a:r>
              <a:rPr lang="fr-FR" altLang="fr-FR" sz="1800">
                <a:solidFill>
                  <a:prstClr val="black"/>
                </a:solidFill>
                <a:latin typeface="Times New Roman" panose="02020603050405020304" pitchFamily="18" charset="0"/>
                <a:cs typeface="Times New Roman" panose="02020603050405020304" pitchFamily="18" charset="0"/>
              </a:rPr>
              <a:t>       Chaque Institution et Ministère désigne un responsable de crédits DTI (RDTI) par voie de décision. Selon la Circulaire N°004– MFB/SG/DGB du 13 Avril 2010 sur la désignation des RDTI, il assure la comptabilisation et le suivi de toutes les opérations y afférentes.</a:t>
            </a:r>
          </a:p>
          <a:p>
            <a:pPr fontAlgn="base">
              <a:spcAft>
                <a:spcPct val="0"/>
              </a:spcAft>
              <a:buNone/>
            </a:pPr>
            <a:r>
              <a:rPr lang="fr-FR" altLang="fr-FR" sz="1800">
                <a:solidFill>
                  <a:prstClr val="black"/>
                </a:solidFill>
                <a:latin typeface="Times New Roman" panose="02020603050405020304" pitchFamily="18" charset="0"/>
                <a:cs typeface="Times New Roman" panose="02020603050405020304" pitchFamily="18" charset="0"/>
              </a:rPr>
              <a:t>      A cet effet, en collaboration avec les différents Départements du Ministère des Finances et du Budget, il procède :</a:t>
            </a:r>
          </a:p>
          <a:p>
            <a:pPr fontAlgn="base">
              <a:spcAft>
                <a:spcPct val="0"/>
              </a:spcAft>
            </a:pPr>
            <a:r>
              <a:rPr lang="fr-FR" altLang="fr-FR" sz="1800">
                <a:solidFill>
                  <a:prstClr val="black"/>
                </a:solidFill>
                <a:latin typeface="Times New Roman" panose="02020603050405020304" pitchFamily="18" charset="0"/>
                <a:cs typeface="Times New Roman" panose="02020603050405020304" pitchFamily="18" charset="0"/>
              </a:rPr>
              <a:t>à la préparation des dossiers de dédouanement des marchandises ;</a:t>
            </a:r>
          </a:p>
          <a:p>
            <a:pPr fontAlgn="base">
              <a:spcAft>
                <a:spcPct val="0"/>
              </a:spcAft>
            </a:pPr>
            <a:r>
              <a:rPr lang="fr-FR" altLang="fr-FR" sz="1800">
                <a:solidFill>
                  <a:prstClr val="black"/>
                </a:solidFill>
                <a:latin typeface="Times New Roman" panose="02020603050405020304" pitchFamily="18" charset="0"/>
                <a:cs typeface="Times New Roman" panose="02020603050405020304" pitchFamily="18" charset="0"/>
              </a:rPr>
              <a:t>au traitement des dossiers se rapportant aux importations destinées aux Ministères, autres associations, Organisation Non Gouvernementale (ONG) ou Organisme International ;</a:t>
            </a:r>
          </a:p>
          <a:p>
            <a:pPr fontAlgn="base">
              <a:spcAft>
                <a:spcPct val="0"/>
              </a:spcAft>
            </a:pPr>
            <a:r>
              <a:rPr lang="fr-FR" altLang="fr-FR" sz="1800">
                <a:solidFill>
                  <a:prstClr val="black"/>
                </a:solidFill>
                <a:latin typeface="Times New Roman" panose="02020603050405020304" pitchFamily="18" charset="0"/>
                <a:cs typeface="Times New Roman" panose="02020603050405020304" pitchFamily="18" charset="0"/>
              </a:rPr>
              <a:t> à l’activation de toutes les procédures y afférentes (formalité douanière, paiement DTI, régularisation des arriérés).</a:t>
            </a:r>
          </a:p>
          <a:p>
            <a:pPr fontAlgn="base">
              <a:spcAft>
                <a:spcPct val="0"/>
              </a:spcAft>
              <a:buNone/>
            </a:pPr>
            <a:r>
              <a:rPr lang="fr-FR" altLang="fr-FR" sz="1800">
                <a:solidFill>
                  <a:prstClr val="black"/>
                </a:solidFill>
                <a:latin typeface="Times New Roman" panose="02020603050405020304" pitchFamily="18" charset="0"/>
                <a:cs typeface="Times New Roman" panose="02020603050405020304" pitchFamily="18" charset="0"/>
              </a:rPr>
              <a:t>      A ce titre, il doit assurer le suivi des « Etats Bleus ». Le délai de régularisation des</a:t>
            </a:r>
          </a:p>
          <a:p>
            <a:pPr fontAlgn="base">
              <a:spcAft>
                <a:spcPct val="0"/>
              </a:spcAft>
              <a:buNone/>
            </a:pPr>
            <a:r>
              <a:rPr lang="fr-FR" altLang="fr-FR" sz="1800">
                <a:solidFill>
                  <a:prstClr val="black"/>
                </a:solidFill>
                <a:latin typeface="Times New Roman" panose="02020603050405020304" pitchFamily="18" charset="0"/>
                <a:cs typeface="Times New Roman" panose="02020603050405020304" pitchFamily="18" charset="0"/>
              </a:rPr>
              <a:t>     « Etats Bleus » </a:t>
            </a:r>
            <a:r>
              <a:rPr lang="fr-FR" altLang="fr-FR" sz="1800" b="1">
                <a:solidFill>
                  <a:prstClr val="black"/>
                </a:solidFill>
                <a:latin typeface="Times New Roman" panose="02020603050405020304" pitchFamily="18" charset="0"/>
                <a:cs typeface="Times New Roman" panose="02020603050405020304" pitchFamily="18" charset="0"/>
              </a:rPr>
              <a:t>ne doit pas dépasser deux mois après l’enlèvement des marchandises </a:t>
            </a:r>
            <a:r>
              <a:rPr lang="fr-FR" altLang="fr-FR" sz="1800">
                <a:solidFill>
                  <a:prstClr val="black"/>
                </a:solidFill>
                <a:latin typeface="Times New Roman" panose="02020603050405020304" pitchFamily="18" charset="0"/>
                <a:cs typeface="Times New Roman" panose="02020603050405020304" pitchFamily="18" charset="0"/>
              </a:rPr>
              <a:t>correspondantes. Le circuit de l’exécution budgétaire des opérations de paiements des DTI sur état bleu est représenté en Annexe 01.</a:t>
            </a:r>
          </a:p>
          <a:p>
            <a:pPr fontAlgn="base">
              <a:spcAft>
                <a:spcPct val="0"/>
              </a:spcAft>
              <a:buNone/>
            </a:pPr>
            <a:endParaRPr lang="fr-FR" altLang="fr-FR" sz="1800">
              <a:solidFill>
                <a:prstClr val="black"/>
              </a:solidFill>
              <a:cs typeface="Arial" panose="020B0604020202020204" pitchFamily="34" charset="0"/>
            </a:endParaRPr>
          </a:p>
        </p:txBody>
      </p:sp>
      <p:sp>
        <p:nvSpPr>
          <p:cNvPr id="17413" name="Espace réservé du pied de page 3">
            <a:extLst>
              <a:ext uri="{FF2B5EF4-FFF2-40B4-BE49-F238E27FC236}">
                <a16:creationId xmlns:a16="http://schemas.microsoft.com/office/drawing/2014/main" id="{6F7215D8-D057-4867-99A9-481940C6E74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6</a:t>
            </a:r>
          </a:p>
        </p:txBody>
      </p:sp>
      <p:sp>
        <p:nvSpPr>
          <p:cNvPr id="17412" name="Espace réservé du numéro de diapositive 2">
            <a:extLst>
              <a:ext uri="{FF2B5EF4-FFF2-40B4-BE49-F238E27FC236}">
                <a16:creationId xmlns:a16="http://schemas.microsoft.com/office/drawing/2014/main" id="{81ACEF2C-E503-43A2-A14C-CBE4600B04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37FFA8A6-3E70-4E75-B52F-E57AE4AD1F22}"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215</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split orient="vert"/>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250FF3-4B42-495B-9C98-3FAFB662008C}"/>
              </a:ext>
            </a:extLst>
          </p:cNvPr>
          <p:cNvSpPr txBox="1">
            <a:spLocks/>
          </p:cNvSpPr>
          <p:nvPr/>
        </p:nvSpPr>
        <p:spPr>
          <a:xfrm>
            <a:off x="1981200" y="274639"/>
            <a:ext cx="8229600" cy="706437"/>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NOTES DE SERVICE</a:t>
            </a:r>
          </a:p>
        </p:txBody>
      </p:sp>
      <p:sp>
        <p:nvSpPr>
          <p:cNvPr id="19459" name="Espace réservé du contenu 2">
            <a:extLst>
              <a:ext uri="{FF2B5EF4-FFF2-40B4-BE49-F238E27FC236}">
                <a16:creationId xmlns:a16="http://schemas.microsoft.com/office/drawing/2014/main" id="{C25E2866-A992-41DE-B1F8-76F7054476B0}"/>
              </a:ext>
            </a:extLst>
          </p:cNvPr>
          <p:cNvSpPr txBox="1">
            <a:spLocks/>
          </p:cNvSpPr>
          <p:nvPr/>
        </p:nvSpPr>
        <p:spPr bwMode="auto">
          <a:xfrm>
            <a:off x="1981200" y="1357313"/>
            <a:ext cx="82296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pPr>
            <a:r>
              <a:rPr lang="fr-FR" altLang="fr-FR" sz="2400">
                <a:solidFill>
                  <a:prstClr val="black"/>
                </a:solidFill>
                <a:latin typeface="Times New Roman" panose="02020603050405020304" pitchFamily="18" charset="0"/>
                <a:cs typeface="Times New Roman" panose="02020603050405020304" pitchFamily="18" charset="0"/>
              </a:rPr>
              <a:t>Note N° 032-MFB/SG/DGD/DSCD du 28/02/17 sur l’utilisation des duplicata</a:t>
            </a:r>
          </a:p>
          <a:p>
            <a:pPr fontAlgn="base">
              <a:spcAft>
                <a:spcPct val="0"/>
              </a:spcAft>
            </a:pPr>
            <a:r>
              <a:rPr lang="fr-FR" altLang="fr-FR" sz="2400">
                <a:solidFill>
                  <a:prstClr val="black"/>
                </a:solidFill>
                <a:latin typeface="Times New Roman" panose="02020603050405020304" pitchFamily="18" charset="0"/>
                <a:cs typeface="Times New Roman" panose="02020603050405020304" pitchFamily="18" charset="0"/>
              </a:rPr>
              <a:t>Note N°106-MFB/SG/DGD du 20/03/17 sur la soumission AD/TEF</a:t>
            </a:r>
          </a:p>
          <a:p>
            <a:pPr fontAlgn="base">
              <a:spcAft>
                <a:spcPct val="0"/>
              </a:spcAft>
            </a:pPr>
            <a:r>
              <a:rPr lang="fr-FR" altLang="fr-FR" sz="2400">
                <a:solidFill>
                  <a:prstClr val="black"/>
                </a:solidFill>
                <a:latin typeface="Times New Roman" panose="02020603050405020304" pitchFamily="18" charset="0"/>
                <a:cs typeface="Times New Roman" panose="02020603050405020304" pitchFamily="18" charset="0"/>
              </a:rPr>
              <a:t>Note N° 161-MFB/SG/DGD/DSCD/SCSR du 25/04/17 rappel sur la désignation des RDTI</a:t>
            </a:r>
          </a:p>
          <a:p>
            <a:pPr fontAlgn="base">
              <a:spcAft>
                <a:spcPct val="0"/>
              </a:spcAft>
            </a:pPr>
            <a:r>
              <a:rPr lang="fr-FR" altLang="fr-FR" sz="2400">
                <a:solidFill>
                  <a:prstClr val="black"/>
                </a:solidFill>
                <a:latin typeface="Times New Roman" panose="02020603050405020304" pitchFamily="18" charset="0"/>
                <a:cs typeface="Times New Roman" panose="02020603050405020304" pitchFamily="18" charset="0"/>
              </a:rPr>
              <a:t>Note N° 66-MFB/SG/DGD/DSCD du 26/05/17concernant la régularisation des DTI sur EB</a:t>
            </a:r>
          </a:p>
          <a:p>
            <a:pPr fontAlgn="base">
              <a:spcAft>
                <a:spcPct val="0"/>
              </a:spcAft>
            </a:pPr>
            <a:r>
              <a:rPr lang="fr-FR" altLang="fr-FR" sz="2400">
                <a:solidFill>
                  <a:prstClr val="black"/>
                </a:solidFill>
                <a:latin typeface="Times New Roman" panose="02020603050405020304" pitchFamily="18" charset="0"/>
                <a:cs typeface="Times New Roman" panose="02020603050405020304" pitchFamily="18" charset="0"/>
              </a:rPr>
              <a:t>Note N°135-2017-MFB/SG/DGD/DSCD du 28/08/17 sur la régularisation des dossiers EB</a:t>
            </a:r>
          </a:p>
        </p:txBody>
      </p:sp>
      <p:sp>
        <p:nvSpPr>
          <p:cNvPr id="19461" name="Espace réservé du pied de page 3">
            <a:extLst>
              <a:ext uri="{FF2B5EF4-FFF2-40B4-BE49-F238E27FC236}">
                <a16:creationId xmlns:a16="http://schemas.microsoft.com/office/drawing/2014/main" id="{A6B77BAC-EAB7-498E-993D-BA766B57538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7</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19460" name="Espace réservé du numéro de diapositive 2">
            <a:extLst>
              <a:ext uri="{FF2B5EF4-FFF2-40B4-BE49-F238E27FC236}">
                <a16:creationId xmlns:a16="http://schemas.microsoft.com/office/drawing/2014/main" id="{9481976A-3663-48F1-9A5A-B38F72A1A7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A902D3F5-3B65-41FA-983D-0B075E2DA33B}"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216</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FAFFDA-81D5-4D64-BC1B-E38D29C44E22}"/>
              </a:ext>
            </a:extLst>
          </p:cNvPr>
          <p:cNvSpPr txBox="1">
            <a:spLocks/>
          </p:cNvSpPr>
          <p:nvPr/>
        </p:nvSpPr>
        <p:spPr>
          <a:xfrm>
            <a:off x="1774825" y="207963"/>
            <a:ext cx="8229600" cy="1204912"/>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36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PRESCRIPTION CONTRE L’ADMINISTRATION</a:t>
            </a:r>
            <a:br>
              <a:rPr lang="fr-FR" altLang="fr-FR" sz="3600"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br>
            <a:endParaRPr lang="fr-FR" altLang="fr-FR" sz="3600"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507" name="Espace réservé du contenu 2">
            <a:extLst>
              <a:ext uri="{FF2B5EF4-FFF2-40B4-BE49-F238E27FC236}">
                <a16:creationId xmlns:a16="http://schemas.microsoft.com/office/drawing/2014/main" id="{B0CACB0F-0FFE-4C7B-BF96-28DFACD38A47}"/>
              </a:ext>
            </a:extLst>
          </p:cNvPr>
          <p:cNvSpPr txBox="1">
            <a:spLocks/>
          </p:cNvSpPr>
          <p:nvPr/>
        </p:nvSpPr>
        <p:spPr bwMode="auto">
          <a:xfrm>
            <a:off x="1774825" y="1484313"/>
            <a:ext cx="82296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fr-FR" altLang="fr-FR">
                <a:solidFill>
                  <a:prstClr val="black"/>
                </a:solidFill>
                <a:cs typeface="Arial" panose="020B0604020202020204" pitchFamily="34" charset="0"/>
              </a:rPr>
              <a:t> </a:t>
            </a:r>
            <a:r>
              <a:rPr lang="fr-FR" altLang="fr-FR" sz="1800" b="1">
                <a:solidFill>
                  <a:prstClr val="black"/>
                </a:solidFill>
                <a:latin typeface="Times New Roman" panose="02020603050405020304" pitchFamily="18" charset="0"/>
                <a:cs typeface="Times New Roman" panose="02020603050405020304" pitchFamily="18" charset="0"/>
              </a:rPr>
              <a:t>Art. 300 CD. – </a:t>
            </a:r>
            <a:r>
              <a:rPr lang="fr-FR" altLang="fr-FR" sz="1800">
                <a:solidFill>
                  <a:prstClr val="black"/>
                </a:solidFill>
                <a:latin typeface="Times New Roman" panose="02020603050405020304" pitchFamily="18" charset="0"/>
                <a:cs typeface="Times New Roman" panose="02020603050405020304" pitchFamily="18" charset="0"/>
              </a:rPr>
              <a:t>L’Administration des Douanes est non recevable à former aucune demande en paiement de droits, quatre ans après que lesdits droits auraient dû être payés.</a:t>
            </a:r>
          </a:p>
          <a:p>
            <a:pPr algn="ctr" fontAlgn="base">
              <a:spcAft>
                <a:spcPct val="0"/>
              </a:spcAft>
              <a:buNone/>
            </a:pPr>
            <a:r>
              <a:rPr lang="fr-FR" altLang="fr-FR" sz="1800">
                <a:solidFill>
                  <a:prstClr val="black"/>
                </a:solidFill>
                <a:latin typeface="Times New Roman" panose="02020603050405020304" pitchFamily="18" charset="0"/>
                <a:cs typeface="Times New Roman" panose="02020603050405020304" pitchFamily="18" charset="0"/>
              </a:rPr>
              <a:t> </a:t>
            </a:r>
            <a:r>
              <a:rPr lang="fr-FR" altLang="fr-FR" sz="1800" b="1">
                <a:solidFill>
                  <a:prstClr val="black"/>
                </a:solidFill>
                <a:latin typeface="Times New Roman" panose="02020603050405020304" pitchFamily="18" charset="0"/>
                <a:cs typeface="Times New Roman" panose="02020603050405020304" pitchFamily="18" charset="0"/>
              </a:rPr>
              <a:t>         CAS OU LES PRESCRIPTIONS DE COURTE DUREE</a:t>
            </a:r>
          </a:p>
          <a:p>
            <a:pPr algn="ctr" fontAlgn="base">
              <a:spcAft>
                <a:spcPct val="0"/>
              </a:spcAft>
              <a:buNone/>
            </a:pPr>
            <a:r>
              <a:rPr lang="fr-FR" altLang="fr-FR" sz="1800" b="1">
                <a:solidFill>
                  <a:prstClr val="black"/>
                </a:solidFill>
                <a:latin typeface="Times New Roman" panose="02020603050405020304" pitchFamily="18" charset="0"/>
                <a:cs typeface="Times New Roman" panose="02020603050405020304" pitchFamily="18" charset="0"/>
              </a:rPr>
              <a:t> N’ONT PAS EU  LIEU</a:t>
            </a:r>
          </a:p>
          <a:p>
            <a:pPr algn="ctr" fontAlgn="base">
              <a:spcAft>
                <a:spcPct val="0"/>
              </a:spcAft>
              <a:buNone/>
            </a:pPr>
            <a:endParaRPr lang="fr-FR" altLang="fr-FR" sz="1800">
              <a:solidFill>
                <a:prstClr val="black"/>
              </a:solidFill>
              <a:latin typeface="Times New Roman" panose="02020603050405020304" pitchFamily="18" charset="0"/>
              <a:cs typeface="Times New Roman" panose="02020603050405020304" pitchFamily="18" charset="0"/>
            </a:endParaRPr>
          </a:p>
          <a:p>
            <a:pPr fontAlgn="base">
              <a:spcAft>
                <a:spcPct val="0"/>
              </a:spcAft>
            </a:pPr>
            <a:r>
              <a:rPr lang="fr-FR" altLang="fr-FR" sz="1800" b="1">
                <a:solidFill>
                  <a:prstClr val="black"/>
                </a:solidFill>
                <a:latin typeface="Times New Roman" panose="02020603050405020304" pitchFamily="18" charset="0"/>
                <a:cs typeface="Times New Roman" panose="02020603050405020304" pitchFamily="18" charset="0"/>
              </a:rPr>
              <a:t>Art. 301 CD. – 1° </a:t>
            </a:r>
            <a:r>
              <a:rPr lang="fr-FR" altLang="fr-FR" sz="1800">
                <a:solidFill>
                  <a:prstClr val="black"/>
                </a:solidFill>
                <a:latin typeface="Times New Roman" panose="02020603050405020304" pitchFamily="18" charset="0"/>
                <a:cs typeface="Times New Roman" panose="02020603050405020304" pitchFamily="18" charset="0"/>
              </a:rPr>
              <a:t>Les prescriptions visées par les articles </a:t>
            </a:r>
            <a:r>
              <a:rPr lang="fr-FR" altLang="fr-FR" sz="1800" b="1">
                <a:solidFill>
                  <a:prstClr val="black"/>
                </a:solidFill>
                <a:latin typeface="Times New Roman" panose="02020603050405020304" pitchFamily="18" charset="0"/>
                <a:cs typeface="Times New Roman" panose="02020603050405020304" pitchFamily="18" charset="0"/>
              </a:rPr>
              <a:t>297</a:t>
            </a:r>
            <a:r>
              <a:rPr lang="fr-FR" altLang="fr-FR" sz="1800">
                <a:solidFill>
                  <a:prstClr val="black"/>
                </a:solidFill>
                <a:latin typeface="Times New Roman" panose="02020603050405020304" pitchFamily="18" charset="0"/>
                <a:cs typeface="Times New Roman" panose="02020603050405020304" pitchFamily="18" charset="0"/>
              </a:rPr>
              <a:t>, </a:t>
            </a:r>
            <a:r>
              <a:rPr lang="fr-FR" altLang="fr-FR" sz="1800" b="1">
                <a:solidFill>
                  <a:prstClr val="black"/>
                </a:solidFill>
                <a:latin typeface="Times New Roman" panose="02020603050405020304" pitchFamily="18" charset="0"/>
                <a:cs typeface="Times New Roman" panose="02020603050405020304" pitchFamily="18" charset="0"/>
              </a:rPr>
              <a:t>299</a:t>
            </a:r>
            <a:r>
              <a:rPr lang="fr-FR" altLang="fr-FR" sz="1800">
                <a:solidFill>
                  <a:prstClr val="black"/>
                </a:solidFill>
                <a:latin typeface="Times New Roman" panose="02020603050405020304" pitchFamily="18" charset="0"/>
                <a:cs typeface="Times New Roman" panose="02020603050405020304" pitchFamily="18" charset="0"/>
              </a:rPr>
              <a:t> et </a:t>
            </a:r>
            <a:r>
              <a:rPr lang="fr-FR" altLang="fr-FR" sz="1800" b="1">
                <a:solidFill>
                  <a:prstClr val="black"/>
                </a:solidFill>
                <a:latin typeface="Times New Roman" panose="02020603050405020304" pitchFamily="18" charset="0"/>
                <a:cs typeface="Times New Roman" panose="02020603050405020304" pitchFamily="18" charset="0"/>
              </a:rPr>
              <a:t>300</a:t>
            </a:r>
            <a:r>
              <a:rPr lang="fr-FR" altLang="fr-FR" sz="1800">
                <a:solidFill>
                  <a:prstClr val="black"/>
                </a:solidFill>
                <a:latin typeface="Times New Roman" panose="02020603050405020304" pitchFamily="18" charset="0"/>
                <a:cs typeface="Times New Roman" panose="02020603050405020304" pitchFamily="18" charset="0"/>
              </a:rPr>
              <a:t> ci-dessus n’ont pas lieu et deviennent </a:t>
            </a:r>
            <a:r>
              <a:rPr lang="fr-FR" altLang="fr-FR" sz="1800" b="1">
                <a:solidFill>
                  <a:prstClr val="black"/>
                </a:solidFill>
                <a:latin typeface="Times New Roman" panose="02020603050405020304" pitchFamily="18" charset="0"/>
                <a:cs typeface="Times New Roman" panose="02020603050405020304" pitchFamily="18" charset="0"/>
              </a:rPr>
              <a:t>trentenaires</a:t>
            </a:r>
            <a:r>
              <a:rPr lang="fr-FR" altLang="fr-FR" sz="1800">
                <a:solidFill>
                  <a:prstClr val="black"/>
                </a:solidFill>
                <a:latin typeface="Times New Roman" panose="02020603050405020304" pitchFamily="18" charset="0"/>
                <a:cs typeface="Times New Roman" panose="02020603050405020304" pitchFamily="18" charset="0"/>
              </a:rPr>
              <a:t> quand il y a, avant les termes prévus, contraintes décernées, actions ou demandes formées en justice (Plainte à Parquet, plainte avec constitution de partie civile), condamnations, </a:t>
            </a:r>
            <a:r>
              <a:rPr lang="fr-FR" altLang="fr-FR" sz="1800" b="1">
                <a:solidFill>
                  <a:prstClr val="black"/>
                </a:solidFill>
                <a:latin typeface="Times New Roman" panose="02020603050405020304" pitchFamily="18" charset="0"/>
                <a:cs typeface="Times New Roman" panose="02020603050405020304" pitchFamily="18" charset="0"/>
              </a:rPr>
              <a:t>promesses, </a:t>
            </a:r>
            <a:r>
              <a:rPr lang="fr-FR" altLang="fr-FR" sz="1800">
                <a:solidFill>
                  <a:prstClr val="black"/>
                </a:solidFill>
                <a:latin typeface="Times New Roman" panose="02020603050405020304" pitchFamily="18" charset="0"/>
                <a:cs typeface="Times New Roman" panose="02020603050405020304" pitchFamily="18" charset="0"/>
              </a:rPr>
              <a:t>conventions(soumission contentieuse, soumission transaction ou actes en tenant lieu) ou </a:t>
            </a:r>
            <a:r>
              <a:rPr lang="fr-FR" altLang="fr-FR" sz="1800" b="1">
                <a:solidFill>
                  <a:prstClr val="black"/>
                </a:solidFill>
                <a:latin typeface="Times New Roman" panose="02020603050405020304" pitchFamily="18" charset="0"/>
                <a:cs typeface="Times New Roman" panose="02020603050405020304" pitchFamily="18" charset="0"/>
              </a:rPr>
              <a:t>obligations particulières et spéciales relatives à l’objet qui est répété </a:t>
            </a:r>
            <a:r>
              <a:rPr lang="fr-FR" altLang="fr-FR" sz="1800">
                <a:solidFill>
                  <a:prstClr val="black"/>
                </a:solidFill>
                <a:latin typeface="Times New Roman" panose="02020603050405020304" pitchFamily="18" charset="0"/>
                <a:cs typeface="Times New Roman" panose="02020603050405020304" pitchFamily="18" charset="0"/>
              </a:rPr>
              <a:t>;</a:t>
            </a:r>
          </a:p>
          <a:p>
            <a:pPr fontAlgn="base">
              <a:spcAft>
                <a:spcPct val="0"/>
              </a:spcAft>
            </a:pPr>
            <a:endParaRPr lang="fr-FR" altLang="fr-FR" sz="1800">
              <a:solidFill>
                <a:prstClr val="black"/>
              </a:solidFill>
              <a:latin typeface="Times New Roman" panose="02020603050405020304" pitchFamily="18" charset="0"/>
              <a:cs typeface="Times New Roman" panose="02020603050405020304" pitchFamily="18" charset="0"/>
            </a:endParaRPr>
          </a:p>
          <a:p>
            <a:pPr fontAlgn="base">
              <a:spcAft>
                <a:spcPct val="0"/>
              </a:spcAft>
              <a:buNone/>
            </a:pPr>
            <a:r>
              <a:rPr lang="fr-FR" altLang="fr-FR" sz="1800">
                <a:solidFill>
                  <a:prstClr val="black"/>
                </a:solidFill>
                <a:cs typeface="Arial" panose="020B0604020202020204" pitchFamily="34" charset="0"/>
              </a:rPr>
              <a:t> </a:t>
            </a:r>
          </a:p>
          <a:p>
            <a:pPr fontAlgn="base">
              <a:spcAft>
                <a:spcPct val="0"/>
              </a:spcAft>
            </a:pPr>
            <a:endParaRPr lang="fr-FR" altLang="fr-FR" sz="1800">
              <a:solidFill>
                <a:prstClr val="black"/>
              </a:solidFill>
              <a:cs typeface="Arial" panose="020B0604020202020204" pitchFamily="34" charset="0"/>
            </a:endParaRPr>
          </a:p>
        </p:txBody>
      </p:sp>
      <p:sp>
        <p:nvSpPr>
          <p:cNvPr id="21509" name="Espace réservé du pied de page 3">
            <a:extLst>
              <a:ext uri="{FF2B5EF4-FFF2-40B4-BE49-F238E27FC236}">
                <a16:creationId xmlns:a16="http://schemas.microsoft.com/office/drawing/2014/main" id="{9C033B4D-377E-47A5-95D6-D88B08EC2F7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8</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21508" name="Espace réservé du numéro de diapositive 2">
            <a:extLst>
              <a:ext uri="{FF2B5EF4-FFF2-40B4-BE49-F238E27FC236}">
                <a16:creationId xmlns:a16="http://schemas.microsoft.com/office/drawing/2014/main" id="{9B6AA94D-E97B-422E-A793-8474897D1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78543814-CEB7-4B0C-835C-AF3528039C30}"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217</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dissolve/>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3156F8-79B6-42F0-A9B3-E35BE71E7C8E}"/>
              </a:ext>
            </a:extLst>
          </p:cNvPr>
          <p:cNvSpPr txBox="1">
            <a:spLocks/>
          </p:cNvSpPr>
          <p:nvPr/>
        </p:nvSpPr>
        <p:spPr>
          <a:xfrm>
            <a:off x="1981200" y="274638"/>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2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TRAITEMENT ET SUIVI DES DECLARATIONS  PAYEES PAR ETAT BLEU</a:t>
            </a:r>
            <a:br>
              <a:rPr lang="fr-FR" altLang="fr-FR"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altLang="fr-FR"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555" name="Espace réservé du contenu 2">
            <a:extLst>
              <a:ext uri="{FF2B5EF4-FFF2-40B4-BE49-F238E27FC236}">
                <a16:creationId xmlns:a16="http://schemas.microsoft.com/office/drawing/2014/main" id="{08C27738-FD6C-4D7A-AB5F-69FC82F17B65}"/>
              </a:ext>
            </a:extLst>
          </p:cNvPr>
          <p:cNvSpPr txBox="1">
            <a:spLocks/>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pPr>
            <a:r>
              <a:rPr lang="fr-FR" altLang="fr-FR">
                <a:solidFill>
                  <a:prstClr val="black"/>
                </a:solidFill>
                <a:cs typeface="Arial" panose="020B0604020202020204" pitchFamily="34" charset="0"/>
              </a:rPr>
              <a:t>Le destinataire des marchandises dans le DAU doit impérativement être  un ministère ou une institution qui va assurer le paiement des droits et taxes et non des associations, projets…</a:t>
            </a:r>
          </a:p>
          <a:p>
            <a:pPr fontAlgn="base">
              <a:spcAft>
                <a:spcPct val="0"/>
              </a:spcAft>
            </a:pPr>
            <a:r>
              <a:rPr lang="fr-FR" altLang="fr-FR">
                <a:solidFill>
                  <a:prstClr val="black"/>
                </a:solidFill>
                <a:cs typeface="Arial" panose="020B0604020202020204" pitchFamily="34" charset="0"/>
              </a:rPr>
              <a:t>Le délai réglementaire de paiement des DTI est de deux (02) mois après enlèvement des marchandises</a:t>
            </a:r>
          </a:p>
          <a:p>
            <a:pPr fontAlgn="base">
              <a:spcAft>
                <a:spcPct val="0"/>
              </a:spcAft>
            </a:pPr>
            <a:endParaRPr lang="fr-FR" altLang="fr-FR">
              <a:solidFill>
                <a:prstClr val="black"/>
              </a:solidFill>
              <a:cs typeface="Arial" panose="020B0604020202020204" pitchFamily="34" charset="0"/>
            </a:endParaRPr>
          </a:p>
        </p:txBody>
      </p:sp>
      <p:sp>
        <p:nvSpPr>
          <p:cNvPr id="23557" name="Espace réservé du pied de page 3">
            <a:extLst>
              <a:ext uri="{FF2B5EF4-FFF2-40B4-BE49-F238E27FC236}">
                <a16:creationId xmlns:a16="http://schemas.microsoft.com/office/drawing/2014/main" id="{180E3BF9-3CB8-498D-AB29-4EF28DF21F8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9</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23556" name="Espace réservé du numéro de diapositive 2">
            <a:extLst>
              <a:ext uri="{FF2B5EF4-FFF2-40B4-BE49-F238E27FC236}">
                <a16:creationId xmlns:a16="http://schemas.microsoft.com/office/drawing/2014/main" id="{C0077689-F5F3-46A8-AD8F-76FE00569A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3B086247-2B70-456C-B3B0-AC5DB74D1976}"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218</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split/>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7B30FE-171E-4FFC-8642-13CD04C7E075}"/>
              </a:ext>
            </a:extLst>
          </p:cNvPr>
          <p:cNvSpPr/>
          <p:nvPr/>
        </p:nvSpPr>
        <p:spPr>
          <a:xfrm>
            <a:off x="2855913" y="1989138"/>
            <a:ext cx="5903912" cy="1446212"/>
          </a:xfrm>
          <a:prstGeom prst="rect">
            <a:avLst/>
          </a:prstGeom>
        </p:spPr>
        <p:txBody>
          <a:bodyPr>
            <a:spAutoFit/>
          </a:bodyPr>
          <a:lstStyle/>
          <a:p>
            <a:pPr fontAlgn="base">
              <a:spcBef>
                <a:spcPct val="0"/>
              </a:spcBef>
              <a:spcAft>
                <a:spcPct val="0"/>
              </a:spcAft>
              <a:defRPr/>
            </a:pPr>
            <a:r>
              <a:rPr lang="fr-FR" altLang="fr-FR" sz="44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PHASE DE DEDOUANEMENT</a:t>
            </a:r>
          </a:p>
        </p:txBody>
      </p:sp>
      <p:sp>
        <p:nvSpPr>
          <p:cNvPr id="24580" name="Espace réservé du pied de page 3">
            <a:extLst>
              <a:ext uri="{FF2B5EF4-FFF2-40B4-BE49-F238E27FC236}">
                <a16:creationId xmlns:a16="http://schemas.microsoft.com/office/drawing/2014/main" id="{688B5ED3-7468-4E01-B468-F23EF32D2A6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10</a:t>
            </a:r>
          </a:p>
        </p:txBody>
      </p:sp>
      <p:sp>
        <p:nvSpPr>
          <p:cNvPr id="24579" name="Espace réservé du numéro de diapositive 1">
            <a:extLst>
              <a:ext uri="{FF2B5EF4-FFF2-40B4-BE49-F238E27FC236}">
                <a16:creationId xmlns:a16="http://schemas.microsoft.com/office/drawing/2014/main" id="{C4FDD26A-B84F-44A6-948A-04AE04E6F7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D807542C-B883-4F86-BEBF-22074208C57A}"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219</a:t>
            </a:fld>
            <a:endParaRPr lang="fr-FR" altLang="x-none" sz="1200">
              <a:solidFill>
                <a:srgbClr val="898989"/>
              </a:solidFill>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70844"/>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1762700"/>
            <a:ext cx="10940022" cy="4773568"/>
          </a:xfrm>
        </p:spPr>
        <p:txBody>
          <a:bodyPr>
            <a:noAutofit/>
          </a:bodyPr>
          <a:lstStyle/>
          <a:p>
            <a:pPr marL="0" indent="0" algn="ctr">
              <a:lnSpc>
                <a:spcPct val="100000"/>
              </a:lnSpc>
              <a:spcBef>
                <a:spcPts val="600"/>
              </a:spcBef>
              <a:spcAft>
                <a:spcPts val="3000"/>
              </a:spcAft>
              <a:buClr>
                <a:schemeClr val="accent4">
                  <a:lumMod val="50000"/>
                </a:schemeClr>
              </a:buClr>
              <a:buNone/>
            </a:pPr>
            <a:r>
              <a:rPr lang="fr-FR" altLang="fr-FR" sz="2400" u="sng" dirty="0">
                <a:solidFill>
                  <a:srgbClr val="0DA5A5"/>
                </a:solidFill>
                <a:latin typeface="Arial Black" panose="020B0A04020102020204" pitchFamily="34" charset="0"/>
                <a:cs typeface="Times New Roman" panose="02020603050405020304" pitchFamily="18" charset="0"/>
              </a:rPr>
              <a:t>AMENAGEMENT DE CREDIT</a:t>
            </a:r>
            <a:r>
              <a:rPr lang="fr-FR" altLang="fr-FR" sz="2400" dirty="0">
                <a:solidFill>
                  <a:srgbClr val="0DA5A5"/>
                </a:solidFill>
                <a:latin typeface="Arial Black" panose="020B0A04020102020204" pitchFamily="34" charset="0"/>
                <a:cs typeface="Times New Roman" panose="02020603050405020304" pitchFamily="18" charset="0"/>
              </a:rPr>
              <a:t>   (PIP)</a:t>
            </a: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lvl="0">
              <a:spcAft>
                <a:spcPts val="1200"/>
              </a:spcAft>
              <a:buNone/>
            </a:pPr>
            <a:endParaRPr lang="fr-FR" altLang="fr-FR" dirty="0">
              <a:solidFill>
                <a:prstClr val="black"/>
              </a:solidFill>
              <a:latin typeface="Times New Roman" panose="02020603050405020304" pitchFamily="18" charset="0"/>
              <a:cs typeface="Times New Roman" panose="02020603050405020304" pitchFamily="18" charset="0"/>
            </a:endParaRPr>
          </a:p>
          <a:p>
            <a:pPr algn="ctr">
              <a:spcAft>
                <a:spcPts val="1200"/>
              </a:spcAft>
            </a:pPr>
            <a:endParaRPr lang="fr-FR" altLang="fr-FR" b="1" dirty="0">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2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graphicFrame>
        <p:nvGraphicFramePr>
          <p:cNvPr id="6" name="Diagramme 5"/>
          <p:cNvGraphicFramePr/>
          <p:nvPr>
            <p:extLst>
              <p:ext uri="{D42A27DB-BD31-4B8C-83A1-F6EECF244321}">
                <p14:modId xmlns:p14="http://schemas.microsoft.com/office/powerpoint/2010/main" val="2723988954"/>
              </p:ext>
            </p:extLst>
          </p:nvPr>
        </p:nvGraphicFramePr>
        <p:xfrm>
          <a:off x="1447801" y="2480733"/>
          <a:ext cx="8128000" cy="1236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me 9"/>
          <p:cNvGraphicFramePr/>
          <p:nvPr>
            <p:extLst>
              <p:ext uri="{D42A27DB-BD31-4B8C-83A1-F6EECF244321}">
                <p14:modId xmlns:p14="http://schemas.microsoft.com/office/powerpoint/2010/main" val="1886092275"/>
              </p:ext>
            </p:extLst>
          </p:nvPr>
        </p:nvGraphicFramePr>
        <p:xfrm>
          <a:off x="1447802" y="4123268"/>
          <a:ext cx="8128000" cy="12361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0" grpId="0">
        <p:bldAsOne/>
      </p:bldGraphic>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3B9F1-DC7A-43F1-AB17-291079B2BD28}"/>
              </a:ext>
            </a:extLst>
          </p:cNvPr>
          <p:cNvSpPr txBox="1">
            <a:spLocks/>
          </p:cNvSpPr>
          <p:nvPr/>
        </p:nvSpPr>
        <p:spPr>
          <a:xfrm>
            <a:off x="1847850" y="188914"/>
            <a:ext cx="8229600" cy="922337"/>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3200" b="1" dirty="0">
                <a:solidFill>
                  <a:prstClr val="black"/>
                </a:solidFill>
                <a:latin typeface="Calibri"/>
              </a:rPr>
              <a:t>1) PRE-DEDOUANEMENT </a:t>
            </a:r>
            <a:endParaRPr lang="fr-FR" altLang="fr-FR" sz="3200"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603" name="Espace réservé du contenu 2">
            <a:extLst>
              <a:ext uri="{FF2B5EF4-FFF2-40B4-BE49-F238E27FC236}">
                <a16:creationId xmlns:a16="http://schemas.microsoft.com/office/drawing/2014/main" id="{FF90D8CB-C3E2-4E55-99F5-03439B1C5093}"/>
              </a:ext>
            </a:extLst>
          </p:cNvPr>
          <p:cNvSpPr txBox="1">
            <a:spLocks/>
          </p:cNvSpPr>
          <p:nvPr/>
        </p:nvSpPr>
        <p:spPr bwMode="auto">
          <a:xfrm>
            <a:off x="163195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fr-FR" altLang="fr-FR" sz="2400">
                <a:solidFill>
                  <a:prstClr val="black"/>
                </a:solidFill>
                <a:cs typeface="Arial" panose="020B0604020202020204" pitchFamily="34" charset="0"/>
              </a:rPr>
              <a:t> </a:t>
            </a:r>
          </a:p>
          <a:p>
            <a:pPr fontAlgn="base">
              <a:spcAft>
                <a:spcPct val="0"/>
              </a:spcAft>
              <a:buNone/>
            </a:pPr>
            <a:r>
              <a:rPr lang="fr-FR" altLang="fr-FR" sz="2400" b="1" i="1">
                <a:solidFill>
                  <a:prstClr val="black"/>
                </a:solidFill>
                <a:cs typeface="Arial" panose="020B0604020202020204" pitchFamily="34" charset="0"/>
              </a:rPr>
              <a:t>RESPONSABLE DES DROITS ET TAXES A L’IMPORTATION (RDTI) :</a:t>
            </a:r>
            <a:endParaRPr lang="fr-FR" altLang="fr-FR" sz="2400">
              <a:solidFill>
                <a:prstClr val="black"/>
              </a:solidFill>
              <a:cs typeface="Arial" panose="020B0604020202020204" pitchFamily="34" charset="0"/>
            </a:endParaRPr>
          </a:p>
          <a:p>
            <a:pPr fontAlgn="base">
              <a:spcAft>
                <a:spcPct val="0"/>
              </a:spcAft>
            </a:pPr>
            <a:r>
              <a:rPr lang="fr-FR" altLang="fr-FR" sz="2400">
                <a:solidFill>
                  <a:prstClr val="black"/>
                </a:solidFill>
                <a:cs typeface="Arial" panose="020B0604020202020204" pitchFamily="34" charset="0"/>
              </a:rPr>
              <a:t>Constitution des dossiers : LTA/ BL, facture, note de colisage…</a:t>
            </a:r>
          </a:p>
          <a:p>
            <a:pPr fontAlgn="base">
              <a:spcAft>
                <a:spcPct val="0"/>
              </a:spcAft>
            </a:pPr>
            <a:r>
              <a:rPr lang="fr-FR" altLang="fr-FR" sz="2400">
                <a:solidFill>
                  <a:prstClr val="black"/>
                </a:solidFill>
                <a:cs typeface="Arial" panose="020B0604020202020204" pitchFamily="34" charset="0"/>
              </a:rPr>
              <a:t>Demande d’autorisation de soumission AD/TEF : Lettre adressée au CSLR avec date et référence en quatre (04) exemplaires</a:t>
            </a:r>
          </a:p>
        </p:txBody>
      </p:sp>
      <p:sp>
        <p:nvSpPr>
          <p:cNvPr id="25605" name="Espace réservé du pied de page 3">
            <a:extLst>
              <a:ext uri="{FF2B5EF4-FFF2-40B4-BE49-F238E27FC236}">
                <a16:creationId xmlns:a16="http://schemas.microsoft.com/office/drawing/2014/main" id="{B03D25D4-A71C-4E27-80B9-194A3A57068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11</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25604" name="Espace réservé du numéro de diapositive 2">
            <a:extLst>
              <a:ext uri="{FF2B5EF4-FFF2-40B4-BE49-F238E27FC236}">
                <a16:creationId xmlns:a16="http://schemas.microsoft.com/office/drawing/2014/main" id="{53E8EF0E-91BA-4A14-86A3-3EC9A2D3CC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11A135EE-EB84-4C93-879B-8150935C02F4}"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220</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push/>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58F82-103E-4A69-B944-A8FB365D618B}"/>
              </a:ext>
            </a:extLst>
          </p:cNvPr>
          <p:cNvSpPr txBox="1">
            <a:spLocks/>
          </p:cNvSpPr>
          <p:nvPr/>
        </p:nvSpPr>
        <p:spPr>
          <a:xfrm>
            <a:off x="1981200" y="274639"/>
            <a:ext cx="8229600" cy="777875"/>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3600"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PIECES JOINTES </a:t>
            </a:r>
          </a:p>
        </p:txBody>
      </p:sp>
      <p:sp>
        <p:nvSpPr>
          <p:cNvPr id="26627" name="Espace réservé du contenu 2">
            <a:extLst>
              <a:ext uri="{FF2B5EF4-FFF2-40B4-BE49-F238E27FC236}">
                <a16:creationId xmlns:a16="http://schemas.microsoft.com/office/drawing/2014/main" id="{B1D2A0AC-9391-4A97-AE7D-629950223966}"/>
              </a:ext>
            </a:extLst>
          </p:cNvPr>
          <p:cNvSpPr txBox="1">
            <a:spLocks/>
          </p:cNvSpPr>
          <p:nvPr/>
        </p:nvSpPr>
        <p:spPr bwMode="auto">
          <a:xfrm>
            <a:off x="1487488" y="1206501"/>
            <a:ext cx="8229601"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pPr>
            <a:r>
              <a:rPr lang="fr-FR" altLang="fr-FR" sz="2000">
                <a:solidFill>
                  <a:prstClr val="black"/>
                </a:solidFill>
                <a:cs typeface="Arial" panose="020B0604020202020204" pitchFamily="34" charset="0"/>
              </a:rPr>
              <a:t>Facture, </a:t>
            </a:r>
          </a:p>
          <a:p>
            <a:pPr fontAlgn="base">
              <a:spcAft>
                <a:spcPct val="0"/>
              </a:spcAft>
            </a:pPr>
            <a:r>
              <a:rPr lang="fr-FR" altLang="fr-FR" sz="2000">
                <a:solidFill>
                  <a:prstClr val="black"/>
                </a:solidFill>
                <a:cs typeface="Arial" panose="020B0604020202020204" pitchFamily="34" charset="0"/>
              </a:rPr>
              <a:t>BL /LTA, originaux et  au nom du Ministère bénéficiaire</a:t>
            </a:r>
          </a:p>
          <a:p>
            <a:pPr fontAlgn="base">
              <a:spcAft>
                <a:spcPct val="0"/>
              </a:spcAft>
            </a:pPr>
            <a:r>
              <a:rPr lang="fr-FR" altLang="fr-FR" sz="2000">
                <a:solidFill>
                  <a:prstClr val="black"/>
                </a:solidFill>
                <a:cs typeface="Arial" panose="020B0604020202020204" pitchFamily="34" charset="0"/>
              </a:rPr>
              <a:t>Liste de colisage</a:t>
            </a:r>
          </a:p>
          <a:p>
            <a:pPr fontAlgn="base">
              <a:spcAft>
                <a:spcPct val="0"/>
              </a:spcAft>
            </a:pPr>
            <a:r>
              <a:rPr lang="fr-FR" altLang="fr-FR" sz="2000">
                <a:solidFill>
                  <a:prstClr val="black"/>
                </a:solidFill>
                <a:cs typeface="Arial" panose="020B0604020202020204" pitchFamily="34" charset="0"/>
              </a:rPr>
              <a:t>Lettre d’engagement originale avec référence de l’ imputation budgétaire signé par le DAF ou autre autorité compétente</a:t>
            </a:r>
          </a:p>
          <a:p>
            <a:pPr fontAlgn="base">
              <a:spcAft>
                <a:spcPct val="0"/>
              </a:spcAft>
            </a:pPr>
            <a:r>
              <a:rPr lang="fr-FR" altLang="fr-FR" sz="2000">
                <a:solidFill>
                  <a:prstClr val="black"/>
                </a:solidFill>
                <a:cs typeface="Arial" panose="020B0604020202020204" pitchFamily="34" charset="0"/>
              </a:rPr>
              <a:t>Accord/ convention/contrat au cas où la facture, LTA ou BL n’est pas au nom du Ministère</a:t>
            </a:r>
          </a:p>
          <a:p>
            <a:pPr fontAlgn="base">
              <a:spcAft>
                <a:spcPct val="0"/>
              </a:spcAft>
            </a:pPr>
            <a:r>
              <a:rPr lang="fr-FR" altLang="fr-FR" sz="2000">
                <a:solidFill>
                  <a:prstClr val="black"/>
                </a:solidFill>
                <a:cs typeface="Arial" panose="020B0604020202020204" pitchFamily="34" charset="0"/>
              </a:rPr>
              <a:t>Autorisation de la prise en charge par MEF </a:t>
            </a:r>
          </a:p>
          <a:p>
            <a:pPr fontAlgn="base">
              <a:spcAft>
                <a:spcPct val="0"/>
              </a:spcAft>
            </a:pPr>
            <a:r>
              <a:rPr lang="fr-FR" altLang="fr-FR" sz="2000">
                <a:solidFill>
                  <a:prstClr val="black"/>
                </a:solidFill>
                <a:cs typeface="Arial" panose="020B0604020202020204" pitchFamily="34" charset="0"/>
              </a:rPr>
              <a:t>Formulaire AD avec référence : convention, imputation budgétaire, financement et paragraphe</a:t>
            </a:r>
          </a:p>
          <a:p>
            <a:pPr fontAlgn="base">
              <a:spcAft>
                <a:spcPct val="0"/>
              </a:spcAft>
            </a:pPr>
            <a:r>
              <a:rPr lang="fr-FR" altLang="fr-FR" sz="2000">
                <a:solidFill>
                  <a:prstClr val="black"/>
                </a:solidFill>
                <a:cs typeface="Arial" panose="020B0604020202020204" pitchFamily="34" charset="0"/>
              </a:rPr>
              <a:t>Tableau récapitulatif des envois en cas d’un envoi partiel</a:t>
            </a:r>
          </a:p>
          <a:p>
            <a:pPr fontAlgn="base">
              <a:spcAft>
                <a:spcPct val="0"/>
              </a:spcAft>
              <a:buNone/>
            </a:pPr>
            <a:r>
              <a:rPr lang="fr-FR" altLang="fr-FR" sz="2000">
                <a:solidFill>
                  <a:prstClr val="black"/>
                </a:solidFill>
                <a:cs typeface="Arial" panose="020B0604020202020204" pitchFamily="34" charset="0"/>
              </a:rPr>
              <a:t> </a:t>
            </a:r>
          </a:p>
          <a:p>
            <a:pPr fontAlgn="base">
              <a:spcAft>
                <a:spcPct val="0"/>
              </a:spcAft>
              <a:buNone/>
            </a:pPr>
            <a:r>
              <a:rPr lang="fr-FR" altLang="fr-FR" sz="2000" b="1">
                <a:solidFill>
                  <a:prstClr val="black"/>
                </a:solidFill>
                <a:cs typeface="Arial" panose="020B0604020202020204" pitchFamily="34" charset="0"/>
              </a:rPr>
              <a:t>NB</a:t>
            </a:r>
            <a:r>
              <a:rPr lang="fr-FR" altLang="fr-FR" sz="2000">
                <a:solidFill>
                  <a:prstClr val="black"/>
                </a:solidFill>
                <a:cs typeface="Arial" panose="020B0604020202020204" pitchFamily="34" charset="0"/>
              </a:rPr>
              <a:t> </a:t>
            </a:r>
            <a:r>
              <a:rPr lang="fr-FR" altLang="fr-FR" sz="2000" b="1" i="1">
                <a:solidFill>
                  <a:prstClr val="black"/>
                </a:solidFill>
                <a:cs typeface="Arial" panose="020B0604020202020204" pitchFamily="34" charset="0"/>
              </a:rPr>
              <a:t>: la demande est visée par le CSCD et enregistré par la Division EB, avant d’être transmise au CSLR pour autorisation</a:t>
            </a:r>
            <a:endParaRPr lang="fr-FR" altLang="fr-FR" sz="2000">
              <a:solidFill>
                <a:prstClr val="black"/>
              </a:solidFill>
              <a:cs typeface="Arial" panose="020B0604020202020204" pitchFamily="34" charset="0"/>
            </a:endParaRPr>
          </a:p>
          <a:p>
            <a:pPr fontAlgn="base">
              <a:spcAft>
                <a:spcPct val="0"/>
              </a:spcAft>
            </a:pPr>
            <a:endParaRPr lang="fr-FR" altLang="fr-FR" sz="2000">
              <a:solidFill>
                <a:prstClr val="black"/>
              </a:solidFill>
              <a:cs typeface="Arial" panose="020B0604020202020204" pitchFamily="34" charset="0"/>
            </a:endParaRPr>
          </a:p>
        </p:txBody>
      </p:sp>
      <p:sp>
        <p:nvSpPr>
          <p:cNvPr id="26629" name="Espace réservé du pied de page 3">
            <a:extLst>
              <a:ext uri="{FF2B5EF4-FFF2-40B4-BE49-F238E27FC236}">
                <a16:creationId xmlns:a16="http://schemas.microsoft.com/office/drawing/2014/main" id="{29FFDE4E-625E-46F5-A5F1-DBF50144B10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12</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26628" name="Espace réservé du numéro de diapositive 2">
            <a:extLst>
              <a:ext uri="{FF2B5EF4-FFF2-40B4-BE49-F238E27FC236}">
                <a16:creationId xmlns:a16="http://schemas.microsoft.com/office/drawing/2014/main" id="{4F4E7AE2-9159-4CFF-A765-6E18181333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0BB8BE74-522D-4E1C-A748-49C978C1A446}"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221</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push dir="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88652-0228-4087-AF04-142FA5293288}"/>
              </a:ext>
            </a:extLst>
          </p:cNvPr>
          <p:cNvSpPr txBox="1">
            <a:spLocks/>
          </p:cNvSpPr>
          <p:nvPr/>
        </p:nvSpPr>
        <p:spPr>
          <a:xfrm>
            <a:off x="1981200" y="274638"/>
            <a:ext cx="8229600" cy="8509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3200" b="1" dirty="0">
                <a:solidFill>
                  <a:prstClr val="black"/>
                </a:solidFill>
                <a:latin typeface="Calibri"/>
              </a:rPr>
              <a:t>2) DEDOUANEMENT</a:t>
            </a:r>
          </a:p>
        </p:txBody>
      </p:sp>
      <p:sp>
        <p:nvSpPr>
          <p:cNvPr id="27651" name="Espace réservé du contenu 2">
            <a:extLst>
              <a:ext uri="{FF2B5EF4-FFF2-40B4-BE49-F238E27FC236}">
                <a16:creationId xmlns:a16="http://schemas.microsoft.com/office/drawing/2014/main" id="{7FA2ABE4-D9AE-4FFF-9A4F-14EB0ADCC82C}"/>
              </a:ext>
            </a:extLst>
          </p:cNvPr>
          <p:cNvSpPr txBox="1">
            <a:spLocks/>
          </p:cNvSpPr>
          <p:nvPr/>
        </p:nvSpPr>
        <p:spPr bwMode="auto">
          <a:xfrm>
            <a:off x="1631950" y="12684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fr-FR" altLang="fr-FR" sz="2000" b="1" i="1">
                <a:solidFill>
                  <a:prstClr val="black"/>
                </a:solidFill>
                <a:cs typeface="Arial" panose="020B0604020202020204" pitchFamily="34" charset="0"/>
              </a:rPr>
              <a:t>TRANSITAIRE :</a:t>
            </a:r>
            <a:endParaRPr lang="fr-FR" altLang="fr-FR" sz="2000">
              <a:solidFill>
                <a:prstClr val="black"/>
              </a:solidFill>
              <a:cs typeface="Arial" panose="020B0604020202020204" pitchFamily="34" charset="0"/>
            </a:endParaRPr>
          </a:p>
          <a:p>
            <a:pPr fontAlgn="base">
              <a:spcAft>
                <a:spcPct val="0"/>
              </a:spcAft>
            </a:pPr>
            <a:r>
              <a:rPr lang="fr-FR" altLang="fr-FR" sz="2000">
                <a:solidFill>
                  <a:prstClr val="black"/>
                </a:solidFill>
                <a:cs typeface="Arial" panose="020B0604020202020204" pitchFamily="34" charset="0"/>
              </a:rPr>
              <a:t>Dépôt  et suivi de DAU</a:t>
            </a:r>
          </a:p>
          <a:p>
            <a:pPr fontAlgn="base">
              <a:spcAft>
                <a:spcPct val="0"/>
              </a:spcAft>
            </a:pPr>
            <a:r>
              <a:rPr lang="fr-FR" altLang="fr-FR" sz="2000">
                <a:solidFill>
                  <a:prstClr val="black"/>
                </a:solidFill>
                <a:cs typeface="Arial" panose="020B0604020202020204" pitchFamily="34" charset="0"/>
              </a:rPr>
              <a:t>Enlèvement des marchandises</a:t>
            </a:r>
          </a:p>
          <a:p>
            <a:pPr fontAlgn="base">
              <a:spcAft>
                <a:spcPct val="0"/>
              </a:spcAft>
            </a:pPr>
            <a:r>
              <a:rPr lang="fr-FR" altLang="fr-FR" sz="2000">
                <a:solidFill>
                  <a:prstClr val="black"/>
                </a:solidFill>
                <a:cs typeface="Arial" panose="020B0604020202020204" pitchFamily="34" charset="0"/>
              </a:rPr>
              <a:t>Dépôt   DAU  + pièces   jointes  et le déposer  à la section comptabilité  du bureau des douanes pour établissement EB</a:t>
            </a:r>
          </a:p>
          <a:p>
            <a:pPr fontAlgn="base">
              <a:spcAft>
                <a:spcPct val="0"/>
              </a:spcAft>
              <a:buNone/>
            </a:pPr>
            <a:r>
              <a:rPr lang="fr-FR" altLang="fr-FR" sz="2000" b="1" i="1">
                <a:solidFill>
                  <a:prstClr val="black"/>
                </a:solidFill>
                <a:cs typeface="Arial" panose="020B0604020202020204" pitchFamily="34" charset="0"/>
              </a:rPr>
              <a:t>BD/Soumission</a:t>
            </a:r>
            <a:r>
              <a:rPr lang="fr-FR" altLang="fr-FR" sz="2000">
                <a:solidFill>
                  <a:prstClr val="black"/>
                </a:solidFill>
                <a:cs typeface="Arial" panose="020B0604020202020204" pitchFamily="34" charset="0"/>
              </a:rPr>
              <a:t> : enregistrement de l’autorisation accordé par le SLR</a:t>
            </a:r>
          </a:p>
          <a:p>
            <a:pPr fontAlgn="base">
              <a:spcAft>
                <a:spcPct val="0"/>
              </a:spcAft>
              <a:buNone/>
            </a:pPr>
            <a:r>
              <a:rPr lang="fr-FR" altLang="fr-FR" sz="2000" b="1" i="1">
                <a:solidFill>
                  <a:prstClr val="black"/>
                </a:solidFill>
                <a:cs typeface="Arial" panose="020B0604020202020204" pitchFamily="34" charset="0"/>
              </a:rPr>
              <a:t>BD/ Vérificateur </a:t>
            </a:r>
            <a:r>
              <a:rPr lang="fr-FR" altLang="fr-FR" sz="4000" b="1" i="1">
                <a:solidFill>
                  <a:prstClr val="black"/>
                </a:solidFill>
                <a:cs typeface="Arial" panose="020B0604020202020204" pitchFamily="34" charset="0"/>
              </a:rPr>
              <a:t>.</a:t>
            </a:r>
            <a:r>
              <a:rPr lang="fr-FR" altLang="fr-FR" sz="2000">
                <a:solidFill>
                  <a:prstClr val="black"/>
                </a:solidFill>
                <a:cs typeface="Arial" panose="020B0604020202020204" pitchFamily="34" charset="0"/>
              </a:rPr>
              <a:t> Vérification de la case importateur  et destinataire (Ministère ou institution bénéficiaire: case 8 et case 9 du DAU ), ainsi que la case 39 sur le statut d’EB du DAU.</a:t>
            </a:r>
          </a:p>
          <a:p>
            <a:pPr fontAlgn="base">
              <a:spcAft>
                <a:spcPct val="0"/>
              </a:spcAft>
              <a:buNone/>
            </a:pPr>
            <a:r>
              <a:rPr lang="fr-FR" altLang="fr-FR" sz="2000" b="1" i="1">
                <a:solidFill>
                  <a:prstClr val="black"/>
                </a:solidFill>
                <a:cs typeface="Arial" panose="020B0604020202020204" pitchFamily="34" charset="0"/>
              </a:rPr>
              <a:t>                               </a:t>
            </a:r>
            <a:r>
              <a:rPr lang="fr-FR" altLang="fr-FR" sz="4000" b="1" i="1">
                <a:solidFill>
                  <a:prstClr val="black"/>
                </a:solidFill>
                <a:cs typeface="Arial" panose="020B0604020202020204" pitchFamily="34" charset="0"/>
              </a:rPr>
              <a:t>.</a:t>
            </a:r>
            <a:r>
              <a:rPr lang="fr-FR" altLang="fr-FR" sz="2000">
                <a:solidFill>
                  <a:prstClr val="black"/>
                </a:solidFill>
                <a:cs typeface="Arial" panose="020B0604020202020204" pitchFamily="34" charset="0"/>
              </a:rPr>
              <a:t> Vérification physique des marchandises par rapport à la liste des marchandises objet de la convention ou de l’ACCORD ….</a:t>
            </a:r>
          </a:p>
          <a:p>
            <a:pPr fontAlgn="base">
              <a:spcAft>
                <a:spcPct val="0"/>
              </a:spcAft>
            </a:pPr>
            <a:endParaRPr lang="fr-FR" altLang="fr-FR" sz="2000">
              <a:solidFill>
                <a:prstClr val="black"/>
              </a:solidFill>
              <a:cs typeface="Arial" panose="020B0604020202020204" pitchFamily="34" charset="0"/>
            </a:endParaRPr>
          </a:p>
        </p:txBody>
      </p:sp>
      <p:sp>
        <p:nvSpPr>
          <p:cNvPr id="27653" name="Espace réservé du pied de page 3">
            <a:extLst>
              <a:ext uri="{FF2B5EF4-FFF2-40B4-BE49-F238E27FC236}">
                <a16:creationId xmlns:a16="http://schemas.microsoft.com/office/drawing/2014/main" id="{B325CC56-99BC-4284-9C17-A55E8A00249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13</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27652" name="Espace réservé du numéro de diapositive 2">
            <a:extLst>
              <a:ext uri="{FF2B5EF4-FFF2-40B4-BE49-F238E27FC236}">
                <a16:creationId xmlns:a16="http://schemas.microsoft.com/office/drawing/2014/main" id="{64C40860-3420-4310-A65E-41712BC930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6A1F6262-DABF-4493-BEFC-5E7E6084142E}"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222</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push dir="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32C5C-2D0B-4C6E-B970-B82036431C75}"/>
              </a:ext>
            </a:extLst>
          </p:cNvPr>
          <p:cNvSpPr txBox="1">
            <a:spLocks/>
          </p:cNvSpPr>
          <p:nvPr/>
        </p:nvSpPr>
        <p:spPr>
          <a:xfrm>
            <a:off x="1981200" y="274639"/>
            <a:ext cx="8229600" cy="922337"/>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POST DEDOUANEMENT</a:t>
            </a:r>
          </a:p>
        </p:txBody>
      </p:sp>
      <p:sp>
        <p:nvSpPr>
          <p:cNvPr id="28675" name="Espace réservé du contenu 2">
            <a:extLst>
              <a:ext uri="{FF2B5EF4-FFF2-40B4-BE49-F238E27FC236}">
                <a16:creationId xmlns:a16="http://schemas.microsoft.com/office/drawing/2014/main" id="{5039EF5C-1A62-48ED-81AF-9C01864843E5}"/>
              </a:ext>
            </a:extLst>
          </p:cNvPr>
          <p:cNvSpPr txBox="1">
            <a:spLocks/>
          </p:cNvSpPr>
          <p:nvPr/>
        </p:nvSpPr>
        <p:spPr bwMode="auto">
          <a:xfrm>
            <a:off x="1558925" y="141287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fr-FR" altLang="fr-FR" sz="2000" b="1" i="1">
                <a:solidFill>
                  <a:prstClr val="black"/>
                </a:solidFill>
                <a:cs typeface="Arial" panose="020B0604020202020204" pitchFamily="34" charset="0"/>
              </a:rPr>
              <a:t>BUREAU DES DOUANES /Comptable</a:t>
            </a:r>
            <a:r>
              <a:rPr lang="fr-FR" altLang="fr-FR" sz="2000">
                <a:solidFill>
                  <a:prstClr val="black"/>
                </a:solidFill>
                <a:cs typeface="Arial" panose="020B0604020202020204" pitchFamily="34" charset="0"/>
              </a:rPr>
              <a:t> :</a:t>
            </a:r>
          </a:p>
          <a:p>
            <a:pPr fontAlgn="base">
              <a:spcAft>
                <a:spcPct val="0"/>
              </a:spcAft>
            </a:pPr>
            <a:r>
              <a:rPr lang="fr-FR" altLang="fr-FR" sz="2000">
                <a:solidFill>
                  <a:prstClr val="black"/>
                </a:solidFill>
                <a:cs typeface="Arial" panose="020B0604020202020204" pitchFamily="34" charset="0"/>
              </a:rPr>
              <a:t>Registre manuel ou fichier pour le suivi  du DAU/EB : régularisation soumission, paiement des DTI/ lettre de rappel au transitaire</a:t>
            </a:r>
          </a:p>
          <a:p>
            <a:pPr fontAlgn="base">
              <a:spcAft>
                <a:spcPct val="0"/>
              </a:spcAft>
            </a:pPr>
            <a:r>
              <a:rPr lang="fr-FR" altLang="fr-FR" sz="2000">
                <a:solidFill>
                  <a:prstClr val="black"/>
                </a:solidFill>
                <a:cs typeface="Arial" panose="020B0604020202020204" pitchFamily="34" charset="0"/>
              </a:rPr>
              <a:t>Etablissement  état bleu en quatre(04) exemplaires originaux : le RECDOU doit  vérifier  son contenu et surtout l’exactitude des montants en chiffre  et en lettre avant de déposer sa signature. En ce qui concerne l’imputation budgétaire et autres, ils sont déjà précisés dans la lettre d’engagement et dans l’AD provisoire</a:t>
            </a:r>
          </a:p>
          <a:p>
            <a:pPr fontAlgn="base">
              <a:spcAft>
                <a:spcPct val="0"/>
              </a:spcAft>
            </a:pPr>
            <a:r>
              <a:rPr lang="fr-FR" altLang="fr-FR" sz="2000">
                <a:solidFill>
                  <a:prstClr val="black"/>
                </a:solidFill>
                <a:cs typeface="Arial" panose="020B0604020202020204" pitchFamily="34" charset="0"/>
              </a:rPr>
              <a:t>Impression du DAU et NOTE DE VALEUR, à faire viser par le RECDOU ou l’inspecteur liquidateur.</a:t>
            </a:r>
          </a:p>
          <a:p>
            <a:pPr fontAlgn="base">
              <a:spcAft>
                <a:spcPct val="0"/>
              </a:spcAft>
            </a:pPr>
            <a:r>
              <a:rPr lang="fr-FR" altLang="fr-FR" sz="2000">
                <a:solidFill>
                  <a:prstClr val="black"/>
                </a:solidFill>
                <a:cs typeface="Arial" panose="020B0604020202020204" pitchFamily="34" charset="0"/>
              </a:rPr>
              <a:t>Envoi du DAU et EB au Service de la Comptabilité  Douanière (frais d’envoi prise en charge par l’administration)</a:t>
            </a:r>
          </a:p>
          <a:p>
            <a:pPr fontAlgn="base">
              <a:spcAft>
                <a:spcPct val="0"/>
              </a:spcAft>
            </a:pPr>
            <a:r>
              <a:rPr lang="fr-FR" altLang="fr-FR" sz="2000">
                <a:solidFill>
                  <a:prstClr val="black"/>
                </a:solidFill>
                <a:cs typeface="Arial" panose="020B0604020202020204" pitchFamily="34" charset="0"/>
              </a:rPr>
              <a:t>SCD : transmission des EB/DAU reçus aux RDTI concernés après accusé de réception de ce dernier</a:t>
            </a:r>
          </a:p>
          <a:p>
            <a:pPr fontAlgn="base">
              <a:spcAft>
                <a:spcPct val="0"/>
              </a:spcAft>
            </a:pPr>
            <a:endParaRPr lang="fr-FR" altLang="fr-FR" sz="2000">
              <a:solidFill>
                <a:prstClr val="black"/>
              </a:solidFill>
              <a:cs typeface="Arial" panose="020B0604020202020204" pitchFamily="34" charset="0"/>
            </a:endParaRPr>
          </a:p>
        </p:txBody>
      </p:sp>
      <p:sp>
        <p:nvSpPr>
          <p:cNvPr id="28677" name="Espace réservé du pied de page 3">
            <a:extLst>
              <a:ext uri="{FF2B5EF4-FFF2-40B4-BE49-F238E27FC236}">
                <a16:creationId xmlns:a16="http://schemas.microsoft.com/office/drawing/2014/main" id="{178C938B-044A-4EC0-87F1-F887FADF1B4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14</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28676" name="Espace réservé du numéro de diapositive 2">
            <a:extLst>
              <a:ext uri="{FF2B5EF4-FFF2-40B4-BE49-F238E27FC236}">
                <a16:creationId xmlns:a16="http://schemas.microsoft.com/office/drawing/2014/main" id="{372FC234-71F1-4D33-87B3-9D4C36C372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746F1CC4-EB3D-4425-9F70-0A1D52B81010}"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223</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blinds/>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D40E5-9390-46FD-83E9-5B6C4090E0C4}"/>
              </a:ext>
            </a:extLst>
          </p:cNvPr>
          <p:cNvSpPr txBox="1">
            <a:spLocks/>
          </p:cNvSpPr>
          <p:nvPr/>
        </p:nvSpPr>
        <p:spPr>
          <a:xfrm>
            <a:off x="1981200" y="44451"/>
            <a:ext cx="8229600" cy="796925"/>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36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TRANSITAIRE/RDTI</a:t>
            </a:r>
          </a:p>
        </p:txBody>
      </p:sp>
      <p:sp>
        <p:nvSpPr>
          <p:cNvPr id="29699" name="Espace réservé du contenu 2">
            <a:extLst>
              <a:ext uri="{FF2B5EF4-FFF2-40B4-BE49-F238E27FC236}">
                <a16:creationId xmlns:a16="http://schemas.microsoft.com/office/drawing/2014/main" id="{1E632582-276C-45EE-92D4-D343DD3730FA}"/>
              </a:ext>
            </a:extLst>
          </p:cNvPr>
          <p:cNvSpPr txBox="1">
            <a:spLocks/>
          </p:cNvSpPr>
          <p:nvPr/>
        </p:nvSpPr>
        <p:spPr bwMode="auto">
          <a:xfrm>
            <a:off x="1558926" y="908050"/>
            <a:ext cx="9109075"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fr-FR" altLang="fr-FR" sz="1800" b="1">
                <a:solidFill>
                  <a:prstClr val="black"/>
                </a:solidFill>
                <a:cs typeface="Arial" panose="020B0604020202020204" pitchFamily="34" charset="0"/>
              </a:rPr>
              <a:t>1-Régularisation des soumissions (AD/TEF)</a:t>
            </a:r>
            <a:r>
              <a:rPr lang="fr-FR" altLang="fr-FR" sz="1800">
                <a:solidFill>
                  <a:prstClr val="black"/>
                </a:solidFill>
                <a:cs typeface="Arial" panose="020B0604020202020204" pitchFamily="34" charset="0"/>
              </a:rPr>
              <a:t> : Dossier à déposer au SLR par le transitaire (en 04 exemplaires : originaux  pour AD  et 01 original et 03 copies pour le TEF et  les autres documents) </a:t>
            </a:r>
          </a:p>
          <a:p>
            <a:pPr fontAlgn="base">
              <a:spcAft>
                <a:spcPct val="0"/>
              </a:spcAft>
              <a:buNone/>
            </a:pPr>
            <a:r>
              <a:rPr lang="fr-FR" altLang="fr-FR" sz="1800" b="1">
                <a:solidFill>
                  <a:prstClr val="black"/>
                </a:solidFill>
                <a:cs typeface="Arial" panose="020B0604020202020204" pitchFamily="34" charset="0"/>
              </a:rPr>
              <a:t> PIECES JOINTES</a:t>
            </a:r>
            <a:r>
              <a:rPr lang="fr-FR" altLang="fr-FR" sz="1800">
                <a:solidFill>
                  <a:prstClr val="black"/>
                </a:solidFill>
                <a:cs typeface="Arial" panose="020B0604020202020204" pitchFamily="34" charset="0"/>
              </a:rPr>
              <a:t> : </a:t>
            </a:r>
          </a:p>
          <a:p>
            <a:pPr fontAlgn="base">
              <a:spcAft>
                <a:spcPct val="0"/>
              </a:spcAft>
            </a:pPr>
            <a:r>
              <a:rPr lang="fr-FR" altLang="fr-FR" sz="1800">
                <a:solidFill>
                  <a:prstClr val="black"/>
                </a:solidFill>
                <a:cs typeface="Arial" panose="020B0604020202020204" pitchFamily="34" charset="0"/>
              </a:rPr>
              <a:t>Attestation de Destination  avec référence : facture (numéro et date), BL ou LTA (numéro et date), liste de colisage, convention, financement imputation budgétaire et paragraphe, nombre, marque, type, numéro de châssis pour les véhicules et motos</a:t>
            </a:r>
          </a:p>
          <a:p>
            <a:pPr fontAlgn="base">
              <a:spcAft>
                <a:spcPct val="0"/>
              </a:spcAft>
            </a:pPr>
            <a:r>
              <a:rPr lang="fr-FR" altLang="fr-FR" sz="1800">
                <a:solidFill>
                  <a:prstClr val="black"/>
                </a:solidFill>
                <a:cs typeface="Arial" panose="020B0604020202020204" pitchFamily="34" charset="0"/>
              </a:rPr>
              <a:t>TEF titulaire </a:t>
            </a:r>
          </a:p>
          <a:p>
            <a:pPr fontAlgn="base">
              <a:spcAft>
                <a:spcPct val="0"/>
              </a:spcAft>
            </a:pPr>
            <a:r>
              <a:rPr lang="fr-FR" altLang="fr-FR" sz="1800">
                <a:solidFill>
                  <a:prstClr val="black"/>
                </a:solidFill>
                <a:cs typeface="Arial" panose="020B0604020202020204" pitchFamily="34" charset="0"/>
              </a:rPr>
              <a:t>DAU + Note de valeur </a:t>
            </a:r>
          </a:p>
          <a:p>
            <a:pPr fontAlgn="base">
              <a:spcAft>
                <a:spcPct val="0"/>
              </a:spcAft>
            </a:pPr>
            <a:r>
              <a:rPr lang="fr-FR" altLang="fr-FR" sz="1800">
                <a:solidFill>
                  <a:prstClr val="black"/>
                </a:solidFill>
                <a:cs typeface="Arial" panose="020B0604020202020204" pitchFamily="34" charset="0"/>
              </a:rPr>
              <a:t>Connaissement </a:t>
            </a:r>
          </a:p>
          <a:p>
            <a:pPr fontAlgn="base">
              <a:spcAft>
                <a:spcPct val="0"/>
              </a:spcAft>
            </a:pPr>
            <a:r>
              <a:rPr lang="fr-FR" altLang="fr-FR" sz="1800">
                <a:solidFill>
                  <a:prstClr val="black"/>
                </a:solidFill>
                <a:cs typeface="Arial" panose="020B0604020202020204" pitchFamily="34" charset="0"/>
              </a:rPr>
              <a:t>Facture </a:t>
            </a:r>
          </a:p>
          <a:p>
            <a:pPr fontAlgn="base">
              <a:spcAft>
                <a:spcPct val="0"/>
              </a:spcAft>
            </a:pPr>
            <a:r>
              <a:rPr lang="fr-FR" altLang="fr-FR" sz="1800">
                <a:solidFill>
                  <a:prstClr val="black"/>
                </a:solidFill>
                <a:cs typeface="Arial" panose="020B0604020202020204" pitchFamily="34" charset="0"/>
              </a:rPr>
              <a:t>Accord/ Convention / contrat ou Marché si bénéficiaire au nom de tierce personne</a:t>
            </a:r>
          </a:p>
          <a:p>
            <a:pPr fontAlgn="base">
              <a:spcAft>
                <a:spcPct val="0"/>
              </a:spcAft>
            </a:pPr>
            <a:r>
              <a:rPr lang="fr-FR" altLang="fr-FR" sz="1800">
                <a:solidFill>
                  <a:prstClr val="black"/>
                </a:solidFill>
                <a:cs typeface="Arial" panose="020B0604020202020204" pitchFamily="34" charset="0"/>
              </a:rPr>
              <a:t>Etat Bleu</a:t>
            </a:r>
          </a:p>
          <a:p>
            <a:pPr fontAlgn="base">
              <a:spcAft>
                <a:spcPct val="0"/>
              </a:spcAft>
            </a:pPr>
            <a:r>
              <a:rPr lang="fr-FR" altLang="fr-FR" sz="1800">
                <a:solidFill>
                  <a:prstClr val="black"/>
                </a:solidFill>
                <a:cs typeface="Arial" panose="020B0604020202020204" pitchFamily="34" charset="0"/>
              </a:rPr>
              <a:t>tableau récapitulatif  en cas d’envoi partiel </a:t>
            </a:r>
          </a:p>
          <a:p>
            <a:pPr fontAlgn="base">
              <a:spcAft>
                <a:spcPct val="0"/>
              </a:spcAft>
              <a:buNone/>
            </a:pPr>
            <a:r>
              <a:rPr lang="fr-FR" altLang="fr-FR" sz="1800" b="1">
                <a:solidFill>
                  <a:prstClr val="black"/>
                </a:solidFill>
                <a:cs typeface="Arial" panose="020B0604020202020204" pitchFamily="34" charset="0"/>
              </a:rPr>
              <a:t>2-Procéder au paiement des DTI </a:t>
            </a:r>
          </a:p>
          <a:p>
            <a:pPr fontAlgn="base">
              <a:spcAft>
                <a:spcPct val="0"/>
              </a:spcAft>
              <a:buNone/>
            </a:pPr>
            <a:r>
              <a:rPr lang="fr-FR" altLang="fr-FR" sz="1600">
                <a:solidFill>
                  <a:prstClr val="black"/>
                </a:solidFill>
                <a:cs typeface="Arial" panose="020B0604020202020204" pitchFamily="34" charset="0"/>
              </a:rPr>
              <a:t> </a:t>
            </a:r>
            <a:r>
              <a:rPr lang="fr-FR" altLang="fr-FR" sz="1600" b="1">
                <a:solidFill>
                  <a:prstClr val="black"/>
                </a:solidFill>
                <a:cs typeface="Arial" panose="020B0604020202020204" pitchFamily="34" charset="0"/>
              </a:rPr>
              <a:t>Remarque :  </a:t>
            </a:r>
            <a:r>
              <a:rPr lang="fr-FR" altLang="x-none" sz="1600">
                <a:solidFill>
                  <a:prstClr val="black"/>
                </a:solidFill>
                <a:latin typeface="Arial" panose="020B0604020202020204" pitchFamily="34" charset="0"/>
                <a:cs typeface="Arial" panose="020B0604020202020204" pitchFamily="34" charset="0"/>
              </a:rPr>
              <a:t>Il est à noter que le Contrôle Financier ne vise plus l’AD.</a:t>
            </a:r>
          </a:p>
          <a:p>
            <a:pPr fontAlgn="base">
              <a:spcAft>
                <a:spcPct val="0"/>
              </a:spcAft>
              <a:buNone/>
            </a:pPr>
            <a:endParaRPr lang="fr-FR" altLang="fr-FR" sz="1600">
              <a:solidFill>
                <a:prstClr val="black"/>
              </a:solidFill>
              <a:cs typeface="Arial" panose="020B0604020202020204" pitchFamily="34" charset="0"/>
            </a:endParaRPr>
          </a:p>
          <a:p>
            <a:pPr fontAlgn="base">
              <a:spcAft>
                <a:spcPct val="0"/>
              </a:spcAft>
              <a:buNone/>
            </a:pPr>
            <a:endParaRPr lang="fr-FR" altLang="fr-FR" sz="1600">
              <a:solidFill>
                <a:prstClr val="black"/>
              </a:solidFill>
              <a:cs typeface="Arial" panose="020B0604020202020204" pitchFamily="34" charset="0"/>
            </a:endParaRPr>
          </a:p>
        </p:txBody>
      </p:sp>
      <p:sp>
        <p:nvSpPr>
          <p:cNvPr id="29701" name="Espace réservé du pied de page 3">
            <a:extLst>
              <a:ext uri="{FF2B5EF4-FFF2-40B4-BE49-F238E27FC236}">
                <a16:creationId xmlns:a16="http://schemas.microsoft.com/office/drawing/2014/main" id="{19E37D01-DD87-463A-867C-9E4B69BB603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15</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29700" name="Espace réservé du numéro de diapositive 2">
            <a:extLst>
              <a:ext uri="{FF2B5EF4-FFF2-40B4-BE49-F238E27FC236}">
                <a16:creationId xmlns:a16="http://schemas.microsoft.com/office/drawing/2014/main" id="{BA99DB96-AA8A-4CB9-8C94-910173131C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750321D8-0E2B-4B7A-89A3-09521F997EF4}"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224</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zoom dir="in"/>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01BED-9769-4535-B008-8E2AF81242ED}"/>
              </a:ext>
            </a:extLst>
          </p:cNvPr>
          <p:cNvSpPr/>
          <p:nvPr/>
        </p:nvSpPr>
        <p:spPr>
          <a:xfrm>
            <a:off x="4668838" y="1844676"/>
            <a:ext cx="4335462" cy="2308225"/>
          </a:xfrm>
          <a:prstGeom prst="rect">
            <a:avLst/>
          </a:prstGeom>
        </p:spPr>
        <p:txBody>
          <a:bodyPr>
            <a:spAutoFit/>
          </a:bodyPr>
          <a:lstStyle/>
          <a:p>
            <a:pPr fontAlgn="base">
              <a:spcBef>
                <a:spcPct val="0"/>
              </a:spcBef>
              <a:spcAft>
                <a:spcPct val="0"/>
              </a:spcAft>
              <a:defRPr/>
            </a:pPr>
            <a:r>
              <a:rPr lang="fr-FR" altLang="fr-FR" sz="44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PHASE DE PAIEMENT</a:t>
            </a:r>
          </a:p>
          <a:p>
            <a:pPr fontAlgn="base">
              <a:spcBef>
                <a:spcPct val="0"/>
              </a:spcBef>
              <a:spcAft>
                <a:spcPct val="0"/>
              </a:spcAft>
              <a:defRPr/>
            </a:pPr>
            <a:endParaRPr lang="fr-FR" sz="28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fontAlgn="base">
              <a:spcBef>
                <a:spcPct val="0"/>
              </a:spcBef>
              <a:spcAft>
                <a:spcPct val="0"/>
              </a:spcAft>
              <a:defRPr/>
            </a:pPr>
            <a:endParaRPr lang="fr-FR" sz="2800" dirty="0">
              <a:solidFill>
                <a:prstClr val="black"/>
              </a:solidFill>
              <a:latin typeface="Arial" charset="0"/>
              <a:cs typeface="Arial" charset="0"/>
            </a:endParaRPr>
          </a:p>
        </p:txBody>
      </p:sp>
      <p:sp>
        <p:nvSpPr>
          <p:cNvPr id="30724" name="Espace réservé du pied de page 3">
            <a:extLst>
              <a:ext uri="{FF2B5EF4-FFF2-40B4-BE49-F238E27FC236}">
                <a16:creationId xmlns:a16="http://schemas.microsoft.com/office/drawing/2014/main" id="{45F432CC-3ED0-4FC3-8F5E-6607B12BE31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16</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30723" name="Espace réservé du numéro de diapositive 2">
            <a:extLst>
              <a:ext uri="{FF2B5EF4-FFF2-40B4-BE49-F238E27FC236}">
                <a16:creationId xmlns:a16="http://schemas.microsoft.com/office/drawing/2014/main" id="{DD67C92C-307D-45E1-A2BC-013B24C878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6B28337F-F021-458C-9108-9413DDC4E09E}"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225</a:t>
            </a:fld>
            <a:endParaRPr lang="fr-FR" altLang="x-none" sz="1200">
              <a:solidFill>
                <a:srgbClr val="898989"/>
              </a:solidFill>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6901EE6-A3BA-41F5-9073-DEF302ACAE79}"/>
              </a:ext>
            </a:extLst>
          </p:cNvPr>
          <p:cNvSpPr txBox="1">
            <a:spLocks/>
          </p:cNvSpPr>
          <p:nvPr/>
        </p:nvSpPr>
        <p:spPr>
          <a:xfrm>
            <a:off x="1981200" y="115888"/>
            <a:ext cx="8229600" cy="868362"/>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br>
              <a:rPr lang="fr-FR" altLang="fr-FR" sz="40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altLang="fr-FR" sz="40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fr-FR" altLang="fr-FR" sz="40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altLang="fr-FR" sz="4000"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747" name="Espace réservé du contenu 2">
            <a:extLst>
              <a:ext uri="{FF2B5EF4-FFF2-40B4-BE49-F238E27FC236}">
                <a16:creationId xmlns:a16="http://schemas.microsoft.com/office/drawing/2014/main" id="{B39E9570-2212-4E16-B97D-240CA14DD5D2}"/>
              </a:ext>
            </a:extLst>
          </p:cNvPr>
          <p:cNvSpPr txBox="1">
            <a:spLocks/>
          </p:cNvSpPr>
          <p:nvPr/>
        </p:nvSpPr>
        <p:spPr bwMode="auto">
          <a:xfrm>
            <a:off x="1631950" y="1184275"/>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fr-FR" altLang="fr-FR" sz="2000" b="1" i="1">
                <a:solidFill>
                  <a:prstClr val="black"/>
                </a:solidFill>
                <a:cs typeface="Arial" panose="020B0604020202020204" pitchFamily="34" charset="0"/>
              </a:rPr>
              <a:t>RDTI/ ORDSEC</a:t>
            </a:r>
            <a:r>
              <a:rPr lang="fr-FR" altLang="fr-FR" sz="2000" b="1">
                <a:solidFill>
                  <a:prstClr val="black"/>
                </a:solidFill>
                <a:cs typeface="Arial" panose="020B0604020202020204" pitchFamily="34" charset="0"/>
              </a:rPr>
              <a:t> :</a:t>
            </a:r>
            <a:endParaRPr lang="fr-FR" altLang="fr-FR" sz="2000">
              <a:solidFill>
                <a:prstClr val="black"/>
              </a:solidFill>
              <a:cs typeface="Arial" panose="020B0604020202020204" pitchFamily="34" charset="0"/>
            </a:endParaRPr>
          </a:p>
          <a:p>
            <a:pPr fontAlgn="base">
              <a:spcAft>
                <a:spcPct val="0"/>
              </a:spcAft>
              <a:buNone/>
            </a:pPr>
            <a:r>
              <a:rPr lang="fr-FR" altLang="fr-FR" sz="2000">
                <a:solidFill>
                  <a:prstClr val="black"/>
                </a:solidFill>
                <a:cs typeface="Arial" panose="020B0604020202020204" pitchFamily="34" charset="0"/>
              </a:rPr>
              <a:t>1-Engagement, liquidation et mandatement de la dépense</a:t>
            </a:r>
          </a:p>
          <a:p>
            <a:pPr fontAlgn="base">
              <a:spcAft>
                <a:spcPct val="0"/>
              </a:spcAft>
              <a:buNone/>
            </a:pPr>
            <a:r>
              <a:rPr lang="fr-FR" altLang="fr-FR" sz="2000">
                <a:solidFill>
                  <a:prstClr val="black"/>
                </a:solidFill>
                <a:cs typeface="Arial" panose="020B0604020202020204" pitchFamily="34" charset="0"/>
              </a:rPr>
              <a:t> </a:t>
            </a:r>
          </a:p>
          <a:p>
            <a:pPr fontAlgn="base">
              <a:spcAft>
                <a:spcPct val="0"/>
              </a:spcAft>
              <a:buNone/>
            </a:pPr>
            <a:r>
              <a:rPr lang="fr-FR" altLang="fr-FR" sz="2000" b="1">
                <a:solidFill>
                  <a:prstClr val="black"/>
                </a:solidFill>
                <a:cs typeface="Arial" panose="020B0604020202020204" pitchFamily="34" charset="0"/>
              </a:rPr>
              <a:t>PIECES JOINTES</a:t>
            </a:r>
            <a:r>
              <a:rPr lang="fr-FR" altLang="fr-FR" sz="2000">
                <a:solidFill>
                  <a:prstClr val="black"/>
                </a:solidFill>
                <a:cs typeface="Arial" panose="020B0604020202020204" pitchFamily="34" charset="0"/>
              </a:rPr>
              <a:t> :</a:t>
            </a:r>
          </a:p>
          <a:p>
            <a:pPr fontAlgn="base">
              <a:spcAft>
                <a:spcPct val="0"/>
              </a:spcAft>
            </a:pPr>
            <a:r>
              <a:rPr lang="fr-FR" altLang="fr-FR" sz="2000">
                <a:solidFill>
                  <a:prstClr val="black"/>
                </a:solidFill>
                <a:cs typeface="Arial" panose="020B0604020202020204" pitchFamily="34" charset="0"/>
              </a:rPr>
              <a:t>TEF comptable (original) </a:t>
            </a:r>
          </a:p>
          <a:p>
            <a:pPr fontAlgn="base">
              <a:spcAft>
                <a:spcPct val="0"/>
              </a:spcAft>
            </a:pPr>
            <a:r>
              <a:rPr lang="fr-FR" altLang="fr-FR" sz="2000">
                <a:solidFill>
                  <a:prstClr val="black"/>
                </a:solidFill>
                <a:cs typeface="Arial" panose="020B0604020202020204" pitchFamily="34" charset="0"/>
              </a:rPr>
              <a:t>Attestation de Destination (original)</a:t>
            </a:r>
          </a:p>
          <a:p>
            <a:pPr fontAlgn="base">
              <a:spcAft>
                <a:spcPct val="0"/>
              </a:spcAft>
            </a:pPr>
            <a:r>
              <a:rPr lang="fr-FR" altLang="fr-FR" sz="2000">
                <a:solidFill>
                  <a:prstClr val="black"/>
                </a:solidFill>
                <a:cs typeface="Arial" panose="020B0604020202020204" pitchFamily="34" charset="0"/>
              </a:rPr>
              <a:t>Etat récapitulatif des dépenses visé par ORDSEC, GAC, Chef de projet</a:t>
            </a:r>
          </a:p>
          <a:p>
            <a:pPr fontAlgn="base">
              <a:spcAft>
                <a:spcPct val="0"/>
              </a:spcAft>
            </a:pPr>
            <a:r>
              <a:rPr lang="fr-FR" altLang="fr-FR" sz="2000">
                <a:solidFill>
                  <a:prstClr val="black"/>
                </a:solidFill>
                <a:cs typeface="Arial" panose="020B0604020202020204" pitchFamily="34" charset="0"/>
              </a:rPr>
              <a:t>DAU </a:t>
            </a:r>
          </a:p>
          <a:p>
            <a:pPr fontAlgn="base">
              <a:spcAft>
                <a:spcPct val="0"/>
              </a:spcAft>
            </a:pPr>
            <a:r>
              <a:rPr lang="fr-FR" altLang="fr-FR" sz="2000">
                <a:solidFill>
                  <a:prstClr val="black"/>
                </a:solidFill>
                <a:cs typeface="Arial" panose="020B0604020202020204" pitchFamily="34" charset="0"/>
              </a:rPr>
              <a:t>Etat bleu en 02 exemplaires originaux</a:t>
            </a:r>
            <a:r>
              <a:rPr lang="fr-FR" altLang="fr-FR" sz="2000" b="1">
                <a:solidFill>
                  <a:prstClr val="black"/>
                </a:solidFill>
                <a:cs typeface="Arial" panose="020B0604020202020204" pitchFamily="34" charset="0"/>
              </a:rPr>
              <a:t> et signé par OrdSec </a:t>
            </a:r>
            <a:r>
              <a:rPr lang="fr-FR" altLang="fr-FR" sz="2000">
                <a:solidFill>
                  <a:prstClr val="black"/>
                </a:solidFill>
                <a:cs typeface="Arial" panose="020B0604020202020204" pitchFamily="34" charset="0"/>
              </a:rPr>
              <a:t>(certification du service fait) </a:t>
            </a:r>
          </a:p>
          <a:p>
            <a:pPr fontAlgn="base">
              <a:spcAft>
                <a:spcPct val="0"/>
              </a:spcAft>
              <a:buNone/>
            </a:pPr>
            <a:r>
              <a:rPr lang="fr-FR" altLang="fr-FR" sz="2000">
                <a:solidFill>
                  <a:prstClr val="black"/>
                </a:solidFill>
                <a:cs typeface="Arial" panose="020B0604020202020204" pitchFamily="34" charset="0"/>
              </a:rPr>
              <a:t>*Note de valeur, Facture, et Connaissement à présenter seulement en cas de paiement de la valeur CAF  des marchandises importés pour certains ministères (Santé par exemple)</a:t>
            </a:r>
          </a:p>
        </p:txBody>
      </p:sp>
      <p:sp>
        <p:nvSpPr>
          <p:cNvPr id="31749" name="Espace réservé du pied de page 2">
            <a:extLst>
              <a:ext uri="{FF2B5EF4-FFF2-40B4-BE49-F238E27FC236}">
                <a16:creationId xmlns:a16="http://schemas.microsoft.com/office/drawing/2014/main" id="{F4BDA008-B92A-466C-8F28-3DF10C214A0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b="1">
                <a:solidFill>
                  <a:srgbClr val="898989"/>
                </a:solidFill>
                <a:latin typeface="Arial" panose="020B0604020202020204" pitchFamily="34" charset="0"/>
                <a:cs typeface="Arial" panose="020B0604020202020204" pitchFamily="34" charset="0"/>
              </a:rPr>
              <a:t>17</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31748" name="Espace réservé du numéro de diapositive 1">
            <a:extLst>
              <a:ext uri="{FF2B5EF4-FFF2-40B4-BE49-F238E27FC236}">
                <a16:creationId xmlns:a16="http://schemas.microsoft.com/office/drawing/2014/main" id="{D9A196F9-3721-4D2D-B98E-DA9C1981C1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EFA3566E-A04F-4D23-BE81-5EFECBBBCB2E}"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226</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wheel spokes="1"/>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a:extLst>
              <a:ext uri="{FF2B5EF4-FFF2-40B4-BE49-F238E27FC236}">
                <a16:creationId xmlns:a16="http://schemas.microsoft.com/office/drawing/2014/main" id="{E1E10102-53F8-4455-AAE5-031DC9F7CDAB}"/>
              </a:ext>
            </a:extLst>
          </p:cNvPr>
          <p:cNvSpPr txBox="1">
            <a:spLocks/>
          </p:cNvSpPr>
          <p:nvPr/>
        </p:nvSpPr>
        <p:spPr bwMode="auto">
          <a:xfrm>
            <a:off x="1558925" y="404813"/>
            <a:ext cx="82296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pPr>
            <a:r>
              <a:rPr lang="fr-FR" altLang="fr-FR" sz="2400" b="1" i="1">
                <a:solidFill>
                  <a:prstClr val="black"/>
                </a:solidFill>
                <a:cs typeface="Arial" panose="020B0604020202020204" pitchFamily="34" charset="0"/>
              </a:rPr>
              <a:t>TRESOR/PGA ou Trésorier Ministériel</a:t>
            </a:r>
            <a:r>
              <a:rPr lang="fr-FR" altLang="fr-FR" sz="2400">
                <a:solidFill>
                  <a:prstClr val="black"/>
                </a:solidFill>
                <a:cs typeface="Arial" panose="020B0604020202020204" pitchFamily="34" charset="0"/>
              </a:rPr>
              <a:t> : contrôle de régularité du dossier de mandatement</a:t>
            </a:r>
          </a:p>
          <a:p>
            <a:pPr fontAlgn="base">
              <a:spcAft>
                <a:spcPct val="0"/>
              </a:spcAft>
              <a:buNone/>
            </a:pPr>
            <a:r>
              <a:rPr lang="fr-FR" altLang="fr-FR" sz="2400">
                <a:solidFill>
                  <a:prstClr val="black"/>
                </a:solidFill>
                <a:cs typeface="Arial" panose="020B0604020202020204" pitchFamily="34" charset="0"/>
              </a:rPr>
              <a:t>     Emission de Bordereau de Transfert de Recette au comptable assignataire </a:t>
            </a:r>
          </a:p>
          <a:p>
            <a:pPr fontAlgn="base">
              <a:spcAft>
                <a:spcPct val="0"/>
              </a:spcAft>
              <a:buNone/>
            </a:pPr>
            <a:r>
              <a:rPr lang="fr-FR" altLang="fr-FR" sz="2400">
                <a:solidFill>
                  <a:prstClr val="black"/>
                </a:solidFill>
                <a:cs typeface="Arial" panose="020B0604020202020204" pitchFamily="34" charset="0"/>
              </a:rPr>
              <a:t> </a:t>
            </a:r>
          </a:p>
          <a:p>
            <a:pPr fontAlgn="base">
              <a:spcAft>
                <a:spcPct val="0"/>
              </a:spcAft>
            </a:pPr>
            <a:r>
              <a:rPr lang="fr-FR" altLang="fr-FR" sz="2400" b="1" i="1">
                <a:solidFill>
                  <a:prstClr val="black"/>
                </a:solidFill>
                <a:cs typeface="Arial" panose="020B0604020202020204" pitchFamily="34" charset="0"/>
              </a:rPr>
              <a:t>TG/TP :</a:t>
            </a:r>
            <a:r>
              <a:rPr lang="fr-FR" altLang="fr-FR" sz="2400">
                <a:solidFill>
                  <a:prstClr val="black"/>
                </a:solidFill>
                <a:cs typeface="Arial" panose="020B0604020202020204" pitchFamily="34" charset="0"/>
              </a:rPr>
              <a:t> émission de Déclaration de Recette(DR) et un Bordereau de l’Avis de Règlement(BAR) au RECDOU</a:t>
            </a:r>
          </a:p>
          <a:p>
            <a:pPr fontAlgn="base">
              <a:spcAft>
                <a:spcPct val="0"/>
              </a:spcAft>
              <a:buNone/>
            </a:pPr>
            <a:r>
              <a:rPr lang="fr-FR" altLang="fr-FR" sz="2400">
                <a:solidFill>
                  <a:prstClr val="black"/>
                </a:solidFill>
                <a:cs typeface="Arial" panose="020B0604020202020204" pitchFamily="34" charset="0"/>
              </a:rPr>
              <a:t> </a:t>
            </a:r>
          </a:p>
          <a:p>
            <a:pPr fontAlgn="base">
              <a:spcAft>
                <a:spcPct val="0"/>
              </a:spcAft>
            </a:pPr>
            <a:r>
              <a:rPr lang="fr-FR" altLang="fr-FR" sz="2400" b="1" i="1">
                <a:solidFill>
                  <a:prstClr val="black"/>
                </a:solidFill>
                <a:cs typeface="Arial" panose="020B0604020202020204" pitchFamily="34" charset="0"/>
              </a:rPr>
              <a:t>BD/Comptable</a:t>
            </a:r>
            <a:r>
              <a:rPr lang="fr-FR" altLang="fr-FR" sz="2400">
                <a:solidFill>
                  <a:prstClr val="black"/>
                </a:solidFill>
                <a:cs typeface="Arial" panose="020B0604020202020204" pitchFamily="34" charset="0"/>
              </a:rPr>
              <a:t> : encaissement de la recette sur Sydonia (La contre-écriture de la case 39 par le COPCO est obligatoire, moyen de paiement 94 pour RDC et 91 pour les bureaux qui n’utilisent pas RDC)</a:t>
            </a:r>
          </a:p>
          <a:p>
            <a:pPr fontAlgn="base">
              <a:spcAft>
                <a:spcPct val="0"/>
              </a:spcAft>
            </a:pPr>
            <a:r>
              <a:rPr lang="fr-FR" altLang="fr-FR" sz="2400">
                <a:solidFill>
                  <a:prstClr val="black"/>
                </a:solidFill>
                <a:cs typeface="Arial" panose="020B0604020202020204" pitchFamily="34" charset="0"/>
              </a:rPr>
              <a:t>Ne pas utiliser ENCAISSEMENT DIVERS</a:t>
            </a:r>
          </a:p>
          <a:p>
            <a:pPr fontAlgn="base">
              <a:spcAft>
                <a:spcPct val="0"/>
              </a:spcAft>
              <a:buNone/>
            </a:pPr>
            <a:r>
              <a:rPr lang="fr-FR" altLang="fr-FR" sz="2400">
                <a:solidFill>
                  <a:prstClr val="black"/>
                </a:solidFill>
                <a:cs typeface="Arial" panose="020B0604020202020204" pitchFamily="34" charset="0"/>
              </a:rPr>
              <a:t> </a:t>
            </a:r>
          </a:p>
          <a:p>
            <a:pPr fontAlgn="base">
              <a:spcAft>
                <a:spcPct val="0"/>
              </a:spcAft>
            </a:pPr>
            <a:endParaRPr lang="fr-FR" altLang="fr-FR" sz="2400">
              <a:solidFill>
                <a:prstClr val="black"/>
              </a:solidFill>
              <a:cs typeface="Arial" panose="020B0604020202020204" pitchFamily="34" charset="0"/>
            </a:endParaRPr>
          </a:p>
        </p:txBody>
      </p:sp>
      <p:sp>
        <p:nvSpPr>
          <p:cNvPr id="32772" name="Espace réservé du pied de page 2">
            <a:extLst>
              <a:ext uri="{FF2B5EF4-FFF2-40B4-BE49-F238E27FC236}">
                <a16:creationId xmlns:a16="http://schemas.microsoft.com/office/drawing/2014/main" id="{CF7F5CEA-19E1-424F-8B56-2A6115B55B5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18</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32771" name="Espace réservé du numéro de diapositive 1">
            <a:extLst>
              <a:ext uri="{FF2B5EF4-FFF2-40B4-BE49-F238E27FC236}">
                <a16:creationId xmlns:a16="http://schemas.microsoft.com/office/drawing/2014/main" id="{74D210E9-C2B8-44A8-9D34-026F1DBF18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1ECE2A4B-8104-4280-9AE7-BE25EE600D40}"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227</a:t>
            </a:fld>
            <a:endParaRPr lang="fr-FR" altLang="x-none" sz="1200">
              <a:solidFill>
                <a:srgbClr val="898989"/>
              </a:solidFill>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3">
            <a:extLst>
              <a:ext uri="{FF2B5EF4-FFF2-40B4-BE49-F238E27FC236}">
                <a16:creationId xmlns:a16="http://schemas.microsoft.com/office/drawing/2014/main" id="{A69C8D2A-9CCA-4535-B892-A171618A756C}"/>
              </a:ext>
            </a:extLst>
          </p:cNvPr>
          <p:cNvGraphicFramePr>
            <a:graphicFrameLocks/>
          </p:cNvGraphicFramePr>
          <p:nvPr/>
        </p:nvGraphicFramePr>
        <p:xfrm>
          <a:off x="1524000" y="0"/>
          <a:ext cx="88204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6" name="Espace réservé du pied de page 2">
            <a:extLst>
              <a:ext uri="{FF2B5EF4-FFF2-40B4-BE49-F238E27FC236}">
                <a16:creationId xmlns:a16="http://schemas.microsoft.com/office/drawing/2014/main" id="{EC8CA297-E7E3-4AFD-93CF-CFC02466CDC6}"/>
              </a:ext>
            </a:extLst>
          </p:cNvPr>
          <p:cNvSpPr>
            <a:spLocks noGrp="1"/>
          </p:cNvSpPr>
          <p:nvPr>
            <p:ph type="ftr" sz="quarter" idx="11"/>
          </p:nvPr>
        </p:nvSpPr>
        <p:spPr bwMode="auto">
          <a:xfrm>
            <a:off x="5448300" y="6492876"/>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19</a:t>
            </a:r>
          </a:p>
          <a:p>
            <a:pPr>
              <a:spcBef>
                <a:spcPct val="0"/>
              </a:spcBef>
              <a:buNone/>
            </a:pPr>
            <a:endParaRPr lang="fr-FR" altLang="x-none" sz="1200">
              <a:solidFill>
                <a:srgbClr val="898989"/>
              </a:solidFill>
              <a:latin typeface="Arial" panose="020B0604020202020204" pitchFamily="34" charset="0"/>
              <a:cs typeface="Arial" panose="020B0604020202020204" pitchFamily="34" charset="0"/>
            </a:endParaRPr>
          </a:p>
        </p:txBody>
      </p:sp>
      <p:sp>
        <p:nvSpPr>
          <p:cNvPr id="33795" name="Espace réservé du numéro de diapositive 1">
            <a:extLst>
              <a:ext uri="{FF2B5EF4-FFF2-40B4-BE49-F238E27FC236}">
                <a16:creationId xmlns:a16="http://schemas.microsoft.com/office/drawing/2014/main" id="{7E77344E-911D-4F2C-BAC3-CFFD69D409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C7992D69-C895-42CE-94B2-4C9995F7F31C}"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228</a:t>
            </a:fld>
            <a:endParaRPr lang="fr-FR" altLang="x-none" sz="1200">
              <a:solidFill>
                <a:srgbClr val="898989"/>
              </a:solidFill>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9D8BD0-9704-43C2-AE01-17346E466A21}"/>
              </a:ext>
            </a:extLst>
          </p:cNvPr>
          <p:cNvSpPr txBox="1">
            <a:spLocks/>
          </p:cNvSpPr>
          <p:nvPr/>
        </p:nvSpPr>
        <p:spPr>
          <a:xfrm>
            <a:off x="1981200" y="274638"/>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i="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REMARQUES</a:t>
            </a:r>
          </a:p>
        </p:txBody>
      </p:sp>
      <p:sp>
        <p:nvSpPr>
          <p:cNvPr id="34819" name="Espace réservé du contenu 2">
            <a:extLst>
              <a:ext uri="{FF2B5EF4-FFF2-40B4-BE49-F238E27FC236}">
                <a16:creationId xmlns:a16="http://schemas.microsoft.com/office/drawing/2014/main" id="{EC6CED51-0DDB-42F1-8CD4-0E2DEF15EDF7}"/>
              </a:ext>
            </a:extLst>
          </p:cNvPr>
          <p:cNvSpPr txBox="1">
            <a:spLocks/>
          </p:cNvSpPr>
          <p:nvPr/>
        </p:nvSpPr>
        <p:spPr bwMode="auto">
          <a:xfrm>
            <a:off x="1847850" y="1143001"/>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pPr>
            <a:endParaRPr lang="fr-FR" altLang="fr-FR">
              <a:solidFill>
                <a:prstClr val="black"/>
              </a:solidFill>
              <a:latin typeface="Times New Roman" panose="02020603050405020304" pitchFamily="18" charset="0"/>
              <a:cs typeface="Times New Roman" panose="02020603050405020304" pitchFamily="18" charset="0"/>
            </a:endParaRPr>
          </a:p>
          <a:p>
            <a:pPr fontAlgn="base">
              <a:spcAft>
                <a:spcPct val="0"/>
              </a:spcAft>
            </a:pPr>
            <a:r>
              <a:rPr lang="fr-FR" altLang="fr-FR">
                <a:solidFill>
                  <a:prstClr val="black"/>
                </a:solidFill>
                <a:latin typeface="Times New Roman" panose="02020603050405020304" pitchFamily="18" charset="0"/>
                <a:cs typeface="Times New Roman" panose="02020603050405020304" pitchFamily="18" charset="0"/>
              </a:rPr>
              <a:t>Aucun remboursement n’est prévu dans le cas de paiement  des DTI par EB </a:t>
            </a:r>
          </a:p>
          <a:p>
            <a:pPr fontAlgn="base">
              <a:spcAft>
                <a:spcPct val="0"/>
              </a:spcAft>
              <a:buNone/>
            </a:pPr>
            <a:endParaRPr lang="fr-FR" altLang="fr-FR">
              <a:solidFill>
                <a:prstClr val="black"/>
              </a:solidFill>
              <a:latin typeface="Times New Roman" panose="02020603050405020304" pitchFamily="18" charset="0"/>
              <a:cs typeface="Times New Roman" panose="02020603050405020304" pitchFamily="18" charset="0"/>
            </a:endParaRPr>
          </a:p>
          <a:p>
            <a:pPr fontAlgn="base">
              <a:spcAft>
                <a:spcPct val="0"/>
              </a:spcAft>
            </a:pPr>
            <a:r>
              <a:rPr lang="fr-FR" altLang="fr-FR">
                <a:solidFill>
                  <a:prstClr val="black"/>
                </a:solidFill>
                <a:latin typeface="Times New Roman" panose="02020603050405020304" pitchFamily="18" charset="0"/>
                <a:cs typeface="Times New Roman" panose="02020603050405020304" pitchFamily="18" charset="0"/>
              </a:rPr>
              <a:t>Ce cas n’est pas prévu par l’Arrêté N° 23442/2015 fixant les conditions de remboursement des droits et taxes indûment perçus</a:t>
            </a:r>
          </a:p>
        </p:txBody>
      </p:sp>
      <p:sp>
        <p:nvSpPr>
          <p:cNvPr id="34821" name="Espace réservé du pied de page 3">
            <a:extLst>
              <a:ext uri="{FF2B5EF4-FFF2-40B4-BE49-F238E27FC236}">
                <a16:creationId xmlns:a16="http://schemas.microsoft.com/office/drawing/2014/main" id="{714C818A-E8E6-4813-84E6-25A5912BC6D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fr-FR" altLang="x-none" sz="1200">
                <a:solidFill>
                  <a:srgbClr val="898989"/>
                </a:solidFill>
                <a:latin typeface="Arial" panose="020B0604020202020204" pitchFamily="34" charset="0"/>
                <a:cs typeface="Arial" panose="020B0604020202020204" pitchFamily="34" charset="0"/>
              </a:rPr>
              <a:t>20</a:t>
            </a:r>
          </a:p>
        </p:txBody>
      </p:sp>
      <p:sp>
        <p:nvSpPr>
          <p:cNvPr id="34820" name="Espace réservé du numéro de diapositive 2">
            <a:extLst>
              <a:ext uri="{FF2B5EF4-FFF2-40B4-BE49-F238E27FC236}">
                <a16:creationId xmlns:a16="http://schemas.microsoft.com/office/drawing/2014/main" id="{02221447-850C-4A1F-BC4B-25F694AB7E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4C4C64BF-BA4F-4BAD-B194-B244833B26C1}" type="slidenum">
              <a:rPr lang="fr-FR" altLang="x-none" sz="1200">
                <a:solidFill>
                  <a:srgbClr val="898989"/>
                </a:solidFill>
                <a:latin typeface="Arial" panose="020B0604020202020204" pitchFamily="34" charset="0"/>
                <a:cs typeface="Arial" panose="020B0604020202020204" pitchFamily="34" charset="0"/>
              </a:rPr>
              <a:pPr fontAlgn="base">
                <a:spcBef>
                  <a:spcPct val="0"/>
                </a:spcBef>
                <a:spcAft>
                  <a:spcPct val="0"/>
                </a:spcAft>
                <a:buNone/>
              </a:pPr>
              <a:t>229</a:t>
            </a:fld>
            <a:endParaRPr lang="fr-FR" altLang="x-none" sz="1200">
              <a:solidFill>
                <a:srgbClr val="898989"/>
              </a:solidFill>
              <a:latin typeface="Arial" panose="020B0604020202020204" pitchFamily="34" charset="0"/>
              <a:cs typeface="Arial" panose="020B0604020202020204" pitchFamily="34" charset="0"/>
            </a:endParaRPr>
          </a:p>
        </p:txBody>
      </p:sp>
      <p:sp>
        <p:nvSpPr>
          <p:cNvPr id="6" name="Titre 1">
            <a:extLst>
              <a:ext uri="{FF2B5EF4-FFF2-40B4-BE49-F238E27FC236}">
                <a16:creationId xmlns:a16="http://schemas.microsoft.com/office/drawing/2014/main" id="{DAC03272-8307-4036-8010-E909FA490653}"/>
              </a:ext>
            </a:extLst>
          </p:cNvPr>
          <p:cNvSpPr txBox="1">
            <a:spLocks/>
          </p:cNvSpPr>
          <p:nvPr/>
        </p:nvSpPr>
        <p:spPr>
          <a:xfrm>
            <a:off x="8372818" y="0"/>
            <a:ext cx="2908453" cy="462708"/>
          </a:xfrm>
          <a:prstGeom prst="rect">
            <a:avLst/>
          </a:prstGeom>
        </p:spPr>
        <p:txBody>
          <a:bodyPr>
            <a:normAutofit fontScale="25000" lnSpcReduction="20000"/>
          </a:bodyPr>
          <a:lstStyle/>
          <a:p>
            <a:pPr marL="0" marR="0" lvl="0" indent="0" algn="ctr" defTabSz="914400" rtl="0" eaLnBrk="1" fontAlgn="auto" latinLnBrk="0" hangingPunct="1">
              <a:lnSpc>
                <a:spcPct val="89000"/>
              </a:lnSpc>
              <a:spcBef>
                <a:spcPct val="0"/>
              </a:spcBef>
              <a:spcAft>
                <a:spcPts val="0"/>
              </a:spcAft>
              <a:buClrTx/>
              <a:buSzTx/>
              <a:buFontTx/>
              <a:buNone/>
              <a:tabLst/>
              <a:defRPr/>
            </a:pPr>
            <a:br>
              <a:rPr kumimoji="0" lang="fr-FR" sz="4400" b="1" i="0" u="none" strike="noStrike" kern="1200" cap="none" spc="0" normalizeH="0" baseline="0" noProof="0" dirty="0">
                <a:ln>
                  <a:noFill/>
                </a:ln>
                <a:solidFill>
                  <a:srgbClr val="0DA5A5"/>
                </a:solidFill>
                <a:effectLst/>
                <a:uLnTx/>
                <a:uFillTx/>
                <a:latin typeface="Abadi"/>
                <a:ea typeface="+mj-ea"/>
                <a:cs typeface="+mj-cs"/>
              </a:rPr>
            </a:br>
            <a:r>
              <a:rPr kumimoji="0" lang="fr-FR" sz="6400" b="1" i="0" u="none" strike="noStrike" kern="1200" cap="none" spc="0" normalizeH="0" baseline="0" noProof="0" dirty="0">
                <a:ln>
                  <a:noFill/>
                </a:ln>
                <a:solidFill>
                  <a:srgbClr val="0DA5A5"/>
                </a:solidFill>
                <a:effectLst/>
                <a:uLnTx/>
                <a:uFillTx/>
                <a:latin typeface="Abadi"/>
                <a:ea typeface="+mj-ea"/>
                <a:cs typeface="+mj-cs"/>
              </a:rPr>
              <a:t>X- DISPOSITIONS DOUANIERES</a:t>
            </a:r>
            <a:br>
              <a:rPr kumimoji="0" lang="fr-FR" sz="4400" b="0" i="0" u="none" strike="noStrike" kern="1200" cap="none" spc="0" normalizeH="0" baseline="0" noProof="0" dirty="0">
                <a:ln>
                  <a:noFill/>
                </a:ln>
                <a:solidFill>
                  <a:srgbClr val="0DA5A5"/>
                </a:solidFill>
                <a:effectLst/>
                <a:uLnTx/>
                <a:uFillTx/>
                <a:latin typeface="Abadi"/>
                <a:ea typeface="+mj-ea"/>
                <a:cs typeface="+mj-cs"/>
              </a:rPr>
            </a:br>
            <a:endParaRPr kumimoji="0" lang="fr-FR" sz="44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70844"/>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1762700"/>
            <a:ext cx="10940022" cy="4773568"/>
          </a:xfrm>
        </p:spPr>
        <p:txBody>
          <a:bodyPr>
            <a:noAutofit/>
          </a:bodyPr>
          <a:lstStyle/>
          <a:p>
            <a:pPr algn="ctr"/>
            <a:r>
              <a:rPr lang="fr-FR" sz="2400" u="sng" dirty="0">
                <a:solidFill>
                  <a:srgbClr val="0DA5A5"/>
                </a:solidFill>
                <a:latin typeface="Arial Black" panose="020B0A04020102020204" pitchFamily="34" charset="0"/>
                <a:cs typeface="Times New Roman" panose="02020603050405020304" pitchFamily="18" charset="0"/>
              </a:rPr>
              <a:t>ETAPES EN CAS DE SCISSION DE MINISTERE</a:t>
            </a: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lvl="0">
              <a:spcAft>
                <a:spcPts val="1200"/>
              </a:spcAft>
              <a:buNone/>
            </a:pPr>
            <a:endParaRPr lang="fr-FR" altLang="fr-FR" dirty="0">
              <a:solidFill>
                <a:prstClr val="black"/>
              </a:solidFill>
              <a:latin typeface="Times New Roman" panose="02020603050405020304" pitchFamily="18" charset="0"/>
              <a:cs typeface="Times New Roman" panose="02020603050405020304" pitchFamily="18" charset="0"/>
            </a:endParaRPr>
          </a:p>
          <a:p>
            <a:pPr algn="ctr">
              <a:spcAft>
                <a:spcPts val="1200"/>
              </a:spcAft>
            </a:pPr>
            <a:endParaRPr lang="fr-FR" altLang="fr-FR" b="1" dirty="0">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2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sp>
        <p:nvSpPr>
          <p:cNvPr id="20" name="Rectangle 19"/>
          <p:cNvSpPr/>
          <p:nvPr/>
        </p:nvSpPr>
        <p:spPr>
          <a:xfrm>
            <a:off x="881149" y="2276415"/>
            <a:ext cx="11028083" cy="6109365"/>
          </a:xfrm>
          <a:prstGeom prst="rect">
            <a:avLst/>
          </a:prstGeom>
        </p:spPr>
        <p:txBody>
          <a:bodyPr wrap="square">
            <a:spAutoFit/>
          </a:bodyPr>
          <a:lstStyle/>
          <a:p>
            <a:pPr marL="384048" indent="-384048" algn="just">
              <a:spcBef>
                <a:spcPts val="600"/>
              </a:spcBef>
              <a:spcAft>
                <a:spcPts val="0"/>
              </a:spcAft>
              <a:buClr>
                <a:schemeClr val="accent4">
                  <a:lumMod val="50000"/>
                </a:schemeClr>
              </a:buClr>
            </a:pPr>
            <a:r>
              <a:rPr lang="fr-FR" altLang="fr-FR" sz="2400" dirty="0">
                <a:solidFill>
                  <a:schemeClr val="tx2"/>
                </a:solidFill>
                <a:latin typeface="Times New Roman" panose="02020603050405020304" pitchFamily="18" charset="0"/>
                <a:cs typeface="Times New Roman" panose="02020603050405020304" pitchFamily="18" charset="0"/>
              </a:rPr>
              <a:t>1- Décret de Basculement des Missions et Programmes </a:t>
            </a:r>
          </a:p>
          <a:p>
            <a:pPr marL="384048" lvl="0" indent="-384048" algn="just">
              <a:spcBef>
                <a:spcPts val="600"/>
              </a:spcBef>
              <a:buClr>
                <a:schemeClr val="accent4">
                  <a:lumMod val="50000"/>
                </a:schemeClr>
              </a:buClr>
            </a:pPr>
            <a:r>
              <a:rPr lang="fr-FR" altLang="fr-FR" sz="2400" dirty="0">
                <a:solidFill>
                  <a:schemeClr val="tx2"/>
                </a:solidFill>
                <a:latin typeface="Times New Roman" panose="02020603050405020304" pitchFamily="18" charset="0"/>
                <a:cs typeface="Times New Roman" panose="02020603050405020304" pitchFamily="18" charset="0"/>
              </a:rPr>
              <a:t>2- Finalisation de l’exécution de l’ancienne structure et établissement des BCSE</a:t>
            </a:r>
            <a:endParaRPr lang="x-none" altLang="fr-FR" sz="2400" dirty="0">
              <a:solidFill>
                <a:schemeClr val="tx2"/>
              </a:solidFill>
              <a:latin typeface="Times New Roman" panose="02020603050405020304" pitchFamily="18" charset="0"/>
              <a:cs typeface="Times New Roman" panose="02020603050405020304" pitchFamily="18" charset="0"/>
            </a:endParaRPr>
          </a:p>
          <a:p>
            <a:pPr marL="841248" lvl="1" indent="-384048" algn="just">
              <a:spcBef>
                <a:spcPts val="600"/>
              </a:spcBef>
              <a:buClr>
                <a:schemeClr val="accent4">
                  <a:lumMod val="50000"/>
                </a:schemeClr>
              </a:buClr>
              <a:buFont typeface="Franklin Gothic Book" panose="020B0503020102020204" pitchFamily="34" charset="0"/>
              <a:buChar char="■"/>
            </a:pPr>
            <a:r>
              <a:rPr lang="fr-FR" altLang="fr-FR" dirty="0">
                <a:solidFill>
                  <a:schemeClr val="tx2"/>
                </a:solidFill>
                <a:latin typeface="Times New Roman" panose="02020603050405020304" pitchFamily="18" charset="0"/>
                <a:cs typeface="Times New Roman" panose="02020603050405020304" pitchFamily="18" charset="0"/>
              </a:rPr>
              <a:t>crédits non engagés dans l’ancienne structure=&gt; A inscrire dans la nouvelle structure</a:t>
            </a:r>
          </a:p>
          <a:p>
            <a:pPr marL="841248" lvl="1" indent="-384048" algn="just">
              <a:buClr>
                <a:schemeClr val="accent4">
                  <a:lumMod val="50000"/>
                </a:schemeClr>
              </a:buClr>
              <a:buFont typeface="Franklin Gothic Book" panose="020B0503020102020204" pitchFamily="34" charset="0"/>
              <a:buChar char="■"/>
            </a:pPr>
            <a:r>
              <a:rPr lang="fr-FR" altLang="fr-FR" dirty="0">
                <a:solidFill>
                  <a:schemeClr val="tx2"/>
                </a:solidFill>
                <a:latin typeface="Times New Roman" panose="02020603050405020304" pitchFamily="18" charset="0"/>
                <a:cs typeface="Times New Roman" panose="02020603050405020304" pitchFamily="18" charset="0"/>
              </a:rPr>
              <a:t>Crédits engagés et payable avant nouvel organigramme=&gt; Maintenir dans l’ancienne structure</a:t>
            </a:r>
          </a:p>
          <a:p>
            <a:pPr marL="841248" lvl="1" indent="-384048" algn="just">
              <a:buClr>
                <a:schemeClr val="accent4">
                  <a:lumMod val="50000"/>
                </a:schemeClr>
              </a:buClr>
              <a:buFont typeface="Franklin Gothic Book" panose="020B0503020102020204" pitchFamily="34" charset="0"/>
              <a:buChar char="■"/>
            </a:pPr>
            <a:r>
              <a:rPr lang="fr-FR" altLang="fr-FR" dirty="0">
                <a:solidFill>
                  <a:schemeClr val="tx2"/>
                </a:solidFill>
                <a:latin typeface="Times New Roman" panose="02020603050405020304" pitchFamily="18" charset="0"/>
                <a:cs typeface="Times New Roman" panose="02020603050405020304" pitchFamily="18" charset="0"/>
              </a:rPr>
              <a:t>Crédits engagés non payable avant nouvel organigramme =&gt; A dégager et inscrire dans la nouvelle structure</a:t>
            </a:r>
          </a:p>
          <a:p>
            <a:pPr marL="841248" lvl="1" indent="-384048" algn="just">
              <a:buClr>
                <a:schemeClr val="accent4">
                  <a:lumMod val="50000"/>
                </a:schemeClr>
              </a:buClr>
              <a:buFont typeface="Franklin Gothic Book" panose="020B0503020102020204" pitchFamily="34" charset="0"/>
              <a:buChar char="■"/>
            </a:pPr>
            <a:r>
              <a:rPr lang="fr-FR" altLang="fr-FR" dirty="0">
                <a:solidFill>
                  <a:schemeClr val="tx2"/>
                </a:solidFill>
                <a:latin typeface="Times New Roman" panose="02020603050405020304" pitchFamily="18" charset="0"/>
                <a:cs typeface="Times New Roman" panose="02020603050405020304" pitchFamily="18" charset="0"/>
              </a:rPr>
              <a:t>Crédits en dépassement dans l’ancienne structure=&gt; A dégager et inscrire dans la nouvelle structure</a:t>
            </a:r>
          </a:p>
          <a:p>
            <a:pPr marL="384048" indent="-384048" algn="just">
              <a:spcBef>
                <a:spcPts val="600"/>
              </a:spcBef>
              <a:buClr>
                <a:schemeClr val="accent4">
                  <a:lumMod val="50000"/>
                </a:schemeClr>
              </a:buClr>
            </a:pPr>
            <a:r>
              <a:rPr lang="fr-FR" altLang="fr-FR" sz="2400" dirty="0">
                <a:solidFill>
                  <a:schemeClr val="tx2"/>
                </a:solidFill>
                <a:latin typeface="Times New Roman" panose="02020603050405020304" pitchFamily="18" charset="0"/>
                <a:cs typeface="Times New Roman" panose="02020603050405020304" pitchFamily="18" charset="0"/>
              </a:rPr>
              <a:t>3- Convention de répartition entre les nouvelles structures (à communiquer au MEF)</a:t>
            </a:r>
          </a:p>
          <a:p>
            <a:pPr lvl="0">
              <a:spcBef>
                <a:spcPts val="600"/>
              </a:spcBef>
              <a:spcAft>
                <a:spcPts val="0"/>
              </a:spcAft>
            </a:pPr>
            <a:r>
              <a:rPr lang="fr-FR" sz="2400" dirty="0">
                <a:latin typeface="Times New Roman" panose="02020603050405020304" pitchFamily="18" charset="0"/>
                <a:cs typeface="Times New Roman" panose="02020603050405020304" pitchFamily="18" charset="0"/>
              </a:rPr>
              <a:t>4- Décret relatif au nouvel organigramme + Approbation en conseil + notification MEF</a:t>
            </a:r>
          </a:p>
          <a:p>
            <a:pPr>
              <a:spcBef>
                <a:spcPts val="600"/>
              </a:spcBef>
            </a:pPr>
            <a:r>
              <a:rPr lang="fr-FR" sz="2400" dirty="0">
                <a:latin typeface="Times New Roman" panose="02020603050405020304" pitchFamily="18" charset="0"/>
                <a:cs typeface="Times New Roman" panose="02020603050405020304" pitchFamily="18" charset="0"/>
              </a:rPr>
              <a:t>5- Codification organigramme et acteurs budgétaires</a:t>
            </a:r>
            <a:endParaRPr lang="x-none" sz="2400">
              <a:latin typeface="Times New Roman" panose="02020603050405020304" pitchFamily="18" charset="0"/>
              <a:cs typeface="Times New Roman" panose="02020603050405020304" pitchFamily="18" charset="0"/>
            </a:endParaRPr>
          </a:p>
          <a:p>
            <a:pPr>
              <a:spcBef>
                <a:spcPts val="600"/>
              </a:spcBef>
            </a:pPr>
            <a:r>
              <a:rPr lang="fr-FR" sz="2400" dirty="0">
                <a:latin typeface="Times New Roman" panose="02020603050405020304" pitchFamily="18" charset="0"/>
                <a:cs typeface="Times New Roman" panose="02020603050405020304" pitchFamily="18" charset="0"/>
              </a:rPr>
              <a:t>6-Basculement des crédits par Décret de Transfert (initié par les ministères concernés)</a:t>
            </a:r>
            <a:endParaRPr lang="x-none" sz="2000">
              <a:latin typeface="Times New Roman" panose="02020603050405020304" pitchFamily="18" charset="0"/>
              <a:cs typeface="Times New Roman" panose="02020603050405020304" pitchFamily="18" charset="0"/>
            </a:endParaRPr>
          </a:p>
          <a:p>
            <a:pPr lvl="0">
              <a:spcAft>
                <a:spcPts val="0"/>
              </a:spcAft>
            </a:pPr>
            <a:endParaRPr lang="x-none" sz="2000">
              <a:latin typeface="Times New Roman" panose="02020603050405020304" pitchFamily="18" charset="0"/>
              <a:cs typeface="Times New Roman" panose="02020603050405020304" pitchFamily="18" charset="0"/>
            </a:endParaRPr>
          </a:p>
          <a:p>
            <a:pPr marL="384048"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a:p>
            <a:pPr marL="384048"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a:p>
            <a:pPr marL="384048" indent="-384048" algn="just">
              <a:spcBef>
                <a:spcPts val="600"/>
              </a:spcBef>
              <a:buClr>
                <a:schemeClr val="accent4">
                  <a:lumMod val="50000"/>
                </a:schemeClr>
              </a:buClr>
            </a:pPr>
            <a:endParaRPr lang="x-none" altLang="fr-FR" sz="2000" dirty="0">
              <a:solidFill>
                <a:schemeClr val="tx2"/>
              </a:solidFill>
              <a:latin typeface="Times New Roman" panose="02020603050405020304" pitchFamily="18" charset="0"/>
              <a:cs typeface="Times New Roman" panose="02020603050405020304" pitchFamily="18" charset="0"/>
            </a:endParaRPr>
          </a:p>
          <a:p>
            <a:pPr marL="1298448" lvl="2"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a:p>
            <a:pPr marL="1298448" lvl="2"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 calcmode="lin" valueType="num">
                                      <p:cBhvr additive="base">
                                        <p:cTn id="19"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 calcmode="lin" valueType="num">
                                      <p:cBhvr additive="base">
                                        <p:cTn id="2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
                                            <p:txEl>
                                              <p:pRg st="3" end="3"/>
                                            </p:txEl>
                                          </p:spTgt>
                                        </p:tgtEl>
                                        <p:attrNameLst>
                                          <p:attrName>style.visibility</p:attrName>
                                        </p:attrNameLst>
                                      </p:cBhvr>
                                      <p:to>
                                        <p:strVal val="visible"/>
                                      </p:to>
                                    </p:set>
                                    <p:anim calcmode="lin" valueType="num">
                                      <p:cBhvr additive="base">
                                        <p:cTn id="29"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xEl>
                                              <p:pRg st="4" end="4"/>
                                            </p:txEl>
                                          </p:spTgt>
                                        </p:tgtEl>
                                        <p:attrNameLst>
                                          <p:attrName>style.visibility</p:attrName>
                                        </p:attrNameLst>
                                      </p:cBhvr>
                                      <p:to>
                                        <p:strVal val="visible"/>
                                      </p:to>
                                    </p:set>
                                    <p:anim calcmode="lin" valueType="num">
                                      <p:cBhvr additive="base">
                                        <p:cTn id="33"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additive="base">
                                        <p:cTn id="4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xEl>
                                              <p:pRg st="8" end="8"/>
                                            </p:txEl>
                                          </p:spTgt>
                                        </p:tgtEl>
                                        <p:attrNameLst>
                                          <p:attrName>style.visibility</p:attrName>
                                        </p:attrNameLst>
                                      </p:cBhvr>
                                      <p:to>
                                        <p:strVal val="visible"/>
                                      </p:to>
                                    </p:set>
                                    <p:anim calcmode="lin" valueType="num">
                                      <p:cBhvr additive="base">
                                        <p:cTn id="55"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xEl>
                                              <p:pRg st="9" end="9"/>
                                            </p:txEl>
                                          </p:spTgt>
                                        </p:tgtEl>
                                        <p:attrNameLst>
                                          <p:attrName>style.visibility</p:attrName>
                                        </p:attrNameLst>
                                      </p:cBhvr>
                                      <p:to>
                                        <p:strVal val="visible"/>
                                      </p:to>
                                    </p:set>
                                    <p:anim calcmode="lin" valueType="num">
                                      <p:cBhvr additive="base">
                                        <p:cTn id="61"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976" y="1863880"/>
            <a:ext cx="8915400" cy="3441032"/>
          </a:xfrm>
        </p:spPr>
        <p:txBody>
          <a:bodyPr>
            <a:normAutofit/>
          </a:bodyPr>
          <a:lstStyle/>
          <a:p>
            <a:pPr marL="0" indent="0" algn="ctr">
              <a:lnSpc>
                <a:spcPct val="90000"/>
              </a:lnSpc>
              <a:buClr>
                <a:srgbClr val="A53010"/>
              </a:buClr>
              <a:buNone/>
            </a:pPr>
            <a:endParaRPr lang="fr-FR" sz="4100" b="1" dirty="0">
              <a:solidFill>
                <a:srgbClr val="6AAC91"/>
              </a:solidFill>
            </a:endParaRPr>
          </a:p>
          <a:p>
            <a:pPr marL="0" indent="0" algn="ctr">
              <a:lnSpc>
                <a:spcPct val="90000"/>
              </a:lnSpc>
              <a:buClr>
                <a:srgbClr val="A53010"/>
              </a:buClr>
              <a:buNone/>
            </a:pPr>
            <a:r>
              <a:rPr lang="fr-FR" sz="4100" b="1" dirty="0">
                <a:solidFill>
                  <a:srgbClr val="0DA5A5"/>
                </a:solidFill>
                <a:latin typeface="Abadi"/>
              </a:rPr>
              <a:t>Merci de votre aimable</a:t>
            </a:r>
          </a:p>
          <a:p>
            <a:pPr marL="0" indent="0" algn="ctr">
              <a:lnSpc>
                <a:spcPct val="90000"/>
              </a:lnSpc>
              <a:buClr>
                <a:srgbClr val="A53010"/>
              </a:buClr>
              <a:buNone/>
            </a:pPr>
            <a:r>
              <a:rPr lang="fr-FR" sz="4100" b="1" dirty="0">
                <a:solidFill>
                  <a:srgbClr val="0DA5A5"/>
                </a:solidFill>
                <a:latin typeface="Abadi"/>
              </a:rPr>
              <a:t> attention.</a:t>
            </a:r>
          </a:p>
          <a:p>
            <a:pPr marL="0" indent="0" algn="ctr">
              <a:lnSpc>
                <a:spcPct val="90000"/>
              </a:lnSpc>
              <a:buClr>
                <a:srgbClr val="A53010"/>
              </a:buClr>
              <a:buNone/>
            </a:pPr>
            <a:endParaRPr lang="fr-FR" sz="4100" b="1" dirty="0">
              <a:solidFill>
                <a:srgbClr val="6AAC91"/>
              </a:solidFill>
            </a:endParaRPr>
          </a:p>
        </p:txBody>
      </p:sp>
    </p:spTree>
    <p:extLst>
      <p:ext uri="{BB962C8B-B14F-4D97-AF65-F5344CB8AC3E}">
        <p14:creationId xmlns:p14="http://schemas.microsoft.com/office/powerpoint/2010/main" val="2264624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70844"/>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1762700"/>
            <a:ext cx="10940022" cy="4773568"/>
          </a:xfrm>
        </p:spPr>
        <p:txBody>
          <a:bodyPr>
            <a:noAutofit/>
          </a:bodyPr>
          <a:lstStyle/>
          <a:p>
            <a:pPr algn="ctr"/>
            <a:r>
              <a:rPr lang="fr-FR" sz="2400" u="sng" dirty="0">
                <a:solidFill>
                  <a:srgbClr val="0DA5A5"/>
                </a:solidFill>
                <a:latin typeface="Arial Black" panose="020B0A04020102020204" pitchFamily="34" charset="0"/>
                <a:cs typeface="Times New Roman" panose="02020603050405020304" pitchFamily="18" charset="0"/>
              </a:rPr>
              <a:t>ETAPES EN CAS DE FUSION DE MINISTERE</a:t>
            </a: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lvl="0">
              <a:spcAft>
                <a:spcPts val="1200"/>
              </a:spcAft>
              <a:buNone/>
            </a:pPr>
            <a:endParaRPr lang="fr-FR" altLang="fr-FR" dirty="0">
              <a:solidFill>
                <a:prstClr val="black"/>
              </a:solidFill>
              <a:latin typeface="Times New Roman" panose="02020603050405020304" pitchFamily="18" charset="0"/>
              <a:cs typeface="Times New Roman" panose="02020603050405020304" pitchFamily="18" charset="0"/>
            </a:endParaRPr>
          </a:p>
          <a:p>
            <a:pPr algn="ctr">
              <a:spcAft>
                <a:spcPts val="1200"/>
              </a:spcAft>
            </a:pPr>
            <a:endParaRPr lang="fr-FR" altLang="fr-FR" b="1" dirty="0">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2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sp>
        <p:nvSpPr>
          <p:cNvPr id="20" name="Rectangle 19"/>
          <p:cNvSpPr/>
          <p:nvPr/>
        </p:nvSpPr>
        <p:spPr>
          <a:xfrm>
            <a:off x="881149" y="2276415"/>
            <a:ext cx="11028083" cy="6401753"/>
          </a:xfrm>
          <a:prstGeom prst="rect">
            <a:avLst/>
          </a:prstGeom>
        </p:spPr>
        <p:txBody>
          <a:bodyPr wrap="square">
            <a:spAutoFit/>
          </a:bodyPr>
          <a:lstStyle/>
          <a:p>
            <a:pPr marL="384048" indent="-384048" algn="just">
              <a:spcBef>
                <a:spcPts val="600"/>
              </a:spcBef>
              <a:spcAft>
                <a:spcPts val="600"/>
              </a:spcAft>
              <a:buClr>
                <a:schemeClr val="accent4">
                  <a:lumMod val="50000"/>
                </a:schemeClr>
              </a:buClr>
            </a:pPr>
            <a:r>
              <a:rPr lang="fr-FR" altLang="fr-FR" sz="2800" dirty="0">
                <a:solidFill>
                  <a:schemeClr val="tx2"/>
                </a:solidFill>
                <a:latin typeface="Times New Roman" panose="02020603050405020304" pitchFamily="18" charset="0"/>
                <a:cs typeface="Times New Roman" panose="02020603050405020304" pitchFamily="18" charset="0"/>
              </a:rPr>
              <a:t>1- Décret de Basculement des Missions et Programmes </a:t>
            </a:r>
          </a:p>
          <a:p>
            <a:pPr marL="384048" lvl="0" indent="-384048" algn="just">
              <a:spcBef>
                <a:spcPts val="600"/>
              </a:spcBef>
              <a:spcAft>
                <a:spcPts val="600"/>
              </a:spcAft>
              <a:buClr>
                <a:schemeClr val="accent4">
                  <a:lumMod val="50000"/>
                </a:schemeClr>
              </a:buClr>
            </a:pPr>
            <a:r>
              <a:rPr lang="fr-FR" altLang="fr-FR" sz="2800" dirty="0">
                <a:solidFill>
                  <a:schemeClr val="tx2"/>
                </a:solidFill>
                <a:latin typeface="Times New Roman" panose="02020603050405020304" pitchFamily="18" charset="0"/>
                <a:cs typeface="Times New Roman" panose="02020603050405020304" pitchFamily="18" charset="0"/>
              </a:rPr>
              <a:t>2- Finalisation de l’exécution de l’ancienne structure et établissement des BCSE</a:t>
            </a:r>
            <a:r>
              <a:rPr lang="fr-FR" altLang="fr-FR" sz="2400" dirty="0">
                <a:solidFill>
                  <a:schemeClr val="tx2"/>
                </a:solidFill>
                <a:latin typeface="Times New Roman" panose="02020603050405020304" pitchFamily="18" charset="0"/>
                <a:cs typeface="Times New Roman" panose="02020603050405020304" pitchFamily="18" charset="0"/>
              </a:rPr>
              <a:t> </a:t>
            </a:r>
            <a:r>
              <a:rPr lang="fr-FR" altLang="fr-FR" sz="2000" dirty="0">
                <a:solidFill>
                  <a:schemeClr val="tx2"/>
                </a:solidFill>
                <a:latin typeface="Times New Roman" panose="02020603050405020304" pitchFamily="18" charset="0"/>
                <a:cs typeface="Times New Roman" panose="02020603050405020304" pitchFamily="18" charset="0"/>
              </a:rPr>
              <a:t>(à communiquer au MEF)</a:t>
            </a:r>
            <a:endParaRPr lang="x-none" altLang="fr-FR" sz="2400" dirty="0">
              <a:solidFill>
                <a:schemeClr val="tx2"/>
              </a:solidFill>
              <a:latin typeface="Times New Roman" panose="02020603050405020304" pitchFamily="18" charset="0"/>
              <a:cs typeface="Times New Roman" panose="02020603050405020304" pitchFamily="18" charset="0"/>
            </a:endParaRPr>
          </a:p>
          <a:p>
            <a:pPr lvl="0">
              <a:spcBef>
                <a:spcPts val="600"/>
              </a:spcBef>
              <a:spcAft>
                <a:spcPts val="600"/>
              </a:spcAft>
            </a:pPr>
            <a:r>
              <a:rPr lang="fr-FR" sz="2800" dirty="0">
                <a:latin typeface="Times New Roman" panose="02020603050405020304" pitchFamily="18" charset="0"/>
                <a:cs typeface="Times New Roman" panose="02020603050405020304" pitchFamily="18" charset="0"/>
              </a:rPr>
              <a:t>3-</a:t>
            </a:r>
            <a:r>
              <a:rPr lang="fr-FR" sz="24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Décret relatif au nouvel organigramme + Approbation en conseil + notification au MEF</a:t>
            </a:r>
            <a:endParaRPr lang="fr-FR" sz="2400" dirty="0">
              <a:latin typeface="Times New Roman" panose="02020603050405020304" pitchFamily="18" charset="0"/>
              <a:cs typeface="Times New Roman" panose="02020603050405020304" pitchFamily="18" charset="0"/>
            </a:endParaRPr>
          </a:p>
          <a:p>
            <a:pPr>
              <a:spcBef>
                <a:spcPts val="600"/>
              </a:spcBef>
              <a:spcAft>
                <a:spcPts val="600"/>
              </a:spcAft>
            </a:pPr>
            <a:r>
              <a:rPr lang="fr-FR" sz="2800" dirty="0">
                <a:latin typeface="Times New Roman" panose="02020603050405020304" pitchFamily="18" charset="0"/>
                <a:cs typeface="Times New Roman" panose="02020603050405020304" pitchFamily="18" charset="0"/>
              </a:rPr>
              <a:t>4- Codification organigramme et acteurs budgétaires</a:t>
            </a:r>
            <a:endParaRPr lang="x-none" sz="2800">
              <a:latin typeface="Times New Roman" panose="02020603050405020304" pitchFamily="18" charset="0"/>
              <a:cs typeface="Times New Roman" panose="02020603050405020304" pitchFamily="18" charset="0"/>
            </a:endParaRPr>
          </a:p>
          <a:p>
            <a:pPr>
              <a:spcBef>
                <a:spcPts val="600"/>
              </a:spcBef>
              <a:spcAft>
                <a:spcPts val="600"/>
              </a:spcAft>
            </a:pPr>
            <a:r>
              <a:rPr lang="fr-FR" sz="2800" dirty="0">
                <a:latin typeface="Times New Roman" panose="02020603050405020304" pitchFamily="18" charset="0"/>
                <a:cs typeface="Times New Roman" panose="02020603050405020304" pitchFamily="18" charset="0"/>
              </a:rPr>
              <a:t>5-Basculement des crédits par Décret de Transfert </a:t>
            </a:r>
            <a:r>
              <a:rPr lang="fr-FR" sz="2400" dirty="0">
                <a:latin typeface="Times New Roman" panose="02020603050405020304" pitchFamily="18" charset="0"/>
                <a:cs typeface="Times New Roman" panose="02020603050405020304" pitchFamily="18" charset="0"/>
              </a:rPr>
              <a:t>(initié par les ministères concernés)</a:t>
            </a:r>
            <a:endParaRPr lang="x-none" sz="2800">
              <a:latin typeface="Times New Roman" panose="02020603050405020304" pitchFamily="18" charset="0"/>
              <a:cs typeface="Times New Roman" panose="02020603050405020304" pitchFamily="18" charset="0"/>
            </a:endParaRPr>
          </a:p>
          <a:p>
            <a:pPr lvl="0">
              <a:spcAft>
                <a:spcPts val="0"/>
              </a:spcAft>
            </a:pPr>
            <a:endParaRPr lang="x-none" sz="2000">
              <a:latin typeface="Times New Roman" panose="02020603050405020304" pitchFamily="18" charset="0"/>
              <a:cs typeface="Times New Roman" panose="02020603050405020304" pitchFamily="18" charset="0"/>
            </a:endParaRPr>
          </a:p>
          <a:p>
            <a:pPr marL="384048"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a:p>
            <a:pPr marL="384048"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a:p>
            <a:pPr marL="384048" indent="-384048" algn="just">
              <a:spcBef>
                <a:spcPts val="600"/>
              </a:spcBef>
              <a:buClr>
                <a:schemeClr val="accent4">
                  <a:lumMod val="50000"/>
                </a:schemeClr>
              </a:buClr>
            </a:pPr>
            <a:endParaRPr lang="x-none" altLang="fr-FR" sz="2000" dirty="0">
              <a:solidFill>
                <a:schemeClr val="tx2"/>
              </a:solidFill>
              <a:latin typeface="Times New Roman" panose="02020603050405020304" pitchFamily="18" charset="0"/>
              <a:cs typeface="Times New Roman" panose="02020603050405020304" pitchFamily="18" charset="0"/>
            </a:endParaRPr>
          </a:p>
          <a:p>
            <a:pPr marL="1298448" lvl="2"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a:p>
            <a:pPr marL="1298448" lvl="2"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p:txBody>
      </p:sp>
      <p:sp>
        <p:nvSpPr>
          <p:cNvPr id="6" name="Rectangle 5"/>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 calcmode="lin" valueType="num">
                                      <p:cBhvr additive="base">
                                        <p:cTn id="19"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 calcmode="lin" valueType="num">
                                      <p:cBhvr additive="base">
                                        <p:cTn id="2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3" end="3"/>
                                            </p:txEl>
                                          </p:spTgt>
                                        </p:tgtEl>
                                        <p:attrNameLst>
                                          <p:attrName>style.visibility</p:attrName>
                                        </p:attrNameLst>
                                      </p:cBhvr>
                                      <p:to>
                                        <p:strVal val="visible"/>
                                      </p:to>
                                    </p:set>
                                    <p:anim calcmode="lin" valueType="num">
                                      <p:cBhvr additive="base">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4" end="4"/>
                                            </p:txEl>
                                          </p:spTgt>
                                        </p:tgtEl>
                                        <p:attrNameLst>
                                          <p:attrName>style.visibility</p:attrName>
                                        </p:attrNameLst>
                                      </p:cBhvr>
                                      <p:to>
                                        <p:strVal val="visible"/>
                                      </p:to>
                                    </p:set>
                                    <p:anim calcmode="lin" valueType="num">
                                      <p:cBhvr additive="base">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70844"/>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1762700"/>
            <a:ext cx="10940022" cy="4773568"/>
          </a:xfrm>
        </p:spPr>
        <p:txBody>
          <a:bodyPr>
            <a:noAutofit/>
          </a:bodyPr>
          <a:lstStyle/>
          <a:p>
            <a:pPr algn="ctr"/>
            <a:r>
              <a:rPr lang="fr-FR" sz="2400" u="sng" dirty="0">
                <a:solidFill>
                  <a:srgbClr val="0DA5A5"/>
                </a:solidFill>
                <a:latin typeface="Arial Black" panose="020B0A04020102020204" pitchFamily="34" charset="0"/>
                <a:cs typeface="Times New Roman" panose="02020603050405020304" pitchFamily="18" charset="0"/>
              </a:rPr>
              <a:t>REGLEMENT DES ARRIERES TVA</a:t>
            </a: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lvl="0">
              <a:spcAft>
                <a:spcPts val="1200"/>
              </a:spcAft>
              <a:buNone/>
            </a:pPr>
            <a:endParaRPr lang="fr-FR" altLang="fr-FR" dirty="0">
              <a:solidFill>
                <a:prstClr val="black"/>
              </a:solidFill>
              <a:latin typeface="Times New Roman" panose="02020603050405020304" pitchFamily="18" charset="0"/>
              <a:cs typeface="Times New Roman" panose="02020603050405020304" pitchFamily="18" charset="0"/>
            </a:endParaRPr>
          </a:p>
          <a:p>
            <a:pPr algn="ctr">
              <a:spcAft>
                <a:spcPts val="1200"/>
              </a:spcAft>
            </a:pPr>
            <a:endParaRPr lang="fr-FR" altLang="fr-FR" b="1" dirty="0">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2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sp>
        <p:nvSpPr>
          <p:cNvPr id="20" name="Rectangle 19"/>
          <p:cNvSpPr/>
          <p:nvPr/>
        </p:nvSpPr>
        <p:spPr>
          <a:xfrm>
            <a:off x="1333039" y="2276415"/>
            <a:ext cx="10576193" cy="3954929"/>
          </a:xfrm>
          <a:prstGeom prst="rect">
            <a:avLst/>
          </a:prstGeom>
        </p:spPr>
        <p:txBody>
          <a:bodyPr wrap="square">
            <a:spAutoFit/>
          </a:bodyPr>
          <a:lstStyle/>
          <a:p>
            <a:pPr marL="384048" indent="-384048" algn="just">
              <a:spcBef>
                <a:spcPts val="600"/>
              </a:spcBef>
              <a:spcAft>
                <a:spcPts val="1800"/>
              </a:spcAft>
              <a:buClr>
                <a:schemeClr val="accent4">
                  <a:lumMod val="50000"/>
                </a:schemeClr>
              </a:buClr>
              <a:buFont typeface="Franklin Gothic Book" panose="020B0503020102020204" pitchFamily="34" charset="0"/>
              <a:buChar char="■"/>
            </a:pPr>
            <a:endParaRPr lang="fr-FR" altLang="fr-FR" sz="2400" dirty="0">
              <a:solidFill>
                <a:schemeClr val="tx2"/>
              </a:solidFill>
              <a:latin typeface="Times New Roman" panose="02020603050405020304" pitchFamily="18" charset="0"/>
              <a:cs typeface="Times New Roman" panose="02020603050405020304" pitchFamily="18" charset="0"/>
            </a:endParaRPr>
          </a:p>
          <a:p>
            <a:pPr marL="384048" indent="-384048" algn="just">
              <a:spcBef>
                <a:spcPts val="600"/>
              </a:spcBef>
              <a:spcAft>
                <a:spcPts val="1800"/>
              </a:spcAft>
              <a:buClr>
                <a:schemeClr val="accent4">
                  <a:lumMod val="50000"/>
                </a:schemeClr>
              </a:buClr>
              <a:buFont typeface="Franklin Gothic Book" panose="020B0503020102020204" pitchFamily="34" charset="0"/>
              <a:buChar char="■"/>
            </a:pPr>
            <a:r>
              <a:rPr lang="fr-FR" altLang="fr-FR" sz="2800" dirty="0">
                <a:solidFill>
                  <a:schemeClr val="tx2"/>
                </a:solidFill>
                <a:latin typeface="Times New Roman" panose="02020603050405020304" pitchFamily="18" charset="0"/>
                <a:cs typeface="Times New Roman" panose="02020603050405020304" pitchFamily="18" charset="0"/>
              </a:rPr>
              <a:t>Transmission de la liste des arriérés TVA pour l’exercice 2019 et antérieur à la DGFAG au plus tard le 31 Mars 2022 ;</a:t>
            </a:r>
          </a:p>
          <a:p>
            <a:pPr marL="384048" indent="-384048" algn="just">
              <a:spcBef>
                <a:spcPts val="600"/>
              </a:spcBef>
              <a:buClr>
                <a:schemeClr val="accent4">
                  <a:lumMod val="50000"/>
                </a:schemeClr>
              </a:buClr>
              <a:buFont typeface="Franklin Gothic Book" panose="020B0503020102020204" pitchFamily="34" charset="0"/>
              <a:buChar char="■"/>
            </a:pPr>
            <a:r>
              <a:rPr lang="fr-FR" altLang="fr-FR" sz="2800" dirty="0">
                <a:solidFill>
                  <a:schemeClr val="tx2"/>
                </a:solidFill>
                <a:latin typeface="Times New Roman" panose="02020603050405020304" pitchFamily="18" charset="0"/>
                <a:cs typeface="Times New Roman" panose="02020603050405020304" pitchFamily="18" charset="0"/>
              </a:rPr>
              <a:t>Demande de prise en charge des TVA au MEF au plus tard le 1er Octobre 2022</a:t>
            </a:r>
          </a:p>
          <a:p>
            <a:pPr marL="384048" indent="-384048" algn="just">
              <a:spcBef>
                <a:spcPts val="600"/>
              </a:spcBef>
              <a:buClr>
                <a:schemeClr val="accent4">
                  <a:lumMod val="50000"/>
                </a:schemeClr>
              </a:buClr>
            </a:pPr>
            <a:endParaRPr lang="x-none" altLang="fr-FR" sz="2000" dirty="0">
              <a:solidFill>
                <a:schemeClr val="tx2"/>
              </a:solidFill>
              <a:latin typeface="Times New Roman" panose="02020603050405020304" pitchFamily="18" charset="0"/>
              <a:cs typeface="Times New Roman" panose="02020603050405020304" pitchFamily="18" charset="0"/>
            </a:endParaRPr>
          </a:p>
          <a:p>
            <a:pPr marL="1298448" lvl="2"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a:p>
            <a:pPr marL="1298448" lvl="2"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p:txBody>
      </p:sp>
      <p:sp>
        <p:nvSpPr>
          <p:cNvPr id="6" name="Rectangle 5"/>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70844"/>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1762700"/>
            <a:ext cx="10940022" cy="4773568"/>
          </a:xfrm>
        </p:spPr>
        <p:txBody>
          <a:bodyPr>
            <a:noAutofit/>
          </a:bodyPr>
          <a:lstStyle/>
          <a:p>
            <a:pPr algn="ctr"/>
            <a:r>
              <a:rPr lang="fr-FR" altLang="fr-FR" sz="2400" u="sng" dirty="0">
                <a:solidFill>
                  <a:srgbClr val="0DA5A5"/>
                </a:solidFill>
                <a:latin typeface="Arial Black" panose="020B0A04020102020204" pitchFamily="34" charset="0"/>
                <a:cs typeface="Times New Roman" panose="02020603050405020304" pitchFamily="18" charset="0"/>
              </a:rPr>
              <a:t>COMPTE 2317 « FRAIS DE PRE-EXPLOITATION » </a:t>
            </a:r>
          </a:p>
          <a:p>
            <a:pPr algn="ctr"/>
            <a:endParaRPr lang="fr-FR" u="sng" dirty="0">
              <a:solidFill>
                <a:srgbClr val="0DA5A5"/>
              </a:solidFill>
              <a:latin typeface="Arial Black" panose="020B0A04020102020204" pitchFamily="34"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lvl="0">
              <a:spcAft>
                <a:spcPts val="1200"/>
              </a:spcAft>
              <a:buNone/>
            </a:pPr>
            <a:endParaRPr lang="fr-FR" altLang="fr-FR" dirty="0">
              <a:solidFill>
                <a:prstClr val="black"/>
              </a:solidFill>
              <a:latin typeface="Times New Roman" panose="02020603050405020304" pitchFamily="18" charset="0"/>
              <a:cs typeface="Times New Roman" panose="02020603050405020304" pitchFamily="18" charset="0"/>
            </a:endParaRPr>
          </a:p>
          <a:p>
            <a:pPr algn="ctr">
              <a:spcAft>
                <a:spcPts val="1200"/>
              </a:spcAft>
            </a:pPr>
            <a:endParaRPr lang="fr-FR" altLang="fr-FR" b="1" dirty="0">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2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sp>
        <p:nvSpPr>
          <p:cNvPr id="20" name="Rectangle 19"/>
          <p:cNvSpPr/>
          <p:nvPr/>
        </p:nvSpPr>
        <p:spPr>
          <a:xfrm>
            <a:off x="1333039" y="2276415"/>
            <a:ext cx="10576193" cy="3554819"/>
          </a:xfrm>
          <a:prstGeom prst="rect">
            <a:avLst/>
          </a:prstGeom>
        </p:spPr>
        <p:txBody>
          <a:bodyPr wrap="square">
            <a:spAutoFit/>
          </a:bodyPr>
          <a:lstStyle/>
          <a:p>
            <a:pPr marL="384048" indent="-384048" algn="just">
              <a:spcBef>
                <a:spcPts val="600"/>
              </a:spcBef>
              <a:spcAft>
                <a:spcPts val="1800"/>
              </a:spcAft>
              <a:buClr>
                <a:schemeClr val="accent4">
                  <a:lumMod val="50000"/>
                </a:schemeClr>
              </a:buClr>
              <a:buFont typeface="Franklin Gothic Book" panose="020B0503020102020204" pitchFamily="34" charset="0"/>
              <a:buChar char="■"/>
            </a:pPr>
            <a:endParaRPr lang="fr-FR" altLang="fr-FR" sz="2400" dirty="0">
              <a:solidFill>
                <a:schemeClr val="tx2"/>
              </a:solidFill>
              <a:latin typeface="Times New Roman" panose="02020603050405020304" pitchFamily="18" charset="0"/>
              <a:cs typeface="Times New Roman" panose="02020603050405020304" pitchFamily="18" charset="0"/>
            </a:endParaRPr>
          </a:p>
          <a:p>
            <a:pPr marL="384048" indent="-384048" algn="just">
              <a:spcBef>
                <a:spcPts val="600"/>
              </a:spcBef>
              <a:spcAft>
                <a:spcPts val="1800"/>
              </a:spcAft>
              <a:buClr>
                <a:schemeClr val="accent4">
                  <a:lumMod val="50000"/>
                </a:schemeClr>
              </a:buClr>
              <a:buFont typeface="Franklin Gothic Book" panose="020B0503020102020204" pitchFamily="34" charset="0"/>
              <a:buChar char="■"/>
            </a:pPr>
            <a:r>
              <a:rPr lang="fr-FR" altLang="fr-FR" sz="2400" dirty="0">
                <a:latin typeface="Times New Roman" panose="02020603050405020304" pitchFamily="18" charset="0"/>
                <a:cs typeface="Times New Roman" panose="02020603050405020304" pitchFamily="18" charset="0"/>
              </a:rPr>
              <a:t>Limite des dépenses inscrites au compte 2317 </a:t>
            </a:r>
            <a:r>
              <a:rPr lang="fr-FR" altLang="fr-FR" sz="2400" b="1" dirty="0">
                <a:latin typeface="Times New Roman" panose="02020603050405020304" pitchFamily="18" charset="0"/>
                <a:cs typeface="Times New Roman" panose="02020603050405020304" pitchFamily="18" charset="0"/>
              </a:rPr>
              <a:t>(autres que CIAD) :  </a:t>
            </a:r>
            <a:r>
              <a:rPr lang="fr-FR" altLang="fr-FR" sz="2400" dirty="0">
                <a:latin typeface="Times New Roman" panose="02020603050405020304" pitchFamily="18" charset="0"/>
                <a:cs typeface="Times New Roman" panose="02020603050405020304" pitchFamily="18" charset="0"/>
              </a:rPr>
              <a:t>25% des crédits de paiement (RPI) alloués aux Projets</a:t>
            </a:r>
          </a:p>
          <a:p>
            <a:pPr marL="384048" indent="-384048" algn="just">
              <a:spcBef>
                <a:spcPts val="600"/>
              </a:spcBef>
              <a:spcAft>
                <a:spcPts val="1800"/>
              </a:spcAft>
              <a:buClr>
                <a:schemeClr val="accent4">
                  <a:lumMod val="50000"/>
                </a:schemeClr>
              </a:buClr>
              <a:buFont typeface="Franklin Gothic Book" panose="020B0503020102020204" pitchFamily="34" charset="0"/>
              <a:buChar char="■"/>
            </a:pPr>
            <a:r>
              <a:rPr lang="fr-FR" altLang="fr-FR" sz="2400" dirty="0">
                <a:latin typeface="Times New Roman" panose="02020603050405020304" pitchFamily="18" charset="0"/>
                <a:cs typeface="Times New Roman" panose="02020603050405020304" pitchFamily="18" charset="0"/>
              </a:rPr>
              <a:t>Plafond des dépenses en Carburant et Lubrifiant dans le sous compte 23174 « Transports et Missions » : 25% des crédits inscrits sur ce sous compte</a:t>
            </a:r>
            <a:endParaRPr lang="x-none" altLang="fr-FR" sz="2400">
              <a:solidFill>
                <a:schemeClr val="tx2"/>
              </a:solidFill>
              <a:latin typeface="Times New Roman" panose="02020603050405020304" pitchFamily="18" charset="0"/>
              <a:cs typeface="Times New Roman" panose="02020603050405020304" pitchFamily="18" charset="0"/>
            </a:endParaRPr>
          </a:p>
          <a:p>
            <a:pPr marL="1298448" lvl="2"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a:p>
            <a:pPr marL="1298448" lvl="2"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p:txBody>
      </p:sp>
      <p:sp>
        <p:nvSpPr>
          <p:cNvPr id="6" name="Rectangle 5"/>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70844"/>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1762700"/>
            <a:ext cx="10940022" cy="4773568"/>
          </a:xfrm>
        </p:spPr>
        <p:txBody>
          <a:bodyPr>
            <a:noAutofit/>
          </a:bodyPr>
          <a:lstStyle/>
          <a:p>
            <a:pPr algn="ctr"/>
            <a:r>
              <a:rPr lang="fr-FR" u="sng" dirty="0">
                <a:solidFill>
                  <a:srgbClr val="0DA5A5"/>
                </a:solidFill>
                <a:latin typeface="Arial Black" panose="020B0A04020102020204" pitchFamily="34" charset="0"/>
                <a:cs typeface="Times New Roman" panose="02020603050405020304" pitchFamily="18" charset="0"/>
              </a:rPr>
              <a:t>BORDEREAU DE CREDITS SANS EMPLOI (BCSE)</a:t>
            </a:r>
            <a:r>
              <a:rPr lang="fr-FR" altLang="fr-FR" u="sng" dirty="0">
                <a:solidFill>
                  <a:srgbClr val="0DA5A5"/>
                </a:solidFill>
                <a:latin typeface="Arial Black" panose="020B0A04020102020204" pitchFamily="34" charset="0"/>
                <a:cs typeface="Times New Roman" panose="02020603050405020304" pitchFamily="18" charset="0"/>
              </a:rPr>
              <a:t> </a:t>
            </a:r>
          </a:p>
          <a:p>
            <a:pPr algn="ctr"/>
            <a:endParaRPr lang="fr-FR" u="sng" dirty="0">
              <a:solidFill>
                <a:srgbClr val="0DA5A5"/>
              </a:solidFill>
              <a:latin typeface="Arial Black" panose="020B0A04020102020204" pitchFamily="34"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lvl="0">
              <a:spcAft>
                <a:spcPts val="1200"/>
              </a:spcAft>
              <a:buNone/>
            </a:pPr>
            <a:endParaRPr lang="fr-FR" altLang="fr-FR" dirty="0">
              <a:solidFill>
                <a:prstClr val="black"/>
              </a:solidFill>
              <a:latin typeface="Times New Roman" panose="02020603050405020304" pitchFamily="18" charset="0"/>
              <a:cs typeface="Times New Roman" panose="02020603050405020304" pitchFamily="18" charset="0"/>
            </a:endParaRPr>
          </a:p>
          <a:p>
            <a:pPr algn="ctr">
              <a:spcAft>
                <a:spcPts val="1200"/>
              </a:spcAft>
            </a:pPr>
            <a:endParaRPr lang="fr-FR" altLang="fr-FR" b="1" dirty="0">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2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sp>
        <p:nvSpPr>
          <p:cNvPr id="20" name="Rectangle 19"/>
          <p:cNvSpPr/>
          <p:nvPr/>
        </p:nvSpPr>
        <p:spPr>
          <a:xfrm>
            <a:off x="1333039" y="2276415"/>
            <a:ext cx="10576193" cy="3600986"/>
          </a:xfrm>
          <a:prstGeom prst="rect">
            <a:avLst/>
          </a:prstGeom>
        </p:spPr>
        <p:txBody>
          <a:bodyPr wrap="square">
            <a:spAutoFit/>
          </a:bodyPr>
          <a:lstStyle/>
          <a:p>
            <a:pPr marL="384048" indent="-384048" algn="just">
              <a:spcBef>
                <a:spcPts val="600"/>
              </a:spcBef>
              <a:spcAft>
                <a:spcPts val="1800"/>
              </a:spcAft>
              <a:buClr>
                <a:schemeClr val="accent4">
                  <a:lumMod val="50000"/>
                </a:schemeClr>
              </a:buClr>
              <a:buFont typeface="Franklin Gothic Book" panose="020B0503020102020204" pitchFamily="34" charset="0"/>
              <a:buChar char="■"/>
            </a:pPr>
            <a:endParaRPr lang="fr-FR" altLang="fr-FR" sz="2400" dirty="0">
              <a:solidFill>
                <a:schemeClr val="tx2"/>
              </a:solidFill>
              <a:latin typeface="Times New Roman" panose="02020603050405020304" pitchFamily="18" charset="0"/>
              <a:cs typeface="Times New Roman" panose="02020603050405020304" pitchFamily="18" charset="0"/>
            </a:endParaRPr>
          </a:p>
          <a:p>
            <a:pPr marL="384048" indent="-384048" algn="just">
              <a:spcBef>
                <a:spcPts val="600"/>
              </a:spcBef>
              <a:spcAft>
                <a:spcPts val="1800"/>
              </a:spcAft>
              <a:buClr>
                <a:schemeClr val="accent4">
                  <a:lumMod val="50000"/>
                </a:schemeClr>
              </a:buClr>
              <a:buFont typeface="Franklin Gothic Book" panose="020B0503020102020204" pitchFamily="34" charset="0"/>
              <a:buChar char="■"/>
            </a:pPr>
            <a:r>
              <a:rPr lang="fr-FR" altLang="fr-FR" sz="2400" dirty="0">
                <a:latin typeface="Times New Roman" panose="02020603050405020304" pitchFamily="18" charset="0"/>
                <a:cs typeface="Times New Roman" panose="02020603050405020304" pitchFamily="18" charset="0"/>
              </a:rPr>
              <a:t>Date limite de transmission au niveau de la DB/SRB/CIRFIN </a:t>
            </a:r>
            <a:r>
              <a:rPr lang="fr-FR" altLang="fr-FR" sz="2400" b="1" dirty="0">
                <a:latin typeface="Times New Roman" panose="02020603050405020304" pitchFamily="18" charset="0"/>
                <a:cs typeface="Times New Roman" panose="02020603050405020304" pitchFamily="18" charset="0"/>
              </a:rPr>
              <a:t> :  </a:t>
            </a:r>
            <a:r>
              <a:rPr lang="fr-FR" altLang="fr-FR" sz="2400" dirty="0">
                <a:latin typeface="Times New Roman" panose="02020603050405020304" pitchFamily="18" charset="0"/>
                <a:cs typeface="Times New Roman" panose="02020603050405020304" pitchFamily="18" charset="0"/>
              </a:rPr>
              <a:t>25 MARS 2022</a:t>
            </a:r>
          </a:p>
          <a:p>
            <a:pPr marL="384048" indent="-384048" algn="ctr">
              <a:spcBef>
                <a:spcPts val="600"/>
              </a:spcBef>
              <a:spcAft>
                <a:spcPts val="1800"/>
              </a:spcAft>
              <a:buClr>
                <a:schemeClr val="accent4">
                  <a:lumMod val="50000"/>
                </a:schemeClr>
              </a:buClr>
            </a:pPr>
            <a:r>
              <a:rPr lang="fr-FR" sz="2000" dirty="0">
                <a:solidFill>
                  <a:srgbClr val="FF0000"/>
                </a:solidFill>
                <a:latin typeface="Times New Roman" panose="02020603050405020304" pitchFamily="18" charset="0"/>
                <a:cs typeface="Times New Roman" panose="02020603050405020304" pitchFamily="18" charset="0"/>
              </a:rPr>
              <a:t>PASSÉ CES DÉLAIS =&gt; SUSPENSION DES ENGAGEMENTS </a:t>
            </a:r>
          </a:p>
          <a:p>
            <a:pPr marL="384048" indent="-384048" algn="ctr">
              <a:spcBef>
                <a:spcPts val="600"/>
              </a:spcBef>
              <a:spcAft>
                <a:spcPts val="1800"/>
              </a:spcAft>
              <a:buClr>
                <a:schemeClr val="accent4">
                  <a:lumMod val="50000"/>
                </a:schemeClr>
              </a:buClr>
            </a:pPr>
            <a:r>
              <a:rPr lang="fr-FR" sz="2000" dirty="0">
                <a:solidFill>
                  <a:srgbClr val="FF0000"/>
                </a:solidFill>
                <a:latin typeface="Times New Roman" panose="02020603050405020304" pitchFamily="18" charset="0"/>
                <a:cs typeface="Times New Roman" panose="02020603050405020304" pitchFamily="18" charset="0"/>
              </a:rPr>
              <a:t>DES CRÉDITS EN BIENS ET SERVICES ET TRANSFERTS DES </a:t>
            </a:r>
          </a:p>
          <a:p>
            <a:pPr marL="384048" indent="-384048" algn="ctr">
              <a:spcBef>
                <a:spcPts val="600"/>
              </a:spcBef>
              <a:spcAft>
                <a:spcPts val="1800"/>
              </a:spcAft>
              <a:buClr>
                <a:schemeClr val="accent4">
                  <a:lumMod val="50000"/>
                </a:schemeClr>
              </a:buClr>
            </a:pPr>
            <a:r>
              <a:rPr lang="fr-FR" sz="2000" dirty="0">
                <a:solidFill>
                  <a:srgbClr val="FF0000"/>
                </a:solidFill>
                <a:latin typeface="Times New Roman" panose="02020603050405020304" pitchFamily="18" charset="0"/>
                <a:cs typeface="Times New Roman" panose="02020603050405020304" pitchFamily="18" charset="0"/>
              </a:rPr>
              <a:t>SOA DEFAILLANTS</a:t>
            </a:r>
            <a:endParaRPr lang="fr-FR" altLang="fr-FR" sz="2000" dirty="0">
              <a:solidFill>
                <a:srgbClr val="FF0000"/>
              </a:solidFill>
              <a:latin typeface="Times New Roman" panose="02020603050405020304" pitchFamily="18" charset="0"/>
              <a:cs typeface="Times New Roman" panose="02020603050405020304" pitchFamily="18" charset="0"/>
            </a:endParaRPr>
          </a:p>
          <a:p>
            <a:pPr marL="1298448" lvl="2"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p:txBody>
      </p:sp>
      <p:sp>
        <p:nvSpPr>
          <p:cNvPr id="6" name="Espace réservé du contenu 2"/>
          <p:cNvSpPr txBox="1">
            <a:spLocks/>
          </p:cNvSpPr>
          <p:nvPr/>
        </p:nvSpPr>
        <p:spPr>
          <a:xfrm>
            <a:off x="1353399" y="5893894"/>
            <a:ext cx="5304972" cy="446517"/>
          </a:xfrm>
          <a:prstGeom prst="rect">
            <a:avLst/>
          </a:prstGeom>
        </p:spPr>
        <p:txBody>
          <a:bodyPr lIns="150785" tIns="75392" rIns="150785" bIns="7539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indent="-719138" algn="just">
              <a:lnSpc>
                <a:spcPct val="100000"/>
              </a:lnSpc>
              <a:spcBef>
                <a:spcPts val="600"/>
              </a:spcBef>
              <a:buClr>
                <a:schemeClr val="accent4">
                  <a:lumMod val="50000"/>
                </a:schemeClr>
              </a:buClr>
              <a:buNone/>
            </a:pPr>
            <a:r>
              <a:rPr lang="fr-FR" altLang="fr-FR" sz="1600" b="1" u="sng" dirty="0">
                <a:latin typeface="Times New Roman" panose="02020603050405020304" pitchFamily="18" charset="0"/>
                <a:cs typeface="Times New Roman" panose="02020603050405020304" pitchFamily="18" charset="0"/>
              </a:rPr>
              <a:t>NB</a:t>
            </a:r>
            <a:r>
              <a:rPr lang="fr-FR" altLang="fr-FR" sz="1600" b="1" dirty="0">
                <a:latin typeface="Times New Roman" panose="02020603050405020304" pitchFamily="18" charset="0"/>
                <a:cs typeface="Times New Roman" panose="02020603050405020304" pitchFamily="18" charset="0"/>
              </a:rPr>
              <a:t> : </a:t>
            </a:r>
            <a:r>
              <a:rPr lang="fr-FR" altLang="fr-FR" sz="1600" dirty="0">
                <a:latin typeface="Times New Roman" panose="02020603050405020304" pitchFamily="18" charset="0"/>
                <a:cs typeface="Times New Roman" panose="02020603050405020304" pitchFamily="18" charset="0"/>
              </a:rPr>
              <a:t>Respect impératif du délai légal de production des LR</a:t>
            </a:r>
          </a:p>
        </p:txBody>
      </p:sp>
      <p:sp>
        <p:nvSpPr>
          <p:cNvPr id="7" name="Rectangle 6"/>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 calcmode="lin" valueType="num">
                                      <p:cBhvr additive="base">
                                        <p:cTn id="17"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checkerboard(across)">
                                      <p:cBhvr>
                                        <p:cTn id="23" dur="500"/>
                                        <p:tgtEl>
                                          <p:spTgt spid="20">
                                            <p:txEl>
                                              <p:pRg st="2" end="2"/>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checkerboard(across)">
                                      <p:cBhvr>
                                        <p:cTn id="26" dur="500"/>
                                        <p:tgtEl>
                                          <p:spTgt spid="20">
                                            <p:txEl>
                                              <p:pRg st="3" end="3"/>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20">
                                            <p:txEl>
                                              <p:pRg st="4" end="4"/>
                                            </p:txEl>
                                          </p:spTgt>
                                        </p:tgtEl>
                                        <p:attrNameLst>
                                          <p:attrName>style.visibility</p:attrName>
                                        </p:attrNameLst>
                                      </p:cBhvr>
                                      <p:to>
                                        <p:strVal val="visible"/>
                                      </p:to>
                                    </p:set>
                                    <p:animEffect transition="in" filter="checkerboard(across)">
                                      <p:cBhvr>
                                        <p:cTn id="29" dur="500"/>
                                        <p:tgtEl>
                                          <p:spTgt spid="2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box(in)">
                                      <p:cBhvr>
                                        <p:cTn id="3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970844"/>
            <a:ext cx="9601200" cy="1200856"/>
          </a:xfrm>
        </p:spPr>
        <p:txBody>
          <a:bodyPr>
            <a:normAutofit fontScale="90000"/>
          </a:bodyPr>
          <a:lstStyle/>
          <a:p>
            <a:pPr lvl="0">
              <a:defRPr/>
            </a:pPr>
            <a:r>
              <a:rPr lang="fr-FR" b="1" kern="0" dirty="0">
                <a:solidFill>
                  <a:schemeClr val="tx1">
                    <a:lumMod val="85000"/>
                    <a:lumOff val="15000"/>
                  </a:schemeClr>
                </a:solidFill>
                <a:latin typeface="Abadi"/>
              </a:rPr>
              <a:t>B –POINTS SAILLANTS DE L’EXECUTION  </a:t>
            </a:r>
            <a:br>
              <a:rPr lang="fr-FR" b="1" kern="0" dirty="0">
                <a:solidFill>
                  <a:schemeClr val="tx1">
                    <a:lumMod val="85000"/>
                    <a:lumOff val="15000"/>
                  </a:schemeClr>
                </a:solidFill>
                <a:latin typeface="Abadi"/>
              </a:rPr>
            </a:br>
            <a:br>
              <a:rPr lang="fr-FR" b="1" dirty="0">
                <a:solidFill>
                  <a:schemeClr val="tx1">
                    <a:lumMod val="85000"/>
                    <a:lumOff val="15000"/>
                  </a:schemeClr>
                </a:solidFill>
              </a:rPr>
            </a:br>
            <a:endParaRPr lang="fr-FR" dirty="0"/>
          </a:p>
        </p:txBody>
      </p:sp>
      <p:sp>
        <p:nvSpPr>
          <p:cNvPr id="3" name="Espace réservé du contenu 2"/>
          <p:cNvSpPr>
            <a:spLocks noGrp="1"/>
          </p:cNvSpPr>
          <p:nvPr>
            <p:ph idx="1"/>
          </p:nvPr>
        </p:nvSpPr>
        <p:spPr>
          <a:xfrm>
            <a:off x="958468" y="1762700"/>
            <a:ext cx="10940022" cy="627960"/>
          </a:xfrm>
        </p:spPr>
        <p:txBody>
          <a:bodyPr>
            <a:noAutofit/>
          </a:bodyPr>
          <a:lstStyle/>
          <a:p>
            <a:pPr algn="ctr"/>
            <a:r>
              <a:rPr lang="fr-FR" altLang="fr-FR" sz="2400" u="sng" dirty="0">
                <a:solidFill>
                  <a:srgbClr val="0DA5A5"/>
                </a:solidFill>
                <a:latin typeface="Arial Black" panose="020B0A04020102020204" pitchFamily="34" charset="0"/>
                <a:cs typeface="Times New Roman" panose="02020603050405020304" pitchFamily="18" charset="0"/>
              </a:rPr>
              <a:t>REVUE DE L’EXECUTION BUDGETAIRE </a:t>
            </a:r>
          </a:p>
          <a:p>
            <a:pPr algn="ctr"/>
            <a:endParaRPr lang="fr-FR" u="sng" dirty="0">
              <a:solidFill>
                <a:srgbClr val="0DA5A5"/>
              </a:solidFill>
              <a:latin typeface="Arial Black" panose="020B0A04020102020204" pitchFamily="34"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marL="719138" indent="-719138" algn="just">
              <a:lnSpc>
                <a:spcPct val="100000"/>
              </a:lnSpc>
              <a:spcBef>
                <a:spcPts val="600"/>
              </a:spcBef>
              <a:buClr>
                <a:schemeClr val="accent4">
                  <a:lumMod val="50000"/>
                </a:schemeClr>
              </a:buClr>
              <a:buNone/>
            </a:pPr>
            <a:endParaRPr lang="fr-FR" altLang="fr-FR" b="1" u="sng" dirty="0">
              <a:latin typeface="Times New Roman" panose="02020603050405020304" pitchFamily="18" charset="0"/>
              <a:cs typeface="Times New Roman" panose="02020603050405020304" pitchFamily="18" charset="0"/>
            </a:endParaRPr>
          </a:p>
          <a:p>
            <a:pPr lvl="0">
              <a:spcAft>
                <a:spcPts val="1200"/>
              </a:spcAft>
              <a:buNone/>
            </a:pPr>
            <a:endParaRPr lang="fr-FR" altLang="fr-FR" dirty="0">
              <a:solidFill>
                <a:prstClr val="black"/>
              </a:solidFill>
              <a:latin typeface="Times New Roman" panose="02020603050405020304" pitchFamily="18" charset="0"/>
              <a:cs typeface="Times New Roman" panose="02020603050405020304" pitchFamily="18" charset="0"/>
            </a:endParaRPr>
          </a:p>
          <a:p>
            <a:pPr algn="ctr">
              <a:spcAft>
                <a:spcPts val="1200"/>
              </a:spcAft>
            </a:pPr>
            <a:endParaRPr lang="fr-FR" altLang="fr-FR" b="1" dirty="0">
              <a:latin typeface="Times New Roman" panose="02020603050405020304" pitchFamily="18" charset="0"/>
              <a:cs typeface="Times New Roman" panose="02020603050405020304" pitchFamily="18" charset="0"/>
            </a:endParaRPr>
          </a:p>
          <a:p>
            <a:pPr marL="0" indent="0" algn="just">
              <a:lnSpc>
                <a:spcPct val="100000"/>
              </a:lnSpc>
              <a:spcBef>
                <a:spcPts val="600"/>
              </a:spcBef>
              <a:spcAft>
                <a:spcPts val="12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lvl="0" algn="just">
              <a:lnSpc>
                <a:spcPct val="100000"/>
              </a:lnSpc>
              <a:spcBef>
                <a:spcPts val="600"/>
              </a:spcBef>
              <a:buClr>
                <a:schemeClr val="accent4">
                  <a:lumMod val="50000"/>
                </a:schemeClr>
              </a:buClr>
              <a:buNone/>
            </a:pPr>
            <a:endParaRPr lang="fr-FR" dirty="0">
              <a:latin typeface="Times New Roman" panose="02020603050405020304" pitchFamily="18" charset="0"/>
              <a:cs typeface="Times New Roman" panose="02020603050405020304" pitchFamily="18" charset="0"/>
            </a:endParaRPr>
          </a:p>
          <a:p>
            <a:pPr marL="449263" algn="just">
              <a:lnSpc>
                <a:spcPct val="100000"/>
              </a:lnSpc>
              <a:spcBef>
                <a:spcPts val="600"/>
              </a:spcBef>
              <a:buClr>
                <a:schemeClr val="accent4">
                  <a:lumMod val="50000"/>
                </a:schemeClr>
              </a:buClr>
              <a:buNone/>
            </a:pPr>
            <a:endParaRPr lang="fr-FR" altLang="fr-FR" dirty="0">
              <a:latin typeface="Times New Roman" panose="02020603050405020304" pitchFamily="18" charset="0"/>
              <a:cs typeface="Times New Roman" panose="02020603050405020304" pitchFamily="18" charset="0"/>
            </a:endParaRPr>
          </a:p>
        </p:txBody>
      </p:sp>
      <p:sp>
        <p:nvSpPr>
          <p:cNvPr id="20" name="Rectangle 19"/>
          <p:cNvSpPr/>
          <p:nvPr/>
        </p:nvSpPr>
        <p:spPr>
          <a:xfrm>
            <a:off x="1299988" y="4490805"/>
            <a:ext cx="10576193" cy="1446550"/>
          </a:xfrm>
          <a:prstGeom prst="rect">
            <a:avLst/>
          </a:prstGeom>
        </p:spPr>
        <p:txBody>
          <a:bodyPr wrap="square">
            <a:spAutoFit/>
          </a:bodyPr>
          <a:lstStyle/>
          <a:p>
            <a:pPr marL="384048" indent="-384048" algn="just">
              <a:spcBef>
                <a:spcPts val="600"/>
              </a:spcBef>
              <a:spcAft>
                <a:spcPts val="1800"/>
              </a:spcAft>
              <a:buClr>
                <a:schemeClr val="accent4">
                  <a:lumMod val="50000"/>
                </a:schemeClr>
              </a:buClr>
              <a:buFont typeface="Franklin Gothic Book" panose="020B0503020102020204" pitchFamily="34" charset="0"/>
              <a:buChar char="■"/>
            </a:pPr>
            <a:r>
              <a:rPr lang="fr-FR" altLang="fr-FR" sz="2400" dirty="0">
                <a:latin typeface="Times New Roman" panose="02020603050405020304" pitchFamily="18" charset="0"/>
                <a:cs typeface="Times New Roman" panose="02020603050405020304" pitchFamily="18" charset="0"/>
              </a:rPr>
              <a:t>Autorisation préalable du MEF requise pour l’augmentation de salaires et le renouvellement du contrat.</a:t>
            </a:r>
            <a:endParaRPr lang="fr-FR" altLang="fr-FR" sz="2400" dirty="0">
              <a:solidFill>
                <a:srgbClr val="FF0000"/>
              </a:solidFill>
              <a:latin typeface="Times New Roman" panose="02020603050405020304" pitchFamily="18" charset="0"/>
              <a:cs typeface="Times New Roman" panose="02020603050405020304" pitchFamily="18" charset="0"/>
            </a:endParaRPr>
          </a:p>
          <a:p>
            <a:pPr marL="1298448" lvl="2"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1088835" y="4019321"/>
            <a:ext cx="10940022" cy="627960"/>
          </a:xfrm>
          <a:prstGeom prst="rect">
            <a:avLst/>
          </a:prstGeom>
        </p:spPr>
        <p:txBody>
          <a:bodyPr vert="horz" lIns="91440" tIns="45720" rIns="91440" bIns="45720" rtlCol="0">
            <a:noAutofit/>
          </a:bodyPr>
          <a:lstStyle/>
          <a:p>
            <a:pPr marL="384048" lvl="0" indent="-384048" algn="ctr">
              <a:lnSpc>
                <a:spcPct val="94000"/>
              </a:lnSpc>
              <a:spcBef>
                <a:spcPts val="1000"/>
              </a:spcBef>
              <a:spcAft>
                <a:spcPts val="200"/>
              </a:spcAft>
              <a:buFont typeface="Franklin Gothic Book" panose="020B0503020102020204" pitchFamily="34" charset="0"/>
              <a:buChar char="■"/>
            </a:pPr>
            <a:r>
              <a:rPr lang="fr-FR" altLang="fr-FR" sz="2400" u="sng" dirty="0">
                <a:solidFill>
                  <a:srgbClr val="0DA5A5"/>
                </a:solidFill>
                <a:latin typeface="Arial Black" panose="020B0A04020102020204" pitchFamily="34" charset="0"/>
                <a:cs typeface="Times New Roman" panose="02020603050405020304" pitchFamily="18" charset="0"/>
              </a:rPr>
              <a:t>AGENTS ECD A L’EXTERIEUR (à l’étranger)</a:t>
            </a:r>
            <a:endParaRPr kumimoji="0" lang="fr-FR" sz="2400" b="0" i="0" u="sng" strike="noStrike" kern="1200" cap="none" spc="0" normalizeH="0" baseline="0" noProof="0" dirty="0">
              <a:ln>
                <a:noFill/>
              </a:ln>
              <a:solidFill>
                <a:srgbClr val="0DA5A5"/>
              </a:solidFill>
              <a:effectLst/>
              <a:uLnTx/>
              <a:uFillTx/>
              <a:latin typeface="Arial Black" panose="020B0A04020102020204" pitchFamily="34" charset="0"/>
              <a:ea typeface="+mn-ea"/>
              <a:cs typeface="Times New Roman" panose="02020603050405020304" pitchFamily="18" charset="0"/>
            </a:endParaRPr>
          </a:p>
          <a:p>
            <a:pPr marL="719138" marR="0" lvl="0" indent="-719138" algn="just" defTabSz="914400" rtl="0" eaLnBrk="1" fontAlgn="auto" latinLnBrk="0" hangingPunct="1">
              <a:lnSpc>
                <a:spcPct val="100000"/>
              </a:lnSpc>
              <a:spcBef>
                <a:spcPts val="600"/>
              </a:spcBef>
              <a:spcAft>
                <a:spcPts val="200"/>
              </a:spcAft>
              <a:buClr>
                <a:schemeClr val="accent4">
                  <a:lumMod val="50000"/>
                </a:schemeClr>
              </a:buClr>
              <a:buSzTx/>
              <a:buFont typeface="Franklin Gothic Book" panose="020B0503020102020204" pitchFamily="34" charset="0"/>
              <a:buNone/>
              <a:tabLst/>
              <a:defRPr/>
            </a:pPr>
            <a:endParaRPr kumimoji="0" lang="fr-FR" altLang="fr-FR" sz="2000" b="1" i="0" u="sng"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719138" marR="0" lvl="0" indent="-719138" algn="just" defTabSz="914400" rtl="0" eaLnBrk="1" fontAlgn="auto" latinLnBrk="0" hangingPunct="1">
              <a:lnSpc>
                <a:spcPct val="100000"/>
              </a:lnSpc>
              <a:spcBef>
                <a:spcPts val="600"/>
              </a:spcBef>
              <a:spcAft>
                <a:spcPts val="200"/>
              </a:spcAft>
              <a:buClr>
                <a:schemeClr val="accent4">
                  <a:lumMod val="50000"/>
                </a:schemeClr>
              </a:buClr>
              <a:buSzTx/>
              <a:buFont typeface="Franklin Gothic Book" panose="020B0503020102020204" pitchFamily="34" charset="0"/>
              <a:buNone/>
              <a:tabLst/>
              <a:defRPr/>
            </a:pPr>
            <a:endParaRPr kumimoji="0" lang="fr-FR" altLang="fr-FR" sz="2000" b="1" i="0" u="sng"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048" marR="0" lvl="0" indent="-384048" algn="l" defTabSz="914400" rtl="0" eaLnBrk="1" fontAlgn="auto" latinLnBrk="0" hangingPunct="1">
              <a:lnSpc>
                <a:spcPct val="94000"/>
              </a:lnSpc>
              <a:spcBef>
                <a:spcPts val="1000"/>
              </a:spcBef>
              <a:spcAft>
                <a:spcPts val="1200"/>
              </a:spcAft>
              <a:buClrTx/>
              <a:buSzTx/>
              <a:buFont typeface="Franklin Gothic Book" panose="020B0503020102020204" pitchFamily="34" charset="0"/>
              <a:buNone/>
              <a:tabLst/>
              <a:defRPr/>
            </a:pPr>
            <a:endParaRPr kumimoji="0" lang="fr-FR" alt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84048" marR="0" lvl="0" indent="-384048" algn="ctr" defTabSz="914400" rtl="0" eaLnBrk="1" fontAlgn="auto" latinLnBrk="0" hangingPunct="1">
              <a:lnSpc>
                <a:spcPct val="94000"/>
              </a:lnSpc>
              <a:spcBef>
                <a:spcPts val="1000"/>
              </a:spcBef>
              <a:spcAft>
                <a:spcPts val="1200"/>
              </a:spcAft>
              <a:buClrTx/>
              <a:buSzTx/>
              <a:buFont typeface="Franklin Gothic Book" panose="020B0503020102020204" pitchFamily="34" charset="0"/>
              <a:buChar char="■"/>
              <a:tabLst/>
              <a:defRPr/>
            </a:pPr>
            <a:endParaRPr kumimoji="0" lang="fr-FR" altLang="fr-FR" sz="2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1200"/>
              </a:spcAft>
              <a:buClr>
                <a:schemeClr val="accent4">
                  <a:lumMod val="50000"/>
                </a:schemeClr>
              </a:buClr>
              <a:buSzTx/>
              <a:buFont typeface="Franklin Gothic Book" panose="020B0503020102020204" pitchFamily="34" charset="0"/>
              <a:buNone/>
              <a:tabLst/>
              <a:defRPr/>
            </a:pPr>
            <a:endParaRPr kumimoji="0" lang="fr-FR" altLang="fr-FR" sz="2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384048" marR="0" lvl="0" indent="-384048" algn="just" defTabSz="914400" rtl="0" eaLnBrk="1" fontAlgn="auto" latinLnBrk="0" hangingPunct="1">
              <a:lnSpc>
                <a:spcPct val="100000"/>
              </a:lnSpc>
              <a:spcBef>
                <a:spcPts val="600"/>
              </a:spcBef>
              <a:spcAft>
                <a:spcPts val="600"/>
              </a:spcAft>
              <a:buClr>
                <a:schemeClr val="accent4">
                  <a:lumMod val="50000"/>
                </a:schemeClr>
              </a:buClr>
              <a:buSzTx/>
              <a:buFont typeface="Franklin Gothic Book" panose="020B0503020102020204" pitchFamily="34" charset="0"/>
              <a:buNone/>
              <a:tabLst/>
              <a:defRPr/>
            </a:pPr>
            <a:endParaRPr kumimoji="0" lang="fr-FR" altLang="fr-FR" sz="2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49263" marR="0" lvl="0" indent="-384048" algn="just" defTabSz="914400" rtl="0" eaLnBrk="1" fontAlgn="auto" latinLnBrk="0" hangingPunct="1">
              <a:lnSpc>
                <a:spcPct val="100000"/>
              </a:lnSpc>
              <a:spcBef>
                <a:spcPts val="600"/>
              </a:spcBef>
              <a:spcAft>
                <a:spcPts val="200"/>
              </a:spcAft>
              <a:buClr>
                <a:schemeClr val="accent4">
                  <a:lumMod val="50000"/>
                </a:schemeClr>
              </a:buClr>
              <a:buSzTx/>
              <a:buFont typeface="Franklin Gothic Book" panose="020B0503020102020204" pitchFamily="34" charset="0"/>
              <a:buNone/>
              <a:tabLst/>
              <a:defRPr/>
            </a:pPr>
            <a:endParaRPr kumimoji="0" lang="fr-FR" sz="2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49263" marR="0" lvl="0" indent="-384048" algn="just" defTabSz="914400" rtl="0" eaLnBrk="1" fontAlgn="auto" latinLnBrk="0" hangingPunct="1">
              <a:lnSpc>
                <a:spcPct val="100000"/>
              </a:lnSpc>
              <a:spcBef>
                <a:spcPts val="600"/>
              </a:spcBef>
              <a:spcAft>
                <a:spcPts val="200"/>
              </a:spcAft>
              <a:buClr>
                <a:schemeClr val="accent4">
                  <a:lumMod val="50000"/>
                </a:schemeClr>
              </a:buClr>
              <a:buSzTx/>
              <a:buFont typeface="Franklin Gothic Book" panose="020B0503020102020204" pitchFamily="34" charset="0"/>
              <a:buNone/>
              <a:tabLst/>
              <a:defRPr/>
            </a:pPr>
            <a:endParaRPr kumimoji="0" lang="fr-FR" sz="2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a:p>
            <a:pPr marL="449263" marR="0" lvl="0" indent="-384048" algn="just" defTabSz="914400" rtl="0" eaLnBrk="1" fontAlgn="auto" latinLnBrk="0" hangingPunct="1">
              <a:lnSpc>
                <a:spcPct val="100000"/>
              </a:lnSpc>
              <a:spcBef>
                <a:spcPts val="600"/>
              </a:spcBef>
              <a:spcAft>
                <a:spcPts val="200"/>
              </a:spcAft>
              <a:buClr>
                <a:schemeClr val="accent4">
                  <a:lumMod val="50000"/>
                </a:schemeClr>
              </a:buClr>
              <a:buSzTx/>
              <a:buFont typeface="Franklin Gothic Book" panose="020B0503020102020204" pitchFamily="34" charset="0"/>
              <a:buNone/>
              <a:tabLst/>
              <a:defRPr/>
            </a:pPr>
            <a:endParaRPr kumimoji="0" lang="fr-FR" altLang="fr-FR" sz="2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485439" y="2428815"/>
            <a:ext cx="10576193" cy="1446550"/>
          </a:xfrm>
          <a:prstGeom prst="rect">
            <a:avLst/>
          </a:prstGeom>
        </p:spPr>
        <p:txBody>
          <a:bodyPr wrap="square">
            <a:spAutoFit/>
          </a:bodyPr>
          <a:lstStyle/>
          <a:p>
            <a:pPr marL="384048" indent="-384048" algn="just">
              <a:spcBef>
                <a:spcPts val="600"/>
              </a:spcBef>
              <a:spcAft>
                <a:spcPts val="1800"/>
              </a:spcAft>
              <a:buClr>
                <a:schemeClr val="accent4">
                  <a:lumMod val="50000"/>
                </a:schemeClr>
              </a:buClr>
              <a:buFont typeface="Franklin Gothic Book" panose="020B0503020102020204" pitchFamily="34" charset="0"/>
              <a:buChar char="■"/>
            </a:pPr>
            <a:r>
              <a:rPr lang="fr-FR" altLang="fr-FR" sz="2400" dirty="0">
                <a:latin typeface="Times New Roman" panose="02020603050405020304" pitchFamily="18" charset="0"/>
                <a:cs typeface="Times New Roman" panose="02020603050405020304" pitchFamily="18" charset="0"/>
              </a:rPr>
              <a:t>Saisie sur SIIG des informations sur le suivi de l’exécution budgétaire au plus tard une semaine après la fin du trimestre concerné.</a:t>
            </a:r>
            <a:endParaRPr lang="fr-FR" altLang="fr-FR" sz="2400" dirty="0">
              <a:solidFill>
                <a:srgbClr val="FF0000"/>
              </a:solidFill>
              <a:latin typeface="Times New Roman" panose="02020603050405020304" pitchFamily="18" charset="0"/>
              <a:cs typeface="Times New Roman" panose="02020603050405020304" pitchFamily="18" charset="0"/>
            </a:endParaRPr>
          </a:p>
          <a:p>
            <a:pPr marL="1298448" lvl="2" indent="-384048" algn="just">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p:txBody>
      </p:sp>
      <p:sp>
        <p:nvSpPr>
          <p:cNvPr id="9" name="Rectangle 8"/>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additive="base">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846665"/>
            <a:ext cx="10614752" cy="632178"/>
          </a:xfrm>
        </p:spPr>
        <p:txBody>
          <a:bodyPr>
            <a:normAutofit fontScale="90000"/>
          </a:bodyPr>
          <a:lstStyle/>
          <a:p>
            <a:pPr lvl="0">
              <a:defRPr/>
            </a:pPr>
            <a:r>
              <a:rPr lang="fr-FR" sz="3600" b="1" kern="0" dirty="0">
                <a:solidFill>
                  <a:schemeClr val="tx1">
                    <a:lumMod val="85000"/>
                    <a:lumOff val="15000"/>
                  </a:schemeClr>
                </a:solidFill>
                <a:latin typeface="Abadi"/>
              </a:rPr>
              <a:t>C –RAPPEL DU ROLE DE LA TUTELLE TECHNIQUE DES EPN </a:t>
            </a:r>
            <a:br>
              <a:rPr lang="fr-FR" b="1" dirty="0">
                <a:solidFill>
                  <a:schemeClr val="tx1">
                    <a:lumMod val="85000"/>
                    <a:lumOff val="15000"/>
                  </a:schemeClr>
                </a:solidFill>
              </a:rPr>
            </a:br>
            <a:endParaRPr lang="fr-FR" dirty="0"/>
          </a:p>
        </p:txBody>
      </p:sp>
      <p:sp>
        <p:nvSpPr>
          <p:cNvPr id="8" name="Rectangle 7"/>
          <p:cNvSpPr/>
          <p:nvPr/>
        </p:nvSpPr>
        <p:spPr>
          <a:xfrm>
            <a:off x="1209406" y="1365956"/>
            <a:ext cx="10576193" cy="5478423"/>
          </a:xfrm>
          <a:prstGeom prst="rect">
            <a:avLst/>
          </a:prstGeom>
        </p:spPr>
        <p:txBody>
          <a:bodyPr wrap="square">
            <a:spAutoFit/>
          </a:bodyPr>
          <a:lstStyle/>
          <a:p>
            <a:pPr algn="just">
              <a:lnSpc>
                <a:spcPct val="100000"/>
              </a:lnSpc>
              <a:spcBef>
                <a:spcPts val="600"/>
              </a:spcBef>
              <a:buClr>
                <a:schemeClr val="accent4">
                  <a:lumMod val="50000"/>
                </a:schemeClr>
              </a:buClr>
            </a:pPr>
            <a:r>
              <a:rPr lang="fr-FR" altLang="fr-FR" sz="2000" b="1" u="sng" dirty="0">
                <a:solidFill>
                  <a:srgbClr val="0DA5A5"/>
                </a:solidFill>
                <a:latin typeface="Times New Roman" panose="02020603050405020304" pitchFamily="18" charset="0"/>
                <a:cs typeface="Times New Roman" panose="02020603050405020304" pitchFamily="18" charset="0"/>
              </a:rPr>
              <a:t>Liste (à jour) des EPN </a:t>
            </a:r>
            <a:r>
              <a:rPr lang="fr-FR" altLang="fr-FR" sz="2000" b="1" dirty="0">
                <a:latin typeface="Times New Roman" panose="02020603050405020304" pitchFamily="18" charset="0"/>
                <a:cs typeface="Times New Roman" panose="02020603050405020304" pitchFamily="18" charset="0"/>
              </a:rPr>
              <a:t>: </a:t>
            </a:r>
            <a:r>
              <a:rPr lang="fr-FR" altLang="fr-FR" sz="2000" dirty="0">
                <a:latin typeface="Times New Roman" panose="02020603050405020304" pitchFamily="18" charset="0"/>
                <a:cs typeface="Times New Roman" panose="02020603050405020304" pitchFamily="18" charset="0"/>
              </a:rPr>
              <a:t>A transmettre </a:t>
            </a:r>
            <a:r>
              <a:rPr lang="fr-FR" altLang="fr-FR" sz="2000" b="1" dirty="0">
                <a:latin typeface="Times New Roman" panose="02020603050405020304" pitchFamily="18" charset="0"/>
                <a:cs typeface="Times New Roman" panose="02020603050405020304" pitchFamily="18" charset="0"/>
              </a:rPr>
              <a:t>à la DGFAG </a:t>
            </a:r>
            <a:r>
              <a:rPr lang="fr-FR" altLang="fr-FR" sz="2000" dirty="0">
                <a:latin typeface="Times New Roman" panose="02020603050405020304" pitchFamily="18" charset="0"/>
                <a:cs typeface="Times New Roman" panose="02020603050405020304" pitchFamily="18" charset="0"/>
              </a:rPr>
              <a:t>avant le </a:t>
            </a:r>
            <a:r>
              <a:rPr lang="fr-FR" altLang="fr-FR" sz="2000" b="1" dirty="0">
                <a:latin typeface="Times New Roman" panose="02020603050405020304" pitchFamily="18" charset="0"/>
                <a:cs typeface="Times New Roman" panose="02020603050405020304" pitchFamily="18" charset="0"/>
              </a:rPr>
              <a:t>31 janvier 2022 </a:t>
            </a:r>
            <a:r>
              <a:rPr lang="fr-FR" altLang="fr-FR" sz="2000" dirty="0">
                <a:latin typeface="Times New Roman" panose="02020603050405020304" pitchFamily="18" charset="0"/>
                <a:cs typeface="Times New Roman" panose="02020603050405020304" pitchFamily="18" charset="0"/>
              </a:rPr>
              <a:t>;</a:t>
            </a:r>
          </a:p>
          <a:p>
            <a:pPr algn="just">
              <a:lnSpc>
                <a:spcPct val="100000"/>
              </a:lnSpc>
              <a:spcBef>
                <a:spcPts val="600"/>
              </a:spcBef>
              <a:buClr>
                <a:schemeClr val="accent4">
                  <a:lumMod val="50000"/>
                </a:schemeClr>
              </a:buClr>
            </a:pPr>
            <a:r>
              <a:rPr lang="fr-FR" altLang="fr-FR" sz="2000" b="1" u="sng" dirty="0">
                <a:solidFill>
                  <a:srgbClr val="0DA5A5"/>
                </a:solidFill>
                <a:latin typeface="Times New Roman" panose="02020603050405020304" pitchFamily="18" charset="0"/>
                <a:cs typeface="Times New Roman" panose="02020603050405020304" pitchFamily="18" charset="0"/>
              </a:rPr>
              <a:t>Changement de statut</a:t>
            </a:r>
            <a:r>
              <a:rPr lang="fr-FR" altLang="fr-FR" sz="2000" b="1" dirty="0">
                <a:solidFill>
                  <a:srgbClr val="0DA5A5"/>
                </a:solidFill>
                <a:latin typeface="Times New Roman" panose="02020603050405020304" pitchFamily="18" charset="0"/>
                <a:cs typeface="Times New Roman" panose="02020603050405020304" pitchFamily="18" charset="0"/>
              </a:rPr>
              <a:t> </a:t>
            </a:r>
            <a:r>
              <a:rPr lang="fr-FR" altLang="fr-FR" sz="2000" b="1" dirty="0">
                <a:latin typeface="Times New Roman" panose="02020603050405020304" pitchFamily="18" charset="0"/>
                <a:cs typeface="Times New Roman" panose="02020603050405020304" pitchFamily="18" charset="0"/>
              </a:rPr>
              <a:t>: S</a:t>
            </a:r>
            <a:r>
              <a:rPr lang="fr-FR" altLang="fr-FR" sz="2000" dirty="0">
                <a:latin typeface="Times New Roman" panose="02020603050405020304" pitchFamily="18" charset="0"/>
                <a:cs typeface="Times New Roman" panose="02020603050405020304" pitchFamily="18" charset="0"/>
              </a:rPr>
              <a:t>oumettre </a:t>
            </a:r>
            <a:r>
              <a:rPr lang="fr-FR" altLang="fr-FR" sz="2000" b="1" dirty="0">
                <a:latin typeface="Times New Roman" panose="02020603050405020304" pitchFamily="18" charset="0"/>
                <a:cs typeface="Times New Roman" panose="02020603050405020304" pitchFamily="18" charset="0"/>
              </a:rPr>
              <a:t>aux observations préalables </a:t>
            </a:r>
            <a:r>
              <a:rPr lang="fr-FR" altLang="fr-FR" sz="2000" dirty="0">
                <a:latin typeface="Times New Roman" panose="02020603050405020304" pitchFamily="18" charset="0"/>
                <a:cs typeface="Times New Roman" panose="02020603050405020304" pitchFamily="18" charset="0"/>
              </a:rPr>
              <a:t>du MEF</a:t>
            </a:r>
            <a:r>
              <a:rPr lang="fr-FR" altLang="fr-FR" sz="2000" b="1" dirty="0">
                <a:latin typeface="Times New Roman" panose="02020603050405020304" pitchFamily="18" charset="0"/>
                <a:cs typeface="Times New Roman" panose="02020603050405020304" pitchFamily="18" charset="0"/>
              </a:rPr>
              <a:t>, </a:t>
            </a:r>
            <a:r>
              <a:rPr lang="fr-FR" altLang="fr-FR" sz="2000" dirty="0">
                <a:latin typeface="Times New Roman" panose="02020603050405020304" pitchFamily="18" charset="0"/>
                <a:cs typeface="Times New Roman" panose="02020603050405020304" pitchFamily="18" charset="0"/>
              </a:rPr>
              <a:t>tout projet de création/modification des statuts et régime indemnitaire, avant présentation en Conseil du Gouvernement ;</a:t>
            </a:r>
          </a:p>
          <a:p>
            <a:pPr algn="just">
              <a:lnSpc>
                <a:spcPct val="100000"/>
              </a:lnSpc>
              <a:spcBef>
                <a:spcPts val="600"/>
              </a:spcBef>
              <a:buClr>
                <a:schemeClr val="accent4">
                  <a:lumMod val="50000"/>
                </a:schemeClr>
              </a:buClr>
            </a:pPr>
            <a:r>
              <a:rPr lang="fr-FR" altLang="fr-FR" sz="2000" b="1" u="sng" dirty="0">
                <a:solidFill>
                  <a:srgbClr val="0DA5A5"/>
                </a:solidFill>
                <a:latin typeface="Times New Roman" panose="02020603050405020304" pitchFamily="18" charset="0"/>
                <a:cs typeface="Times New Roman" panose="02020603050405020304" pitchFamily="18" charset="0"/>
              </a:rPr>
              <a:t>Document de performance</a:t>
            </a:r>
            <a:r>
              <a:rPr lang="fr-FR" altLang="fr-FR" sz="2000" b="1" dirty="0">
                <a:solidFill>
                  <a:srgbClr val="0DA5A5"/>
                </a:solidFill>
                <a:latin typeface="Times New Roman" panose="02020603050405020304" pitchFamily="18" charset="0"/>
                <a:cs typeface="Times New Roman" panose="02020603050405020304" pitchFamily="18" charset="0"/>
              </a:rPr>
              <a:t> </a:t>
            </a:r>
            <a:r>
              <a:rPr lang="fr-FR" altLang="fr-FR" sz="2000" b="1" dirty="0">
                <a:latin typeface="Times New Roman" panose="02020603050405020304" pitchFamily="18" charset="0"/>
                <a:cs typeface="Times New Roman" panose="02020603050405020304" pitchFamily="18" charset="0"/>
              </a:rPr>
              <a:t>: S</a:t>
            </a:r>
            <a:r>
              <a:rPr lang="fr-FR" altLang="fr-FR" sz="2000" dirty="0">
                <a:latin typeface="Times New Roman" panose="02020603050405020304" pitchFamily="18" charset="0"/>
                <a:cs typeface="Times New Roman" panose="02020603050405020304" pitchFamily="18" charset="0"/>
              </a:rPr>
              <a:t>uivre la performance des EPN qui lui sont rattachés (Particulièrement pour les PIP) ;</a:t>
            </a:r>
          </a:p>
          <a:p>
            <a:pPr algn="just">
              <a:lnSpc>
                <a:spcPct val="100000"/>
              </a:lnSpc>
              <a:spcBef>
                <a:spcPts val="600"/>
              </a:spcBef>
              <a:buClr>
                <a:schemeClr val="accent4">
                  <a:lumMod val="50000"/>
                </a:schemeClr>
              </a:buClr>
            </a:pPr>
            <a:r>
              <a:rPr lang="fr-FR" altLang="fr-FR" sz="2000" b="1" u="sng" dirty="0">
                <a:solidFill>
                  <a:srgbClr val="0DA5A5"/>
                </a:solidFill>
                <a:latin typeface="Times New Roman" panose="02020603050405020304" pitchFamily="18" charset="0"/>
                <a:cs typeface="Times New Roman" panose="02020603050405020304" pitchFamily="18" charset="0"/>
              </a:rPr>
              <a:t>Nomination des acteurs budgétaires</a:t>
            </a:r>
            <a:r>
              <a:rPr lang="fr-FR" altLang="fr-FR" sz="2000" b="1" dirty="0">
                <a:solidFill>
                  <a:srgbClr val="0DA5A5"/>
                </a:solidFill>
                <a:latin typeface="Times New Roman" panose="02020603050405020304" pitchFamily="18" charset="0"/>
                <a:cs typeface="Times New Roman" panose="02020603050405020304" pitchFamily="18" charset="0"/>
              </a:rPr>
              <a:t> </a:t>
            </a:r>
            <a:r>
              <a:rPr lang="fr-FR" altLang="fr-FR" sz="2000" b="1" dirty="0">
                <a:latin typeface="Times New Roman" panose="02020603050405020304" pitchFamily="18" charset="0"/>
                <a:cs typeface="Times New Roman" panose="02020603050405020304" pitchFamily="18" charset="0"/>
              </a:rPr>
              <a:t>: </a:t>
            </a:r>
            <a:r>
              <a:rPr lang="fr-FR" altLang="fr-FR" sz="2000" dirty="0">
                <a:latin typeface="Times New Roman" panose="02020603050405020304" pitchFamily="18" charset="0"/>
                <a:cs typeface="Times New Roman" panose="02020603050405020304" pitchFamily="18" charset="0"/>
              </a:rPr>
              <a:t>S’assurer de la Nomination d’un </a:t>
            </a:r>
            <a:r>
              <a:rPr lang="fr-FR" altLang="fr-FR" sz="2000" b="1" dirty="0">
                <a:latin typeface="Times New Roman" panose="02020603050405020304" pitchFamily="18" charset="0"/>
                <a:cs typeface="Times New Roman" panose="02020603050405020304" pitchFamily="18" charset="0"/>
              </a:rPr>
              <a:t>Ordonnateur délégué </a:t>
            </a:r>
            <a:r>
              <a:rPr lang="fr-FR" altLang="fr-FR" sz="2000" dirty="0">
                <a:latin typeface="Times New Roman" panose="02020603050405020304" pitchFamily="18" charset="0"/>
                <a:cs typeface="Times New Roman" panose="02020603050405020304" pitchFamily="18" charset="0"/>
              </a:rPr>
              <a:t>(par décision) ou d’un </a:t>
            </a:r>
            <a:r>
              <a:rPr lang="fr-FR" altLang="fr-FR" sz="2000" b="1" dirty="0">
                <a:latin typeface="Times New Roman" panose="02020603050405020304" pitchFamily="18" charset="0"/>
                <a:cs typeface="Times New Roman" panose="02020603050405020304" pitchFamily="18" charset="0"/>
              </a:rPr>
              <a:t>chef d’Etablissement intérimaire</a:t>
            </a:r>
            <a:r>
              <a:rPr lang="fr-FR" altLang="fr-FR" sz="2000" dirty="0">
                <a:latin typeface="Times New Roman" panose="02020603050405020304" pitchFamily="18" charset="0"/>
                <a:cs typeface="Times New Roman" panose="02020603050405020304" pitchFamily="18" charset="0"/>
              </a:rPr>
              <a:t> par voie de décret pris en CM, dans les EPN;</a:t>
            </a:r>
          </a:p>
          <a:p>
            <a:pPr algn="just">
              <a:lnSpc>
                <a:spcPct val="100000"/>
              </a:lnSpc>
              <a:spcBef>
                <a:spcPts val="600"/>
              </a:spcBef>
              <a:buClr>
                <a:schemeClr val="accent4">
                  <a:lumMod val="50000"/>
                </a:schemeClr>
              </a:buClr>
            </a:pPr>
            <a:r>
              <a:rPr lang="fr-FR" altLang="fr-FR" sz="2000" b="1" u="sng" dirty="0">
                <a:solidFill>
                  <a:srgbClr val="0DA5A5"/>
                </a:solidFill>
                <a:latin typeface="Times New Roman" panose="02020603050405020304" pitchFamily="18" charset="0"/>
                <a:cs typeface="Times New Roman" panose="02020603050405020304" pitchFamily="18" charset="0"/>
              </a:rPr>
              <a:t>Subvention</a:t>
            </a:r>
            <a:r>
              <a:rPr lang="fr-FR" altLang="fr-FR" sz="2000" b="1" dirty="0">
                <a:latin typeface="Times New Roman" panose="02020603050405020304" pitchFamily="18" charset="0"/>
                <a:cs typeface="Times New Roman" panose="02020603050405020304" pitchFamily="18" charset="0"/>
              </a:rPr>
              <a:t> :</a:t>
            </a:r>
            <a:r>
              <a:rPr lang="fr-FR" altLang="fr-FR" sz="2000" dirty="0">
                <a:latin typeface="Times New Roman" panose="02020603050405020304" pitchFamily="18" charset="0"/>
                <a:cs typeface="Times New Roman" panose="02020603050405020304" pitchFamily="18" charset="0"/>
              </a:rPr>
              <a:t> Communiquer aux EPN l’</a:t>
            </a:r>
            <a:r>
              <a:rPr lang="fr-FR" altLang="fr-FR" sz="2000" b="1" dirty="0">
                <a:latin typeface="Times New Roman" panose="02020603050405020304" pitchFamily="18" charset="0"/>
                <a:cs typeface="Times New Roman" panose="02020603050405020304" pitchFamily="18" charset="0"/>
              </a:rPr>
              <a:t>état des subventions</a:t>
            </a:r>
            <a:r>
              <a:rPr lang="fr-FR" altLang="fr-FR" sz="2000" dirty="0">
                <a:latin typeface="Times New Roman" panose="02020603050405020304" pitchFamily="18" charset="0"/>
                <a:cs typeface="Times New Roman" panose="02020603050405020304" pitchFamily="18" charset="0"/>
              </a:rPr>
              <a:t> par EPN ;</a:t>
            </a:r>
          </a:p>
          <a:p>
            <a:pPr algn="just">
              <a:lnSpc>
                <a:spcPct val="100000"/>
              </a:lnSpc>
              <a:spcBef>
                <a:spcPts val="600"/>
              </a:spcBef>
              <a:buClr>
                <a:schemeClr val="accent4">
                  <a:lumMod val="50000"/>
                </a:schemeClr>
              </a:buClr>
            </a:pPr>
            <a:r>
              <a:rPr lang="fr-FR" altLang="fr-FR" sz="2000" b="1" u="sng" dirty="0">
                <a:solidFill>
                  <a:srgbClr val="0DA5A5"/>
                </a:solidFill>
                <a:latin typeface="Times New Roman" panose="02020603050405020304" pitchFamily="18" charset="0"/>
                <a:cs typeface="Times New Roman" panose="02020603050405020304" pitchFamily="18" charset="0"/>
              </a:rPr>
              <a:t>Nomination des membres du CA</a:t>
            </a:r>
            <a:r>
              <a:rPr lang="fr-FR" altLang="fr-FR" sz="2000" b="1" dirty="0">
                <a:solidFill>
                  <a:srgbClr val="0DA5A5"/>
                </a:solidFill>
                <a:latin typeface="Times New Roman" panose="02020603050405020304" pitchFamily="18" charset="0"/>
                <a:cs typeface="Times New Roman" panose="02020603050405020304" pitchFamily="18" charset="0"/>
              </a:rPr>
              <a:t> : </a:t>
            </a:r>
          </a:p>
          <a:p>
            <a:pPr algn="just">
              <a:lnSpc>
                <a:spcPct val="100000"/>
              </a:lnSpc>
              <a:spcBef>
                <a:spcPts val="600"/>
              </a:spcBef>
              <a:buClr>
                <a:schemeClr val="accent4">
                  <a:lumMod val="50000"/>
                </a:schemeClr>
              </a:buClr>
            </a:pPr>
            <a:r>
              <a:rPr lang="fr-FR" altLang="fr-FR" sz="2000" b="1" dirty="0">
                <a:solidFill>
                  <a:srgbClr val="0DA5A5"/>
                </a:solidFill>
                <a:latin typeface="Times New Roman" panose="02020603050405020304" pitchFamily="18" charset="0"/>
                <a:cs typeface="Times New Roman" panose="02020603050405020304" pitchFamily="18" charset="0"/>
              </a:rPr>
              <a:t>-</a:t>
            </a:r>
            <a:r>
              <a:rPr lang="fr-FR" altLang="fr-FR" sz="2000" dirty="0">
                <a:latin typeface="Times New Roman" panose="02020603050405020304" pitchFamily="18" charset="0"/>
                <a:cs typeface="Times New Roman" panose="02020603050405020304" pitchFamily="18" charset="0"/>
              </a:rPr>
              <a:t>Entériner par un acte règlementaire Toute modification de membres de l’organe délibérant ;</a:t>
            </a:r>
          </a:p>
          <a:p>
            <a:pPr algn="just">
              <a:lnSpc>
                <a:spcPct val="100000"/>
              </a:lnSpc>
              <a:spcBef>
                <a:spcPts val="600"/>
              </a:spcBef>
              <a:buClr>
                <a:schemeClr val="accent4">
                  <a:lumMod val="50000"/>
                </a:schemeClr>
              </a:buClr>
            </a:pPr>
            <a:r>
              <a:rPr lang="fr-FR" altLang="fr-FR" sz="2000" dirty="0">
                <a:latin typeface="Times New Roman" panose="02020603050405020304" pitchFamily="18" charset="0"/>
                <a:cs typeface="Times New Roman" panose="02020603050405020304" pitchFamily="18" charset="0"/>
              </a:rPr>
              <a:t>-A préparer 4 mois avant l’expiration du mandat</a:t>
            </a:r>
          </a:p>
          <a:p>
            <a:pPr algn="just">
              <a:lnSpc>
                <a:spcPct val="100000"/>
              </a:lnSpc>
              <a:spcBef>
                <a:spcPts val="600"/>
              </a:spcBef>
              <a:buClr>
                <a:schemeClr val="accent4">
                  <a:lumMod val="50000"/>
                </a:schemeClr>
              </a:buClr>
            </a:pPr>
            <a:endParaRPr lang="fr-FR" altLang="fr-FR" sz="2000" dirty="0">
              <a:latin typeface="Times New Roman" panose="02020603050405020304" pitchFamily="18" charset="0"/>
              <a:cs typeface="Times New Roman" panose="02020603050405020304" pitchFamily="18" charset="0"/>
            </a:endParaRPr>
          </a:p>
          <a:p>
            <a:pPr algn="just">
              <a:spcBef>
                <a:spcPts val="600"/>
              </a:spcBef>
              <a:buClr>
                <a:schemeClr val="accent4">
                  <a:lumMod val="50000"/>
                </a:schemeClr>
              </a:buClr>
            </a:pPr>
            <a:r>
              <a:rPr lang="fr-FR" altLang="fr-FR" sz="2000" b="1" u="sng" dirty="0">
                <a:solidFill>
                  <a:srgbClr val="FF0000"/>
                </a:solidFill>
                <a:latin typeface="Times New Roman" panose="02020603050405020304" pitchFamily="18" charset="0"/>
                <a:cs typeface="Times New Roman" panose="02020603050405020304" pitchFamily="18" charset="0"/>
              </a:rPr>
              <a:t>NB:  </a:t>
            </a:r>
            <a:r>
              <a:rPr lang="fr-FR" altLang="fr-FR" sz="2000" dirty="0">
                <a:solidFill>
                  <a:srgbClr val="FF0000"/>
                </a:solidFill>
                <a:latin typeface="Times New Roman" panose="02020603050405020304" pitchFamily="18" charset="0"/>
                <a:cs typeface="Times New Roman" panose="02020603050405020304" pitchFamily="18" charset="0"/>
              </a:rPr>
              <a:t>Approbation BP 2022 désormais conditionnée par la production CA 2020 et antérieur ;</a:t>
            </a:r>
          </a:p>
          <a:p>
            <a:pPr algn="just">
              <a:lnSpc>
                <a:spcPct val="100000"/>
              </a:lnSpc>
              <a:spcBef>
                <a:spcPts val="600"/>
              </a:spcBef>
              <a:buClr>
                <a:schemeClr val="accent4">
                  <a:lumMod val="50000"/>
                </a:schemeClr>
              </a:buClr>
            </a:pPr>
            <a:endParaRPr lang="fr-FR" altLang="fr-FR" sz="2000" dirty="0">
              <a:solidFill>
                <a:schemeClr val="tx2"/>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965244" y="230200"/>
            <a:ext cx="5046134" cy="400110"/>
          </a:xfrm>
          <a:prstGeom prst="rect">
            <a:avLst/>
          </a:prstGeom>
        </p:spPr>
        <p:txBody>
          <a:bodyPr wrap="square">
            <a:spAutoFit/>
          </a:bodyPr>
          <a:lstStyle/>
          <a:p>
            <a:pPr algn="ctr"/>
            <a:r>
              <a:rPr lang="fr-FR" sz="2000" b="1" dirty="0">
                <a:solidFill>
                  <a:srgbClr val="0DA5A5"/>
                </a:solidFill>
                <a:latin typeface="Abadi"/>
              </a:rPr>
              <a:t>II- EXÉCUTION DES DEPENSES PUBLIQUES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additive="base">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 calcmode="lin" valueType="num">
                                      <p:cBhvr additive="base">
                                        <p:cTn id="3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additive="base">
                                        <p:cTn id="4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 calcmode="lin" valueType="num">
                                      <p:cBhvr additive="base">
                                        <p:cTn id="48"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
                                            <p:txEl>
                                              <p:pRg st="7" end="7"/>
                                            </p:txEl>
                                          </p:spTgt>
                                        </p:tgtEl>
                                        <p:attrNameLst>
                                          <p:attrName>style.visibility</p:attrName>
                                        </p:attrNameLst>
                                      </p:cBhvr>
                                      <p:to>
                                        <p:strVal val="visible"/>
                                      </p:to>
                                    </p:set>
                                    <p:anim calcmode="lin" valueType="num">
                                      <p:cBhvr additive="base">
                                        <p:cTn id="54"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
                                            <p:txEl>
                                              <p:pRg st="9" end="9"/>
                                            </p:txEl>
                                          </p:spTgt>
                                        </p:tgtEl>
                                        <p:attrNameLst>
                                          <p:attrName>style.visibility</p:attrName>
                                        </p:attrNameLst>
                                      </p:cBhvr>
                                      <p:to>
                                        <p:strVal val="visible"/>
                                      </p:to>
                                    </p:set>
                                    <p:anim calcmode="lin" valueType="num">
                                      <p:cBhvr additive="base">
                                        <p:cTn id="60"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5773C-EFF7-9045-818B-5B449EF734BC}"/>
              </a:ext>
            </a:extLst>
          </p:cNvPr>
          <p:cNvSpPr>
            <a:spLocks noGrp="1"/>
          </p:cNvSpPr>
          <p:nvPr>
            <p:ph type="title"/>
          </p:nvPr>
        </p:nvSpPr>
        <p:spPr/>
        <p:txBody>
          <a:bodyPr>
            <a:normAutofit/>
          </a:bodyPr>
          <a:lstStyle/>
          <a:p>
            <a:pPr algn="ctr"/>
            <a:r>
              <a:rPr lang="fr-FR" sz="4800" b="1">
                <a:solidFill>
                  <a:srgbClr val="0DA5A5"/>
                </a:solidFill>
              </a:rPr>
              <a:t>  </a:t>
            </a:r>
          </a:p>
        </p:txBody>
      </p:sp>
      <p:sp>
        <p:nvSpPr>
          <p:cNvPr id="3" name="Espace réservé du contenu 2">
            <a:extLst>
              <a:ext uri="{FF2B5EF4-FFF2-40B4-BE49-F238E27FC236}">
                <a16:creationId xmlns:a16="http://schemas.microsoft.com/office/drawing/2014/main" id="{63DD373E-90B4-6040-9781-15EA49A528D7}"/>
              </a:ext>
            </a:extLst>
          </p:cNvPr>
          <p:cNvSpPr>
            <a:spLocks noGrp="1"/>
          </p:cNvSpPr>
          <p:nvPr>
            <p:ph idx="1"/>
          </p:nvPr>
        </p:nvSpPr>
        <p:spPr/>
        <p:txBody>
          <a:bodyPr>
            <a:normAutofit/>
          </a:bodyPr>
          <a:lstStyle/>
          <a:p>
            <a:pPr marL="0" indent="0" algn="ctr">
              <a:buNone/>
            </a:pPr>
            <a:r>
              <a:rPr lang="fr-FR" sz="4400" b="1" dirty="0">
                <a:solidFill>
                  <a:srgbClr val="0DA5A5"/>
                </a:solidFill>
              </a:rPr>
              <a:t>I- MARCHÉS  PUBLICS</a:t>
            </a:r>
          </a:p>
          <a:p>
            <a:pPr marL="0" indent="0" algn="ctr">
              <a:buNone/>
            </a:pPr>
            <a:r>
              <a:rPr lang="fr-FR" sz="4400" b="1" dirty="0">
                <a:solidFill>
                  <a:srgbClr val="0DA5A5"/>
                </a:solidFill>
              </a:rPr>
              <a:t>- MODALITES DE CONTRÔLE A PRIORI -</a:t>
            </a:r>
          </a:p>
          <a:p>
            <a:pPr marL="0" indent="0" algn="ctr">
              <a:buNone/>
            </a:pPr>
            <a:endParaRPr lang="fr-FR" sz="4800" dirty="0"/>
          </a:p>
        </p:txBody>
      </p:sp>
      <p:pic>
        <p:nvPicPr>
          <p:cNvPr id="4" name="Picture 2">
            <a:extLst>
              <a:ext uri="{FF2B5EF4-FFF2-40B4-BE49-F238E27FC236}">
                <a16:creationId xmlns:a16="http://schemas.microsoft.com/office/drawing/2014/main" id="{41C93543-2F80-4B52-A9FF-01A637BC9E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208" y="365371"/>
            <a:ext cx="1909584" cy="11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3110718" y="5460515"/>
            <a:ext cx="8911687" cy="918363"/>
          </a:xfrm>
          <a:prstGeom prst="rect">
            <a:avLst/>
          </a:prstGeom>
        </p:spPr>
        <p:txBody>
          <a:bodyPr vert="horz" lIns="91440" tIns="45720" rIns="91440" bIns="45720" rtlCol="0" anchor="t">
            <a:normAutofit/>
          </a:bodyPr>
          <a:lstStyle/>
          <a:p>
            <a:pPr marL="0" marR="0" lvl="0" indent="0" algn="r" defTabSz="914400" rtl="0" eaLnBrk="1" fontAlgn="auto" latinLnBrk="0" hangingPunct="1">
              <a:lnSpc>
                <a:spcPct val="89000"/>
              </a:lnSpc>
              <a:spcBef>
                <a:spcPct val="0"/>
              </a:spcBef>
              <a:spcAft>
                <a:spcPts val="0"/>
              </a:spcAft>
              <a:buClrTx/>
              <a:buSzTx/>
              <a:buFontTx/>
              <a:buNone/>
              <a:tabLst/>
              <a:defRPr/>
            </a:pPr>
            <a:r>
              <a:rPr kumimoji="0" lang="fr-FR" sz="2800" b="1" i="0" u="none" strike="noStrike" kern="1200" cap="none" spc="0" normalizeH="0" baseline="0" noProof="0" dirty="0">
                <a:ln>
                  <a:noFill/>
                </a:ln>
                <a:solidFill>
                  <a:schemeClr val="tx2"/>
                </a:solidFill>
                <a:effectLst/>
                <a:uLnTx/>
                <a:uFillTx/>
                <a:latin typeface="+mj-lt"/>
                <a:ea typeface="+mj-ea"/>
                <a:cs typeface="+mj-cs"/>
              </a:rPr>
              <a:t>COMMISSION NATIONALE DES MARCHÉS </a:t>
            </a:r>
          </a:p>
        </p:txBody>
      </p:sp>
    </p:spTree>
    <p:extLst>
      <p:ext uri="{BB962C8B-B14F-4D97-AF65-F5344CB8AC3E}">
        <p14:creationId xmlns:p14="http://schemas.microsoft.com/office/powerpoint/2010/main" val="296886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976" y="1863880"/>
            <a:ext cx="8915400" cy="3441032"/>
          </a:xfrm>
        </p:spPr>
        <p:txBody>
          <a:bodyPr>
            <a:normAutofit/>
          </a:bodyPr>
          <a:lstStyle/>
          <a:p>
            <a:pPr marL="0" indent="0" algn="ctr">
              <a:lnSpc>
                <a:spcPct val="90000"/>
              </a:lnSpc>
              <a:buClr>
                <a:srgbClr val="A53010"/>
              </a:buClr>
              <a:buNone/>
            </a:pPr>
            <a:endParaRPr lang="fr-FR" sz="4100" b="1" dirty="0">
              <a:solidFill>
                <a:srgbClr val="6AAC91"/>
              </a:solidFill>
            </a:endParaRPr>
          </a:p>
          <a:p>
            <a:pPr marL="0" indent="0" algn="ctr">
              <a:lnSpc>
                <a:spcPct val="90000"/>
              </a:lnSpc>
              <a:buClr>
                <a:srgbClr val="A53010"/>
              </a:buClr>
              <a:buNone/>
            </a:pPr>
            <a:r>
              <a:rPr lang="fr-FR" sz="4100" b="1" dirty="0">
                <a:solidFill>
                  <a:srgbClr val="0DA5A5"/>
                </a:solidFill>
                <a:latin typeface="Abadi"/>
              </a:rPr>
              <a:t>Merci de votre aimable</a:t>
            </a:r>
          </a:p>
          <a:p>
            <a:pPr marL="0" indent="0" algn="ctr">
              <a:lnSpc>
                <a:spcPct val="90000"/>
              </a:lnSpc>
              <a:buClr>
                <a:srgbClr val="A53010"/>
              </a:buClr>
              <a:buNone/>
            </a:pPr>
            <a:r>
              <a:rPr lang="fr-FR" sz="4100" b="1" dirty="0">
                <a:solidFill>
                  <a:srgbClr val="0DA5A5"/>
                </a:solidFill>
                <a:latin typeface="Abadi"/>
              </a:rPr>
              <a:t> attention.</a:t>
            </a:r>
          </a:p>
          <a:p>
            <a:pPr marL="0" indent="0" algn="ctr">
              <a:lnSpc>
                <a:spcPct val="90000"/>
              </a:lnSpc>
              <a:buClr>
                <a:srgbClr val="A53010"/>
              </a:buClr>
              <a:buNone/>
            </a:pPr>
            <a:endParaRPr lang="fr-FR" sz="4100" b="1" dirty="0">
              <a:solidFill>
                <a:srgbClr val="6AAC91"/>
              </a:solidFill>
            </a:endParaRPr>
          </a:p>
        </p:txBody>
      </p:sp>
    </p:spTree>
    <p:extLst>
      <p:ext uri="{BB962C8B-B14F-4D97-AF65-F5344CB8AC3E}">
        <p14:creationId xmlns:p14="http://schemas.microsoft.com/office/powerpoint/2010/main" val="2264624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03272-8307-4036-8010-E909FA490653}"/>
              </a:ext>
            </a:extLst>
          </p:cNvPr>
          <p:cNvSpPr>
            <a:spLocks noGrp="1"/>
          </p:cNvSpPr>
          <p:nvPr>
            <p:ph type="title"/>
          </p:nvPr>
        </p:nvSpPr>
        <p:spPr>
          <a:xfrm>
            <a:off x="2019732" y="2080652"/>
            <a:ext cx="9415775" cy="2744735"/>
          </a:xfrm>
        </p:spPr>
        <p:txBody>
          <a:bodyPr>
            <a:normAutofit fontScale="90000"/>
          </a:bodyPr>
          <a:lstStyle/>
          <a:p>
            <a:pPr algn="ctr"/>
            <a:br>
              <a:rPr lang="fr-FR" dirty="0">
                <a:solidFill>
                  <a:srgbClr val="0DA5A5"/>
                </a:solidFill>
                <a:latin typeface="Abadi"/>
              </a:rPr>
            </a:br>
            <a:r>
              <a:rPr lang="fr-FR" dirty="0">
                <a:solidFill>
                  <a:srgbClr val="0DA5A5"/>
                </a:solidFill>
                <a:latin typeface="+mn-lt"/>
              </a:rPr>
              <a:t>III- SYSTÈME INTEGRE INFORMATISE DE GESTION DES FINANCES PUBLIQUES  </a:t>
            </a:r>
            <a:br>
              <a:rPr lang="fr-FR" dirty="0">
                <a:solidFill>
                  <a:srgbClr val="0DA5A5"/>
                </a:solidFill>
                <a:latin typeface="Abadi"/>
              </a:rPr>
            </a:br>
            <a:endParaRPr lang="fr-FR" dirty="0">
              <a:latin typeface="Times New Roman" panose="02020603050405020304" pitchFamily="18" charset="0"/>
              <a:cs typeface="Times New Roman" panose="02020603050405020304" pitchFamily="18" charset="0"/>
            </a:endParaRPr>
          </a:p>
        </p:txBody>
      </p:sp>
      <p:pic>
        <p:nvPicPr>
          <p:cNvPr id="4" name="Picture 2">
            <a:extLst>
              <a:ext uri="{FF2B5EF4-FFF2-40B4-BE49-F238E27FC236}">
                <a16:creationId xmlns:a16="http://schemas.microsoft.com/office/drawing/2014/main" id="{5285B1FF-DCCA-4167-8358-696425C0B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208" y="365371"/>
            <a:ext cx="1909584" cy="11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5662670" y="5486400"/>
            <a:ext cx="6191479" cy="523220"/>
          </a:xfrm>
          <a:prstGeom prst="rect">
            <a:avLst/>
          </a:prstGeom>
          <a:noFill/>
        </p:spPr>
        <p:txBody>
          <a:bodyPr wrap="square" rtlCol="0">
            <a:spAutoFit/>
          </a:bodyPr>
          <a:lstStyle/>
          <a:p>
            <a:pPr algn="r"/>
            <a:r>
              <a:rPr lang="fr-FR" sz="2800" dirty="0"/>
              <a:t>CIFAG-DGFAG</a:t>
            </a:r>
          </a:p>
        </p:txBody>
      </p:sp>
    </p:spTree>
    <p:extLst>
      <p:ext uri="{BB962C8B-B14F-4D97-AF65-F5344CB8AC3E}">
        <p14:creationId xmlns:p14="http://schemas.microsoft.com/office/powerpoint/2010/main" val="3427299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569460-6958-417D-8E2C-729998C8CF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2051" y="0"/>
            <a:ext cx="8944824" cy="6858000"/>
          </a:xfrm>
          <a:prstGeom prst="rect">
            <a:avLst/>
          </a:prstGeom>
        </p:spPr>
      </p:pic>
      <p:sp>
        <p:nvSpPr>
          <p:cNvPr id="3" name="Rectangle 2"/>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3573903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3E1E-B749-4F91-B906-DA5CB42367CC}"/>
              </a:ext>
            </a:extLst>
          </p:cNvPr>
          <p:cNvSpPr>
            <a:spLocks noGrp="1"/>
          </p:cNvSpPr>
          <p:nvPr>
            <p:ph type="ctrTitle"/>
          </p:nvPr>
        </p:nvSpPr>
        <p:spPr>
          <a:xfrm>
            <a:off x="732795" y="143461"/>
            <a:ext cx="9144000" cy="896218"/>
          </a:xfrm>
        </p:spPr>
        <p:txBody>
          <a:bodyPr>
            <a:normAutofit/>
          </a:bodyPr>
          <a:lstStyle/>
          <a:p>
            <a:r>
              <a:rPr lang="fr-FR" sz="4400" dirty="0"/>
              <a:t>PORTAIL</a:t>
            </a:r>
            <a:endParaRPr lang="en-US" sz="4400" dirty="0"/>
          </a:p>
        </p:txBody>
      </p:sp>
      <p:sp>
        <p:nvSpPr>
          <p:cNvPr id="3" name="Subtitle 2">
            <a:extLst>
              <a:ext uri="{FF2B5EF4-FFF2-40B4-BE49-F238E27FC236}">
                <a16:creationId xmlns:a16="http://schemas.microsoft.com/office/drawing/2014/main" id="{0C2AF443-9F0D-4007-A1C9-DDEECFA2F08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4466463-F6C8-49F7-B889-09D7FC6010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1284514"/>
            <a:ext cx="12192000" cy="5573486"/>
          </a:xfrm>
          <a:prstGeom prst="rect">
            <a:avLst/>
          </a:prstGeom>
        </p:spPr>
      </p:pic>
      <p:cxnSp>
        <p:nvCxnSpPr>
          <p:cNvPr id="10" name="Straight Arrow Connector 9">
            <a:extLst>
              <a:ext uri="{FF2B5EF4-FFF2-40B4-BE49-F238E27FC236}">
                <a16:creationId xmlns:a16="http://schemas.microsoft.com/office/drawing/2014/main" id="{9FC3A73E-0262-42FC-9A4D-E4F23373B720}"/>
              </a:ext>
            </a:extLst>
          </p:cNvPr>
          <p:cNvCxnSpPr>
            <a:cxnSpLocks/>
          </p:cNvCxnSpPr>
          <p:nvPr/>
        </p:nvCxnSpPr>
        <p:spPr>
          <a:xfrm flipH="1">
            <a:off x="1359694" y="5257800"/>
            <a:ext cx="1026319" cy="692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924401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AAF9-5A32-4055-830B-342E32165F14}"/>
              </a:ext>
            </a:extLst>
          </p:cNvPr>
          <p:cNvSpPr>
            <a:spLocks noGrp="1"/>
          </p:cNvSpPr>
          <p:nvPr>
            <p:ph type="ctrTitle"/>
          </p:nvPr>
        </p:nvSpPr>
        <p:spPr>
          <a:xfrm>
            <a:off x="1524000" y="406400"/>
            <a:ext cx="9144000" cy="820821"/>
          </a:xfrm>
        </p:spPr>
        <p:txBody>
          <a:bodyPr>
            <a:normAutofit/>
          </a:bodyPr>
          <a:lstStyle/>
          <a:p>
            <a:r>
              <a:rPr lang="fr-FR" sz="4800" dirty="0"/>
              <a:t>ACCES SIIGFP</a:t>
            </a:r>
            <a:endParaRPr lang="en-US" sz="4800" dirty="0"/>
          </a:p>
        </p:txBody>
      </p:sp>
      <p:pic>
        <p:nvPicPr>
          <p:cNvPr id="5" name="Picture 4">
            <a:extLst>
              <a:ext uri="{FF2B5EF4-FFF2-40B4-BE49-F238E27FC236}">
                <a16:creationId xmlns:a16="http://schemas.microsoft.com/office/drawing/2014/main" id="{E3DEA64E-B0F4-41E0-B025-F49474973F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9175" y="1227221"/>
            <a:ext cx="7486650" cy="5257799"/>
          </a:xfrm>
          <a:prstGeom prst="rect">
            <a:avLst/>
          </a:prstGeom>
        </p:spPr>
      </p:pic>
      <p:sp>
        <p:nvSpPr>
          <p:cNvPr id="3" name="TextBox 2">
            <a:extLst>
              <a:ext uri="{FF2B5EF4-FFF2-40B4-BE49-F238E27FC236}">
                <a16:creationId xmlns:a16="http://schemas.microsoft.com/office/drawing/2014/main" id="{5212D053-3980-4F69-859F-B0BF24F6C274}"/>
              </a:ext>
            </a:extLst>
          </p:cNvPr>
          <p:cNvSpPr txBox="1"/>
          <p:nvPr/>
        </p:nvSpPr>
        <p:spPr>
          <a:xfrm>
            <a:off x="185738" y="1470057"/>
            <a:ext cx="4157662" cy="3139321"/>
          </a:xfrm>
          <a:prstGeom prst="rect">
            <a:avLst/>
          </a:prstGeom>
          <a:noFill/>
        </p:spPr>
        <p:txBody>
          <a:bodyPr wrap="square" rtlCol="0">
            <a:spAutoFit/>
          </a:bodyPr>
          <a:lstStyle/>
          <a:p>
            <a:r>
              <a:rPr lang="fr-FR" dirty="0"/>
              <a:t>Faire parvenir les informations ci après:</a:t>
            </a:r>
          </a:p>
          <a:p>
            <a:pPr marL="285750" indent="-285750">
              <a:buFontTx/>
              <a:buChar char="-"/>
            </a:pPr>
            <a:r>
              <a:rPr lang="fr-FR" dirty="0"/>
              <a:t>Nom et Prénoms</a:t>
            </a:r>
          </a:p>
          <a:p>
            <a:pPr marL="285750" indent="-285750">
              <a:buFontTx/>
              <a:buChar char="-"/>
            </a:pPr>
            <a:r>
              <a:rPr lang="fr-FR" dirty="0"/>
              <a:t>IM</a:t>
            </a:r>
          </a:p>
          <a:p>
            <a:pPr marL="285750" indent="-285750">
              <a:buFontTx/>
              <a:buChar char="-"/>
            </a:pPr>
            <a:r>
              <a:rPr lang="fr-FR" dirty="0"/>
              <a:t>Rôles</a:t>
            </a:r>
          </a:p>
          <a:p>
            <a:pPr marL="285750" indent="-285750">
              <a:buFontTx/>
              <a:buChar char="-"/>
            </a:pPr>
            <a:r>
              <a:rPr lang="fr-FR" dirty="0"/>
              <a:t>fonction</a:t>
            </a:r>
          </a:p>
          <a:p>
            <a:pPr marL="285750" indent="-285750">
              <a:buFontTx/>
              <a:buChar char="-"/>
            </a:pPr>
            <a:r>
              <a:rPr lang="fr-FR" dirty="0"/>
              <a:t>Code GAC</a:t>
            </a:r>
          </a:p>
          <a:p>
            <a:pPr marL="285750" indent="-285750">
              <a:buFontTx/>
              <a:buChar char="-"/>
            </a:pPr>
            <a:r>
              <a:rPr lang="fr-FR" dirty="0"/>
              <a:t>Code SOA</a:t>
            </a:r>
          </a:p>
          <a:p>
            <a:pPr marL="285750" indent="-285750">
              <a:buFontTx/>
              <a:buChar char="-"/>
            </a:pPr>
            <a:r>
              <a:rPr lang="fr-FR" dirty="0"/>
              <a:t>Lettre d’engagement </a:t>
            </a:r>
          </a:p>
          <a:p>
            <a:r>
              <a:rPr lang="fr-FR" dirty="0"/>
              <a:t>Et l’envoyer à l’adresse email </a:t>
            </a:r>
            <a:r>
              <a:rPr lang="fr-FR" dirty="0">
                <a:hlinkClick r:id="rId3"/>
              </a:rPr>
              <a:t>dgfag.cifag@gmail.com</a:t>
            </a:r>
            <a:r>
              <a:rPr lang="fr-FR" dirty="0"/>
              <a:t> ou déposer une version physique a la porte 101bis.</a:t>
            </a:r>
            <a:endParaRPr lang="en-US" dirty="0"/>
          </a:p>
        </p:txBody>
      </p:sp>
      <p:sp>
        <p:nvSpPr>
          <p:cNvPr id="6" name="Rectangle 5"/>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2258425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79889B-FD40-4F99-B1EB-242D1B730753}"/>
              </a:ext>
            </a:extLst>
          </p:cNvPr>
          <p:cNvSpPr txBox="1"/>
          <p:nvPr/>
        </p:nvSpPr>
        <p:spPr>
          <a:xfrm>
            <a:off x="2911642" y="263877"/>
            <a:ext cx="5354053" cy="769441"/>
          </a:xfrm>
          <a:prstGeom prst="rect">
            <a:avLst/>
          </a:prstGeom>
          <a:noFill/>
        </p:spPr>
        <p:txBody>
          <a:bodyPr wrap="square" rtlCol="0">
            <a:spAutoFit/>
          </a:bodyPr>
          <a:lstStyle/>
          <a:p>
            <a:pPr algn="ctr"/>
            <a:r>
              <a:rPr lang="fr-FR" sz="4400" dirty="0"/>
              <a:t>UTILISATEURS</a:t>
            </a:r>
            <a:endParaRPr lang="en-US" sz="2000" dirty="0"/>
          </a:p>
        </p:txBody>
      </p:sp>
      <p:pic>
        <p:nvPicPr>
          <p:cNvPr id="3" name="Picture 2">
            <a:extLst>
              <a:ext uri="{FF2B5EF4-FFF2-40B4-BE49-F238E27FC236}">
                <a16:creationId xmlns:a16="http://schemas.microsoft.com/office/drawing/2014/main" id="{726EFF1C-2D12-437E-B67F-20D70C2CFC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0542" y="1033318"/>
            <a:ext cx="8176789" cy="5824682"/>
          </a:xfrm>
          <a:prstGeom prst="rect">
            <a:avLst/>
          </a:prstGeom>
        </p:spPr>
      </p:pic>
      <p:sp>
        <p:nvSpPr>
          <p:cNvPr id="4" name="Rectangle 3"/>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262937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AAF9-5A32-4055-830B-342E32165F1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0F9B03D-D3BB-4F40-A9FA-4BBCBA5BCA9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A45D58E-1234-430D-B12D-95B62FA49D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122362"/>
            <a:ext cx="9412705" cy="5735637"/>
          </a:xfrm>
          <a:prstGeom prst="rect">
            <a:avLst/>
          </a:prstGeom>
        </p:spPr>
      </p:pic>
      <p:sp>
        <p:nvSpPr>
          <p:cNvPr id="7" name="TextBox 6">
            <a:extLst>
              <a:ext uri="{FF2B5EF4-FFF2-40B4-BE49-F238E27FC236}">
                <a16:creationId xmlns:a16="http://schemas.microsoft.com/office/drawing/2014/main" id="{A9E34462-8BE8-46F3-9CC6-2B8620241C33}"/>
              </a:ext>
            </a:extLst>
          </p:cNvPr>
          <p:cNvSpPr txBox="1"/>
          <p:nvPr/>
        </p:nvSpPr>
        <p:spPr>
          <a:xfrm>
            <a:off x="2911642" y="263877"/>
            <a:ext cx="5354053" cy="769441"/>
          </a:xfrm>
          <a:prstGeom prst="rect">
            <a:avLst/>
          </a:prstGeom>
          <a:noFill/>
        </p:spPr>
        <p:txBody>
          <a:bodyPr wrap="square" rtlCol="0">
            <a:spAutoFit/>
          </a:bodyPr>
          <a:lstStyle/>
          <a:p>
            <a:pPr algn="ctr"/>
            <a:r>
              <a:rPr lang="fr-FR" sz="4400" dirty="0"/>
              <a:t>UTILISATEURS</a:t>
            </a:r>
            <a:endParaRPr lang="en-US" sz="2000" dirty="0"/>
          </a:p>
        </p:txBody>
      </p:sp>
      <p:sp>
        <p:nvSpPr>
          <p:cNvPr id="6" name="Rectangle 5"/>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3570693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BBBFFF-E811-44BD-A078-074B1562B7B5}"/>
              </a:ext>
            </a:extLst>
          </p:cNvPr>
          <p:cNvSpPr txBox="1">
            <a:spLocks/>
          </p:cNvSpPr>
          <p:nvPr/>
        </p:nvSpPr>
        <p:spPr>
          <a:xfrm>
            <a:off x="1317458" y="460627"/>
            <a:ext cx="9144000" cy="6222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t>PLAN D’ENGAGEMENT: Mission (RDP)</a:t>
            </a:r>
            <a:endParaRPr lang="en-US" sz="4000" dirty="0"/>
          </a:p>
        </p:txBody>
      </p:sp>
      <p:pic>
        <p:nvPicPr>
          <p:cNvPr id="10" name="Picture 9">
            <a:extLst>
              <a:ext uri="{FF2B5EF4-FFF2-40B4-BE49-F238E27FC236}">
                <a16:creationId xmlns:a16="http://schemas.microsoft.com/office/drawing/2014/main" id="{7803F29C-0101-4495-8B1B-63BE6244A1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4769"/>
            <a:ext cx="12192000" cy="5373232"/>
          </a:xfrm>
          <a:prstGeom prst="rect">
            <a:avLst/>
          </a:prstGeom>
        </p:spPr>
      </p:pic>
      <p:sp>
        <p:nvSpPr>
          <p:cNvPr id="5" name="Rectangle 4"/>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2141097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424C7D-2595-4356-86B6-661A19F41500}"/>
              </a:ext>
            </a:extLst>
          </p:cNvPr>
          <p:cNvSpPr txBox="1">
            <a:spLocks/>
          </p:cNvSpPr>
          <p:nvPr/>
        </p:nvSpPr>
        <p:spPr>
          <a:xfrm>
            <a:off x="1317458" y="460627"/>
            <a:ext cx="9144000" cy="6222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t>PLAN D’ENGAGEMENT: Programme (CDP)</a:t>
            </a:r>
            <a:endParaRPr lang="en-US" sz="4000" dirty="0"/>
          </a:p>
        </p:txBody>
      </p:sp>
      <p:pic>
        <p:nvPicPr>
          <p:cNvPr id="5" name="Picture 4">
            <a:extLst>
              <a:ext uri="{FF2B5EF4-FFF2-40B4-BE49-F238E27FC236}">
                <a16:creationId xmlns:a16="http://schemas.microsoft.com/office/drawing/2014/main" id="{2074F8DB-A60A-4BEC-86CD-C07347DDF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82843"/>
            <a:ext cx="12192000" cy="5775157"/>
          </a:xfrm>
          <a:prstGeom prst="rect">
            <a:avLst/>
          </a:prstGeom>
        </p:spPr>
      </p:pic>
      <p:sp>
        <p:nvSpPr>
          <p:cNvPr id="6" name="Rectangle 5"/>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1844062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0439F8-72F3-42B5-862C-A547C124AC0A}"/>
              </a:ext>
            </a:extLst>
          </p:cNvPr>
          <p:cNvSpPr txBox="1">
            <a:spLocks/>
          </p:cNvSpPr>
          <p:nvPr/>
        </p:nvSpPr>
        <p:spPr>
          <a:xfrm>
            <a:off x="1317458" y="460627"/>
            <a:ext cx="9144000" cy="6222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t>PLAN D’ENGAGEMENT: SOA ( RDP) </a:t>
            </a:r>
            <a:endParaRPr lang="en-US" sz="4000" dirty="0"/>
          </a:p>
        </p:txBody>
      </p:sp>
      <p:pic>
        <p:nvPicPr>
          <p:cNvPr id="6" name="Picture 5">
            <a:extLst>
              <a:ext uri="{FF2B5EF4-FFF2-40B4-BE49-F238E27FC236}">
                <a16:creationId xmlns:a16="http://schemas.microsoft.com/office/drawing/2014/main" id="{5022BBDA-E97B-4D12-A522-8766E9F9C2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330" y="1523172"/>
            <a:ext cx="11044670" cy="4874201"/>
          </a:xfrm>
          <a:prstGeom prst="rect">
            <a:avLst/>
          </a:prstGeom>
        </p:spPr>
      </p:pic>
      <p:sp>
        <p:nvSpPr>
          <p:cNvPr id="5" name="Rectangle 4"/>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273339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7666" y="424070"/>
            <a:ext cx="9793705" cy="687276"/>
          </a:xfrm>
        </p:spPr>
        <p:txBody>
          <a:bodyPr>
            <a:noAutofit/>
          </a:bodyPr>
          <a:lstStyle/>
          <a:p>
            <a:pPr algn="ctr"/>
            <a:r>
              <a:rPr lang="fr-FR" sz="4400" b="1" dirty="0">
                <a:solidFill>
                  <a:srgbClr val="6AAC91"/>
                </a:solidFill>
              </a:rPr>
              <a:t>CONTRÔLE A PRIORI</a:t>
            </a:r>
            <a:endParaRPr lang="fr-FR" sz="4400" dirty="0"/>
          </a:p>
        </p:txBody>
      </p:sp>
      <p:sp>
        <p:nvSpPr>
          <p:cNvPr id="3" name="Espace réservé du contenu 2"/>
          <p:cNvSpPr>
            <a:spLocks noGrp="1"/>
          </p:cNvSpPr>
          <p:nvPr>
            <p:ph idx="1"/>
          </p:nvPr>
        </p:nvSpPr>
        <p:spPr>
          <a:xfrm>
            <a:off x="794084" y="1168887"/>
            <a:ext cx="11189369" cy="5833492"/>
          </a:xfrm>
        </p:spPr>
        <p:txBody>
          <a:bodyPr>
            <a:normAutofit lnSpcReduction="10000"/>
          </a:bodyPr>
          <a:lstStyle/>
          <a:p>
            <a:r>
              <a:rPr lang="fr-FR" sz="2600" dirty="0"/>
              <a:t>Sont soumis au contrôle a priori des Commissions des Marchés les procédures de passation des marchés dont le montant estimatif dépasse le seuil de contrôle a priori  </a:t>
            </a:r>
            <a:r>
              <a:rPr lang="fr-FR" sz="2200" b="1" dirty="0"/>
              <a:t>(Arrêté 13156/2019-MEF du 04 juillet 2019)</a:t>
            </a:r>
          </a:p>
          <a:p>
            <a:r>
              <a:rPr lang="fr-FR" sz="2600" dirty="0"/>
              <a:t>Le contrôle consiste à émettre un avis sur :</a:t>
            </a:r>
          </a:p>
          <a:p>
            <a:pPr lvl="1">
              <a:buFont typeface="Wingdings" panose="05000000000000000000" pitchFamily="2" charset="2"/>
              <a:buChar char="Ø"/>
            </a:pPr>
            <a:r>
              <a:rPr lang="fr-FR" sz="2600" b="1" dirty="0"/>
              <a:t>Le plan de passation de marchés (PPM);</a:t>
            </a:r>
          </a:p>
          <a:p>
            <a:pPr lvl="1">
              <a:buFont typeface="Wingdings" panose="05000000000000000000" pitchFamily="2" charset="2"/>
              <a:buChar char="Ø"/>
            </a:pPr>
            <a:r>
              <a:rPr lang="fr-FR" sz="2600" b="1" dirty="0"/>
              <a:t>Tout dossier de mise en concurrence avant lancement;</a:t>
            </a:r>
          </a:p>
          <a:p>
            <a:pPr lvl="1">
              <a:buFont typeface="Wingdings" panose="05000000000000000000" pitchFamily="2" charset="2"/>
              <a:buChar char="Ø"/>
            </a:pPr>
            <a:r>
              <a:rPr lang="fr-FR" sz="2600" b="1" dirty="0"/>
              <a:t>Toute demande de procéder à un appel d’offres restreint;</a:t>
            </a:r>
          </a:p>
          <a:p>
            <a:pPr lvl="1">
              <a:buFont typeface="Wingdings" panose="05000000000000000000" pitchFamily="2" charset="2"/>
              <a:buChar char="Ø"/>
            </a:pPr>
            <a:r>
              <a:rPr lang="fr-FR" sz="2600" b="1" dirty="0"/>
              <a:t>Le rapport justificatif sur le choix du mode de passation de marché de gré à gré;</a:t>
            </a:r>
          </a:p>
          <a:p>
            <a:pPr lvl="1">
              <a:buFont typeface="Wingdings" panose="05000000000000000000" pitchFamily="2" charset="2"/>
              <a:buChar char="Ø"/>
            </a:pPr>
            <a:r>
              <a:rPr lang="fr-FR" sz="2600" b="1" dirty="0"/>
              <a:t>Tout projet de marché et tout projet d’avenant avant visa du Contrôle Financier;</a:t>
            </a:r>
          </a:p>
          <a:p>
            <a:pPr lvl="1">
              <a:buFont typeface="Wingdings" panose="05000000000000000000" pitchFamily="2" charset="2"/>
              <a:buChar char="Ø"/>
            </a:pPr>
            <a:r>
              <a:rPr lang="fr-FR" sz="2600" b="1" dirty="0"/>
              <a:t>Tout projet d’acte relatif à l’exécution des marchés : projets de décision d’octroi d’indemnité, de sursis d’exécution, de remise de pénalité et de résiliation avant leur signature.</a:t>
            </a:r>
          </a:p>
          <a:p>
            <a:pPr lvl="1">
              <a:buFont typeface="Wingdings" panose="05000000000000000000" pitchFamily="2" charset="2"/>
              <a:buChar char="Ø"/>
            </a:pPr>
            <a:endParaRPr lang="fr-FR" dirty="0"/>
          </a:p>
          <a:p>
            <a:pPr marL="0" indent="0">
              <a:buNone/>
            </a:pPr>
            <a:endParaRPr lang="fr-FR" dirty="0"/>
          </a:p>
        </p:txBody>
      </p:sp>
      <p:sp>
        <p:nvSpPr>
          <p:cNvPr id="4" name="Rectangle 3"/>
          <p:cNvSpPr/>
          <p:nvPr/>
        </p:nvSpPr>
        <p:spPr>
          <a:xfrm>
            <a:off x="7138930" y="0"/>
            <a:ext cx="5053069" cy="400110"/>
          </a:xfrm>
          <a:prstGeom prst="rect">
            <a:avLst/>
          </a:prstGeom>
        </p:spPr>
        <p:txBody>
          <a:bodyPr wrap="square">
            <a:spAutoFit/>
          </a:bodyPr>
          <a:lstStyle/>
          <a:p>
            <a:pPr algn="ctr"/>
            <a:r>
              <a:rPr lang="fr-FR" sz="2000" b="1" dirty="0">
                <a:solidFill>
                  <a:srgbClr val="0DA5A5"/>
                </a:solidFill>
              </a:rPr>
              <a:t>I-</a:t>
            </a:r>
            <a:r>
              <a:rPr lang="fr-FR" b="1" dirty="0">
                <a:solidFill>
                  <a:srgbClr val="0DA5A5"/>
                </a:solidFill>
              </a:rPr>
              <a:t> MODALITES DE CONTRÔLE A PRIORI DE LA CNM</a:t>
            </a:r>
          </a:p>
        </p:txBody>
      </p:sp>
    </p:spTree>
    <p:extLst>
      <p:ext uri="{BB962C8B-B14F-4D97-AF65-F5344CB8AC3E}">
        <p14:creationId xmlns:p14="http://schemas.microsoft.com/office/powerpoint/2010/main" val="2438531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AAF9-5A32-4055-830B-342E32165F14}"/>
              </a:ext>
            </a:extLst>
          </p:cNvPr>
          <p:cNvSpPr>
            <a:spLocks noGrp="1"/>
          </p:cNvSpPr>
          <p:nvPr>
            <p:ph type="ctrTitle"/>
          </p:nvPr>
        </p:nvSpPr>
        <p:spPr>
          <a:xfrm>
            <a:off x="1317458" y="460627"/>
            <a:ext cx="9144000" cy="622216"/>
          </a:xfrm>
        </p:spPr>
        <p:txBody>
          <a:bodyPr>
            <a:noAutofit/>
          </a:bodyPr>
          <a:lstStyle/>
          <a:p>
            <a:r>
              <a:rPr lang="fr-FR" sz="4400" dirty="0"/>
              <a:t>PLAN D’ENGAGEMENT</a:t>
            </a:r>
            <a:endParaRPr lang="en-US" sz="4400" dirty="0"/>
          </a:p>
        </p:txBody>
      </p:sp>
      <p:pic>
        <p:nvPicPr>
          <p:cNvPr id="5" name="Picture 4">
            <a:extLst>
              <a:ext uri="{FF2B5EF4-FFF2-40B4-BE49-F238E27FC236}">
                <a16:creationId xmlns:a16="http://schemas.microsoft.com/office/drawing/2014/main" id="{59BF71CE-C20A-44D5-BF5A-4A0944765F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4427" y="1263317"/>
            <a:ext cx="7017249" cy="5594683"/>
          </a:xfrm>
          <a:prstGeom prst="rect">
            <a:avLst/>
          </a:prstGeom>
        </p:spPr>
      </p:pic>
      <p:sp>
        <p:nvSpPr>
          <p:cNvPr id="4" name="Rectangle 3"/>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335215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7808D9-0313-476B-BB39-57AD00409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143000"/>
            <a:ext cx="8422105" cy="5715000"/>
          </a:xfrm>
          <a:prstGeom prst="rect">
            <a:avLst/>
          </a:prstGeom>
        </p:spPr>
      </p:pic>
      <p:sp>
        <p:nvSpPr>
          <p:cNvPr id="8" name="Title 1">
            <a:extLst>
              <a:ext uri="{FF2B5EF4-FFF2-40B4-BE49-F238E27FC236}">
                <a16:creationId xmlns:a16="http://schemas.microsoft.com/office/drawing/2014/main" id="{535CDF5C-12A6-464D-8D9A-A8567C7CE572}"/>
              </a:ext>
            </a:extLst>
          </p:cNvPr>
          <p:cNvSpPr txBox="1">
            <a:spLocks/>
          </p:cNvSpPr>
          <p:nvPr/>
        </p:nvSpPr>
        <p:spPr>
          <a:xfrm>
            <a:off x="1247274" y="257258"/>
            <a:ext cx="9144000" cy="6932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600"/>
              <a:t>ENGAGEMENT: Recherche SOA</a:t>
            </a:r>
            <a:endParaRPr lang="en-US" sz="3600" dirty="0"/>
          </a:p>
        </p:txBody>
      </p:sp>
      <p:sp>
        <p:nvSpPr>
          <p:cNvPr id="4" name="Rectangle 3"/>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1922365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4072DF-10D0-49BD-ACA7-7D5EBA5EDBE3}"/>
              </a:ext>
            </a:extLst>
          </p:cNvPr>
          <p:cNvSpPr>
            <a:spLocks noGrp="1"/>
          </p:cNvSpPr>
          <p:nvPr>
            <p:ph type="ctrTitle"/>
          </p:nvPr>
        </p:nvSpPr>
        <p:spPr>
          <a:xfrm>
            <a:off x="1247274" y="257258"/>
            <a:ext cx="9144000" cy="693236"/>
          </a:xfrm>
        </p:spPr>
        <p:txBody>
          <a:bodyPr>
            <a:noAutofit/>
          </a:bodyPr>
          <a:lstStyle/>
          <a:p>
            <a:pPr algn="l"/>
            <a:r>
              <a:rPr lang="fr-FR" sz="3600" dirty="0"/>
              <a:t>ENGAGEMENT: Recherche Ligne</a:t>
            </a:r>
            <a:endParaRPr lang="en-US" sz="3600" dirty="0"/>
          </a:p>
        </p:txBody>
      </p:sp>
      <p:pic>
        <p:nvPicPr>
          <p:cNvPr id="6" name="Picture 5">
            <a:extLst>
              <a:ext uri="{FF2B5EF4-FFF2-40B4-BE49-F238E27FC236}">
                <a16:creationId xmlns:a16="http://schemas.microsoft.com/office/drawing/2014/main" id="{7E5F86E0-4E0E-408A-9F18-67A478AE36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522" y="950494"/>
            <a:ext cx="7832035" cy="5907506"/>
          </a:xfrm>
          <a:prstGeom prst="rect">
            <a:avLst/>
          </a:prstGeom>
        </p:spPr>
      </p:pic>
      <p:sp>
        <p:nvSpPr>
          <p:cNvPr id="5" name="Rectangle 4"/>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1380069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88C773-1B57-4769-B687-E2817EA8B4F0}"/>
              </a:ext>
            </a:extLst>
          </p:cNvPr>
          <p:cNvSpPr>
            <a:spLocks noGrp="1"/>
          </p:cNvSpPr>
          <p:nvPr>
            <p:ph type="ctrTitle"/>
          </p:nvPr>
        </p:nvSpPr>
        <p:spPr>
          <a:xfrm>
            <a:off x="1247274" y="257258"/>
            <a:ext cx="9144000" cy="693236"/>
          </a:xfrm>
        </p:spPr>
        <p:txBody>
          <a:bodyPr>
            <a:noAutofit/>
          </a:bodyPr>
          <a:lstStyle/>
          <a:p>
            <a:pPr algn="l"/>
            <a:r>
              <a:rPr lang="fr-FR" sz="3600" dirty="0"/>
              <a:t>ENGAGEMENT: Remplissage champ</a:t>
            </a:r>
            <a:endParaRPr lang="en-US" sz="3600" dirty="0"/>
          </a:p>
        </p:txBody>
      </p:sp>
      <p:pic>
        <p:nvPicPr>
          <p:cNvPr id="6" name="Picture 5">
            <a:extLst>
              <a:ext uri="{FF2B5EF4-FFF2-40B4-BE49-F238E27FC236}">
                <a16:creationId xmlns:a16="http://schemas.microsoft.com/office/drawing/2014/main" id="{E14B1CCC-5553-49E2-9C1B-15185995CF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273" y="950494"/>
            <a:ext cx="8497975" cy="5907506"/>
          </a:xfrm>
          <a:prstGeom prst="rect">
            <a:avLst/>
          </a:prstGeom>
        </p:spPr>
      </p:pic>
      <p:sp>
        <p:nvSpPr>
          <p:cNvPr id="5" name="Rectangle 4"/>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2695680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7B3DEC-2000-47B3-812B-49AB4AEB761A}"/>
              </a:ext>
            </a:extLst>
          </p:cNvPr>
          <p:cNvSpPr>
            <a:spLocks noGrp="1"/>
          </p:cNvSpPr>
          <p:nvPr>
            <p:ph type="ctrTitle"/>
          </p:nvPr>
        </p:nvSpPr>
        <p:spPr>
          <a:xfrm>
            <a:off x="488991" y="0"/>
            <a:ext cx="9144000" cy="693236"/>
          </a:xfrm>
        </p:spPr>
        <p:txBody>
          <a:bodyPr>
            <a:noAutofit/>
          </a:bodyPr>
          <a:lstStyle/>
          <a:p>
            <a:pPr algn="l"/>
            <a:r>
              <a:rPr lang="fr-FR" sz="3600" dirty="0"/>
              <a:t>ENGAGEMENT: sélection </a:t>
            </a:r>
            <a:endParaRPr lang="en-US" sz="3600" dirty="0"/>
          </a:p>
        </p:txBody>
      </p:sp>
      <p:pic>
        <p:nvPicPr>
          <p:cNvPr id="6" name="Picture 5">
            <a:extLst>
              <a:ext uri="{FF2B5EF4-FFF2-40B4-BE49-F238E27FC236}">
                <a16:creationId xmlns:a16="http://schemas.microsoft.com/office/drawing/2014/main" id="{40314245-27CC-484E-B55D-59EB344EAF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91" y="693236"/>
            <a:ext cx="8242125" cy="6164764"/>
          </a:xfrm>
          <a:prstGeom prst="rect">
            <a:avLst/>
          </a:prstGeom>
        </p:spPr>
      </p:pic>
      <p:sp>
        <p:nvSpPr>
          <p:cNvPr id="5" name="Rectangle 4"/>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1501919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5D3139-1BAF-4926-A820-26322EB76AD7}"/>
              </a:ext>
            </a:extLst>
          </p:cNvPr>
          <p:cNvSpPr>
            <a:spLocks noGrp="1"/>
          </p:cNvSpPr>
          <p:nvPr>
            <p:ph type="ctrTitle"/>
          </p:nvPr>
        </p:nvSpPr>
        <p:spPr>
          <a:xfrm>
            <a:off x="1247274" y="257258"/>
            <a:ext cx="9144000" cy="693236"/>
          </a:xfrm>
        </p:spPr>
        <p:txBody>
          <a:bodyPr>
            <a:noAutofit/>
          </a:bodyPr>
          <a:lstStyle/>
          <a:p>
            <a:pPr algn="l"/>
            <a:r>
              <a:rPr lang="fr-FR" sz="3600" dirty="0"/>
              <a:t>ENGAGEMENT: Validation choix </a:t>
            </a:r>
            <a:endParaRPr lang="en-US" sz="3600" dirty="0"/>
          </a:p>
        </p:txBody>
      </p:sp>
      <p:sp>
        <p:nvSpPr>
          <p:cNvPr id="3" name="Subtitle 2">
            <a:extLst>
              <a:ext uri="{FF2B5EF4-FFF2-40B4-BE49-F238E27FC236}">
                <a16:creationId xmlns:a16="http://schemas.microsoft.com/office/drawing/2014/main" id="{20F9B03D-D3BB-4F40-A9FA-4BBCBA5BCA99}"/>
              </a:ext>
            </a:extLst>
          </p:cNvPr>
          <p:cNvSpPr>
            <a:spLocks noGrp="1"/>
          </p:cNvSpPr>
          <p:nvPr>
            <p:ph type="subTitle" idx="1"/>
          </p:nvPr>
        </p:nvSpPr>
        <p:spPr/>
        <p:txBody>
          <a:bodyPr/>
          <a:lstStyle/>
          <a:p>
            <a:endParaRPr lang="en-US" dirty="0"/>
          </a:p>
        </p:txBody>
      </p:sp>
      <p:pic>
        <p:nvPicPr>
          <p:cNvPr id="8" name="Picture 7">
            <a:extLst>
              <a:ext uri="{FF2B5EF4-FFF2-40B4-BE49-F238E27FC236}">
                <a16:creationId xmlns:a16="http://schemas.microsoft.com/office/drawing/2014/main" id="{2B0FBE33-5E47-425D-B958-5D70ABBFF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683" y="936484"/>
            <a:ext cx="6918542" cy="5907506"/>
          </a:xfrm>
          <a:prstGeom prst="rect">
            <a:avLst/>
          </a:prstGeom>
        </p:spPr>
      </p:pic>
      <p:sp>
        <p:nvSpPr>
          <p:cNvPr id="5" name="Rectangle 4"/>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4118168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585F36-6497-40B4-B7B3-85850B9D7F14}"/>
              </a:ext>
            </a:extLst>
          </p:cNvPr>
          <p:cNvSpPr>
            <a:spLocks noGrp="1"/>
          </p:cNvSpPr>
          <p:nvPr>
            <p:ph type="ctrTitle"/>
          </p:nvPr>
        </p:nvSpPr>
        <p:spPr>
          <a:xfrm>
            <a:off x="1247274" y="257258"/>
            <a:ext cx="9144000" cy="693236"/>
          </a:xfrm>
        </p:spPr>
        <p:txBody>
          <a:bodyPr>
            <a:noAutofit/>
          </a:bodyPr>
          <a:lstStyle/>
          <a:p>
            <a:pPr algn="l"/>
            <a:r>
              <a:rPr lang="fr-FR" sz="3600" dirty="0"/>
              <a:t>LIQUIDATION: Recherche BTEF</a:t>
            </a:r>
            <a:endParaRPr lang="en-US" sz="3600" dirty="0"/>
          </a:p>
        </p:txBody>
      </p:sp>
      <p:pic>
        <p:nvPicPr>
          <p:cNvPr id="6" name="Picture 5">
            <a:extLst>
              <a:ext uri="{FF2B5EF4-FFF2-40B4-BE49-F238E27FC236}">
                <a16:creationId xmlns:a16="http://schemas.microsoft.com/office/drawing/2014/main" id="{A6BACF6D-A9CA-4BB5-A5C2-A326B55512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577" y="950494"/>
            <a:ext cx="6502325" cy="5907506"/>
          </a:xfrm>
          <a:prstGeom prst="rect">
            <a:avLst/>
          </a:prstGeom>
        </p:spPr>
      </p:pic>
      <p:sp>
        <p:nvSpPr>
          <p:cNvPr id="5" name="Rectangle 4"/>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3153032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DFB4F6-05D6-4976-A5C8-EA67F66A1D55}"/>
              </a:ext>
            </a:extLst>
          </p:cNvPr>
          <p:cNvSpPr>
            <a:spLocks noGrp="1"/>
          </p:cNvSpPr>
          <p:nvPr>
            <p:ph type="ctrTitle"/>
          </p:nvPr>
        </p:nvSpPr>
        <p:spPr>
          <a:xfrm>
            <a:off x="600160" y="229123"/>
            <a:ext cx="9144000" cy="693236"/>
          </a:xfrm>
        </p:spPr>
        <p:txBody>
          <a:bodyPr>
            <a:noAutofit/>
          </a:bodyPr>
          <a:lstStyle/>
          <a:p>
            <a:pPr algn="l"/>
            <a:r>
              <a:rPr lang="fr-FR" sz="3600" dirty="0"/>
              <a:t>LIQUIDATION: Remplissage champ et validation</a:t>
            </a:r>
            <a:endParaRPr lang="en-US" sz="3600" dirty="0"/>
          </a:p>
        </p:txBody>
      </p:sp>
      <p:pic>
        <p:nvPicPr>
          <p:cNvPr id="6" name="Picture 5">
            <a:extLst>
              <a:ext uri="{FF2B5EF4-FFF2-40B4-BE49-F238E27FC236}">
                <a16:creationId xmlns:a16="http://schemas.microsoft.com/office/drawing/2014/main" id="{2DB33055-9ECE-47DC-AEC7-DFBB3E409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7779" y="922359"/>
            <a:ext cx="6660068" cy="5935641"/>
          </a:xfrm>
          <a:prstGeom prst="rect">
            <a:avLst/>
          </a:prstGeom>
        </p:spPr>
      </p:pic>
      <p:sp>
        <p:nvSpPr>
          <p:cNvPr id="5" name="Rectangle 4"/>
          <p:cNvSpPr/>
          <p:nvPr/>
        </p:nvSpPr>
        <p:spPr>
          <a:xfrm>
            <a:off x="4715202" y="230200"/>
            <a:ext cx="7296176" cy="523220"/>
          </a:xfrm>
          <a:prstGeom prst="rect">
            <a:avLst/>
          </a:prstGeom>
        </p:spPr>
        <p:txBody>
          <a:bodyPr wrap="square">
            <a:spAutoFit/>
          </a:bodyPr>
          <a:lstStyle/>
          <a:p>
            <a:pPr algn="r"/>
            <a:r>
              <a:rPr lang="fr-FR" sz="2800" b="1" dirty="0">
                <a:solidFill>
                  <a:srgbClr val="0DA5A5"/>
                </a:solidFill>
                <a:latin typeface="Abadi"/>
              </a:rPr>
              <a:t>III- SIIGFP </a:t>
            </a:r>
          </a:p>
        </p:txBody>
      </p:sp>
    </p:spTree>
    <p:extLst>
      <p:ext uri="{BB962C8B-B14F-4D97-AF65-F5344CB8AC3E}">
        <p14:creationId xmlns:p14="http://schemas.microsoft.com/office/powerpoint/2010/main" val="3286734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976" y="1863880"/>
            <a:ext cx="8915400" cy="3441032"/>
          </a:xfrm>
        </p:spPr>
        <p:txBody>
          <a:bodyPr>
            <a:normAutofit/>
          </a:bodyPr>
          <a:lstStyle/>
          <a:p>
            <a:pPr marL="0" indent="0" algn="ctr">
              <a:lnSpc>
                <a:spcPct val="90000"/>
              </a:lnSpc>
              <a:buClr>
                <a:srgbClr val="A53010"/>
              </a:buClr>
              <a:buNone/>
            </a:pPr>
            <a:endParaRPr lang="fr-FR" sz="4100" b="1" dirty="0">
              <a:solidFill>
                <a:srgbClr val="6AAC91"/>
              </a:solidFill>
            </a:endParaRPr>
          </a:p>
          <a:p>
            <a:pPr marL="0" indent="0" algn="ctr">
              <a:lnSpc>
                <a:spcPct val="90000"/>
              </a:lnSpc>
              <a:buClr>
                <a:srgbClr val="A53010"/>
              </a:buClr>
              <a:buNone/>
            </a:pPr>
            <a:r>
              <a:rPr lang="fr-FR" sz="4100" b="1" dirty="0">
                <a:solidFill>
                  <a:srgbClr val="0DA5A5"/>
                </a:solidFill>
                <a:latin typeface="Abadi"/>
              </a:rPr>
              <a:t>Merci de votre aimable</a:t>
            </a:r>
          </a:p>
          <a:p>
            <a:pPr marL="0" indent="0" algn="ctr">
              <a:lnSpc>
                <a:spcPct val="90000"/>
              </a:lnSpc>
              <a:buClr>
                <a:srgbClr val="A53010"/>
              </a:buClr>
              <a:buNone/>
            </a:pPr>
            <a:r>
              <a:rPr lang="fr-FR" sz="4100" b="1" dirty="0">
                <a:solidFill>
                  <a:srgbClr val="0DA5A5"/>
                </a:solidFill>
                <a:latin typeface="Abadi"/>
              </a:rPr>
              <a:t> attention.</a:t>
            </a:r>
          </a:p>
          <a:p>
            <a:pPr marL="0" indent="0" algn="ctr">
              <a:lnSpc>
                <a:spcPct val="90000"/>
              </a:lnSpc>
              <a:buClr>
                <a:srgbClr val="A53010"/>
              </a:buClr>
              <a:buNone/>
            </a:pPr>
            <a:endParaRPr lang="fr-FR" sz="4100" b="1" dirty="0">
              <a:solidFill>
                <a:srgbClr val="6AAC91"/>
              </a:solidFill>
            </a:endParaRPr>
          </a:p>
        </p:txBody>
      </p:sp>
    </p:spTree>
    <p:extLst>
      <p:ext uri="{BB962C8B-B14F-4D97-AF65-F5344CB8AC3E}">
        <p14:creationId xmlns:p14="http://schemas.microsoft.com/office/powerpoint/2010/main" val="2264624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03272-8307-4036-8010-E909FA490653}"/>
              </a:ext>
            </a:extLst>
          </p:cNvPr>
          <p:cNvSpPr>
            <a:spLocks noGrp="1"/>
          </p:cNvSpPr>
          <p:nvPr>
            <p:ph type="title"/>
          </p:nvPr>
        </p:nvSpPr>
        <p:spPr>
          <a:xfrm>
            <a:off x="2019733" y="2080653"/>
            <a:ext cx="8229600" cy="1354162"/>
          </a:xfrm>
        </p:spPr>
        <p:txBody>
          <a:bodyPr>
            <a:normAutofit fontScale="90000"/>
          </a:bodyPr>
          <a:lstStyle/>
          <a:p>
            <a:pPr algn="ctr"/>
            <a:r>
              <a:rPr lang="fr-FR" b="1" dirty="0">
                <a:solidFill>
                  <a:srgbClr val="0DA5A5"/>
                </a:solidFill>
                <a:latin typeface="+mn-lt"/>
              </a:rPr>
              <a:t>IV- GESTION DU PATRIMOINE DE L’ETAT</a:t>
            </a:r>
            <a:br>
              <a:rPr lang="fr-FR" dirty="0">
                <a:solidFill>
                  <a:srgbClr val="0DA5A5"/>
                </a:solidFill>
                <a:latin typeface="Abadi"/>
              </a:rPr>
            </a:br>
            <a:endParaRPr lang="fr-FR"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CD21178F-067D-4EEE-A652-8781007BE0AA}"/>
              </a:ext>
            </a:extLst>
          </p:cNvPr>
          <p:cNvSpPr>
            <a:spLocks noGrp="1"/>
          </p:cNvSpPr>
          <p:nvPr>
            <p:ph idx="1"/>
          </p:nvPr>
        </p:nvSpPr>
        <p:spPr>
          <a:xfrm>
            <a:off x="2135560" y="3429000"/>
            <a:ext cx="8229600" cy="964704"/>
          </a:xfrm>
        </p:spPr>
        <p:txBody>
          <a:bodyPr>
            <a:normAutofit/>
          </a:bodyPr>
          <a:lstStyle/>
          <a:p>
            <a:pPr marL="0" indent="0" algn="ctr">
              <a:buNone/>
            </a:pPr>
            <a:r>
              <a:rPr lang="fr-FR" sz="1800" dirty="0">
                <a:latin typeface="Times New Roman" panose="02020603050405020304" pitchFamily="18" charset="0"/>
                <a:cs typeface="Times New Roman" panose="02020603050405020304" pitchFamily="18" charset="0"/>
              </a:rPr>
              <a:t>(P.93 à P.119)</a:t>
            </a:r>
          </a:p>
        </p:txBody>
      </p:sp>
      <p:pic>
        <p:nvPicPr>
          <p:cNvPr id="4" name="Picture 2">
            <a:extLst>
              <a:ext uri="{FF2B5EF4-FFF2-40B4-BE49-F238E27FC236}">
                <a16:creationId xmlns:a16="http://schemas.microsoft.com/office/drawing/2014/main" id="{5285B1FF-DCCA-4167-8358-696425C0B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208" y="365371"/>
            <a:ext cx="1909584" cy="11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6059277" y="5497417"/>
            <a:ext cx="5552501" cy="369332"/>
          </a:xfrm>
          <a:prstGeom prst="rect">
            <a:avLst/>
          </a:prstGeom>
          <a:noFill/>
        </p:spPr>
        <p:txBody>
          <a:bodyPr wrap="square" rtlCol="0">
            <a:spAutoFit/>
          </a:bodyPr>
          <a:lstStyle/>
          <a:p>
            <a:r>
              <a:rPr lang="fr-FR" dirty="0"/>
              <a:t>DIRECTION DU PATRIMOINE DE L’ETAT/DGFAG</a:t>
            </a:r>
          </a:p>
        </p:txBody>
      </p:sp>
    </p:spTree>
    <p:extLst>
      <p:ext uri="{BB962C8B-B14F-4D97-AF65-F5344CB8AC3E}">
        <p14:creationId xmlns:p14="http://schemas.microsoft.com/office/powerpoint/2010/main" val="342729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0735" y="583096"/>
            <a:ext cx="8911687" cy="716314"/>
          </a:xfrm>
        </p:spPr>
        <p:txBody>
          <a:bodyPr>
            <a:normAutofit/>
          </a:bodyPr>
          <a:lstStyle/>
          <a:p>
            <a:pPr>
              <a:spcBef>
                <a:spcPts val="1000"/>
              </a:spcBef>
              <a:buClr>
                <a:schemeClr val="accent1"/>
              </a:buClr>
            </a:pPr>
            <a:r>
              <a:rPr lang="fr-FR" sz="4400" b="1" dirty="0">
                <a:solidFill>
                  <a:schemeClr val="accent6"/>
                </a:solidFill>
                <a:latin typeface="+mn-lt"/>
                <a:ea typeface="+mn-ea"/>
                <a:cs typeface="+mn-cs"/>
              </a:rPr>
              <a:t>PROCEDURES DEVANT LA CNM</a:t>
            </a:r>
          </a:p>
        </p:txBody>
      </p:sp>
      <p:sp>
        <p:nvSpPr>
          <p:cNvPr id="3" name="Espace réservé du contenu 2"/>
          <p:cNvSpPr>
            <a:spLocks noGrp="1"/>
          </p:cNvSpPr>
          <p:nvPr>
            <p:ph idx="1"/>
          </p:nvPr>
        </p:nvSpPr>
        <p:spPr>
          <a:xfrm>
            <a:off x="1636295" y="1467853"/>
            <a:ext cx="10202779" cy="4955807"/>
          </a:xfrm>
        </p:spPr>
        <p:txBody>
          <a:bodyPr>
            <a:noAutofit/>
          </a:bodyPr>
          <a:lstStyle/>
          <a:p>
            <a:r>
              <a:rPr lang="fr-FR" sz="2600" b="1" dirty="0"/>
              <a:t>Dématérialisation progressif de la procédure de contrôle a priori au niveau de la CNM.</a:t>
            </a:r>
          </a:p>
          <a:p>
            <a:r>
              <a:rPr lang="fr-FR" sz="2600" b="1" dirty="0"/>
              <a:t>Utilisation effective du PRS (</a:t>
            </a:r>
            <a:r>
              <a:rPr lang="fr-FR" sz="2600" b="1" dirty="0" err="1"/>
              <a:t>Procurement</a:t>
            </a:r>
            <a:r>
              <a:rPr lang="fr-FR" sz="2600" b="1" dirty="0"/>
              <a:t> </a:t>
            </a:r>
            <a:r>
              <a:rPr lang="fr-FR" sz="2600" b="1" dirty="0" err="1"/>
              <a:t>Review</a:t>
            </a:r>
            <a:r>
              <a:rPr lang="fr-FR" sz="2600" b="1" dirty="0"/>
              <a:t> System) par toutes les autorités contractantes au niveau central à partir de l’exercice 2022 </a:t>
            </a:r>
            <a:r>
              <a:rPr lang="fr-FR" sz="2600" dirty="0"/>
              <a:t>(Tous Institutions, Ministères, EPN et Sociétés à participation majoritaire de l’Etat).                        Formation des PRMP sur le PRS et la Circulaire de Régulation des Marchés Publics.</a:t>
            </a:r>
          </a:p>
          <a:p>
            <a:r>
              <a:rPr lang="fr-FR" sz="2600" b="1" dirty="0"/>
              <a:t>Possibilité de mission de vérification sur l’authenticité des documents.</a:t>
            </a:r>
          </a:p>
          <a:p>
            <a:r>
              <a:rPr lang="fr-FR" sz="2600" b="1" dirty="0"/>
              <a:t> Possibilité de se faire assister par une compétence extérieure à la CNM à titre consultatif.</a:t>
            </a:r>
          </a:p>
        </p:txBody>
      </p:sp>
      <p:sp>
        <p:nvSpPr>
          <p:cNvPr id="4" name="Rectangle 3"/>
          <p:cNvSpPr/>
          <p:nvPr/>
        </p:nvSpPr>
        <p:spPr>
          <a:xfrm>
            <a:off x="7138930" y="0"/>
            <a:ext cx="5053069" cy="400110"/>
          </a:xfrm>
          <a:prstGeom prst="rect">
            <a:avLst/>
          </a:prstGeom>
        </p:spPr>
        <p:txBody>
          <a:bodyPr wrap="square">
            <a:spAutoFit/>
          </a:bodyPr>
          <a:lstStyle/>
          <a:p>
            <a:pPr algn="ctr"/>
            <a:r>
              <a:rPr lang="fr-FR" sz="2000" b="1" dirty="0">
                <a:solidFill>
                  <a:srgbClr val="0DA5A5"/>
                </a:solidFill>
              </a:rPr>
              <a:t>I-</a:t>
            </a:r>
            <a:r>
              <a:rPr lang="fr-FR" b="1" dirty="0">
                <a:solidFill>
                  <a:srgbClr val="0DA5A5"/>
                </a:solidFill>
              </a:rPr>
              <a:t> MODALITES DE CONTRÔLE A PRIORI DE LA CNM</a:t>
            </a:r>
          </a:p>
        </p:txBody>
      </p:sp>
    </p:spTree>
    <p:extLst>
      <p:ext uri="{BB962C8B-B14F-4D97-AF65-F5344CB8AC3E}">
        <p14:creationId xmlns:p14="http://schemas.microsoft.com/office/powerpoint/2010/main" val="4082340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5AA3F-2D0F-4999-BB28-11F9955F50DF}"/>
              </a:ext>
            </a:extLst>
          </p:cNvPr>
          <p:cNvSpPr>
            <a:spLocks noGrp="1"/>
          </p:cNvSpPr>
          <p:nvPr>
            <p:ph type="title"/>
          </p:nvPr>
        </p:nvSpPr>
        <p:spPr>
          <a:xfrm>
            <a:off x="1981200" y="2420888"/>
            <a:ext cx="8229600" cy="1800200"/>
          </a:xfrm>
        </p:spPr>
        <p:txBody>
          <a:bodyPr/>
          <a:lstStyle/>
          <a:p>
            <a:r>
              <a:rPr lang="fr-FR" dirty="0">
                <a:solidFill>
                  <a:srgbClr val="0DA5A5"/>
                </a:solidFill>
                <a:latin typeface="Times New Roman" panose="02020603050405020304" pitchFamily="18" charset="0"/>
                <a:cs typeface="Times New Roman" panose="02020603050405020304" pitchFamily="18" charset="0"/>
              </a:rPr>
              <a:t>A- COMPTABILITE DES MATIERES</a:t>
            </a:r>
          </a:p>
        </p:txBody>
      </p:sp>
      <p:sp>
        <p:nvSpPr>
          <p:cNvPr id="3" name="Rectangle 2"/>
          <p:cNvSpPr/>
          <p:nvPr/>
        </p:nvSpPr>
        <p:spPr>
          <a:xfrm>
            <a:off x="7426742" y="225712"/>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4280197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76147-5D0F-45B9-92DB-0FE3002DF36C}"/>
              </a:ext>
            </a:extLst>
          </p:cNvPr>
          <p:cNvSpPr>
            <a:spLocks noGrp="1"/>
          </p:cNvSpPr>
          <p:nvPr>
            <p:ph type="title"/>
          </p:nvPr>
        </p:nvSpPr>
        <p:spPr/>
        <p:txBody>
          <a:bodyPr>
            <a:normAutofit/>
          </a:bodyPr>
          <a:lstStyle/>
          <a:p>
            <a:pPr algn="l"/>
            <a:r>
              <a:rPr lang="fr-FR" sz="2800" b="1" dirty="0">
                <a:latin typeface="Times New Roman" panose="02020603050405020304" pitchFamily="18" charset="0"/>
                <a:cs typeface="Times New Roman" panose="02020603050405020304" pitchFamily="18" charset="0"/>
              </a:rPr>
              <a:t>QUITUS </a:t>
            </a:r>
          </a:p>
        </p:txBody>
      </p:sp>
      <p:sp>
        <p:nvSpPr>
          <p:cNvPr id="3" name="Espace réservé du contenu 2">
            <a:extLst>
              <a:ext uri="{FF2B5EF4-FFF2-40B4-BE49-F238E27FC236}">
                <a16:creationId xmlns:a16="http://schemas.microsoft.com/office/drawing/2014/main" id="{27FDD993-F291-48DE-9049-B57998425B9C}"/>
              </a:ext>
            </a:extLst>
          </p:cNvPr>
          <p:cNvSpPr>
            <a:spLocks noGrp="1"/>
          </p:cNvSpPr>
          <p:nvPr>
            <p:ph idx="1"/>
          </p:nvPr>
        </p:nvSpPr>
        <p:spPr/>
        <p:txBody>
          <a:bodyPr>
            <a:normAutofit/>
          </a:bodyPr>
          <a:lstStyle/>
          <a:p>
            <a:pPr>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Quitus 2020 exigé</a:t>
            </a:r>
          </a:p>
          <a:p>
            <a:pPr>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Mais Attestation pour SOA nouvellement créés en 2021 et 2022</a:t>
            </a:r>
          </a:p>
        </p:txBody>
      </p:sp>
      <p:sp>
        <p:nvSpPr>
          <p:cNvPr id="4" name="Rectangle 3"/>
          <p:cNvSpPr/>
          <p:nvPr/>
        </p:nvSpPr>
        <p:spPr>
          <a:xfrm>
            <a:off x="7713180" y="390965"/>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3759390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D2F45-4E74-4736-9881-5F2983E15E45}"/>
              </a:ext>
            </a:extLst>
          </p:cNvPr>
          <p:cNvSpPr>
            <a:spLocks noGrp="1"/>
          </p:cNvSpPr>
          <p:nvPr>
            <p:ph type="ctrTitle"/>
          </p:nvPr>
        </p:nvSpPr>
        <p:spPr>
          <a:xfrm>
            <a:off x="2209800" y="933482"/>
            <a:ext cx="7772400" cy="936103"/>
          </a:xfrm>
        </p:spPr>
        <p:txBody>
          <a:bodyPr>
            <a:normAutofit/>
          </a:bodyPr>
          <a:lstStyle/>
          <a:p>
            <a:pPr algn="l"/>
            <a:r>
              <a:rPr lang="fr-FR" sz="2800" b="1" dirty="0">
                <a:latin typeface="Times New Roman" panose="02020603050405020304" pitchFamily="18" charset="0"/>
                <a:cs typeface="Times New Roman" panose="02020603050405020304" pitchFamily="18" charset="0"/>
              </a:rPr>
              <a:t>OUVERTURE DE COMPTE-MATIÈRES</a:t>
            </a:r>
            <a:endParaRPr lang="fr-FR" sz="2800" b="1" dirty="0"/>
          </a:p>
        </p:txBody>
      </p:sp>
      <p:sp>
        <p:nvSpPr>
          <p:cNvPr id="3" name="Sous-titre 2">
            <a:extLst>
              <a:ext uri="{FF2B5EF4-FFF2-40B4-BE49-F238E27FC236}">
                <a16:creationId xmlns:a16="http://schemas.microsoft.com/office/drawing/2014/main" id="{EBEA289D-4754-46FE-8995-763F8E5E8F89}"/>
              </a:ext>
            </a:extLst>
          </p:cNvPr>
          <p:cNvSpPr>
            <a:spLocks noGrp="1"/>
          </p:cNvSpPr>
          <p:nvPr>
            <p:ph type="subTitle" idx="1"/>
          </p:nvPr>
        </p:nvSpPr>
        <p:spPr>
          <a:xfrm>
            <a:off x="2765630" y="2223925"/>
            <a:ext cx="6660740" cy="3577952"/>
          </a:xfrm>
        </p:spPr>
        <p:txBody>
          <a:bodyPr>
            <a:normAutofit fontScale="25000" lnSpcReduction="20000"/>
          </a:bodyPr>
          <a:lstStyle/>
          <a:p>
            <a:pPr marL="0" lvl="1" algn="just">
              <a:lnSpc>
                <a:spcPct val="110000"/>
              </a:lnSpc>
              <a:spcBef>
                <a:spcPts val="1000"/>
              </a:spcBef>
            </a:pPr>
            <a:r>
              <a:rPr lang="fr-FR" sz="8800" b="1" dirty="0">
                <a:effectLst>
                  <a:outerShdw blurRad="38100" dist="38100" dir="2700000" algn="tl">
                    <a:srgbClr val="000000">
                      <a:alpha val="43137"/>
                    </a:srgbClr>
                  </a:outerShdw>
                </a:effectLst>
                <a:latin typeface="Times New Roman" pitchFamily="18" charset="0"/>
                <a:cs typeface="Times New Roman" pitchFamily="18" charset="0"/>
              </a:rPr>
              <a:t>Étapes à suivre</a:t>
            </a:r>
          </a:p>
          <a:p>
            <a:pPr algn="l"/>
            <a:endParaRPr lang="fr-FR" sz="8000" u="sng" dirty="0">
              <a:latin typeface="Times New Roman" panose="02020603050405020304" pitchFamily="18" charset="0"/>
              <a:cs typeface="Times New Roman" panose="02020603050405020304" pitchFamily="18" charset="0"/>
            </a:endParaRPr>
          </a:p>
          <a:p>
            <a:pPr algn="l">
              <a:lnSpc>
                <a:spcPct val="120000"/>
              </a:lnSpc>
              <a:buFont typeface="Wingdings" pitchFamily="2" charset="2"/>
              <a:buChar char="Ø"/>
            </a:pPr>
            <a:r>
              <a:rPr lang="fr-FR" sz="8000" dirty="0">
                <a:latin typeface="Times New Roman" panose="02020603050405020304" pitchFamily="18" charset="0"/>
                <a:cs typeface="Times New Roman" panose="02020603050405020304" pitchFamily="18" charset="0"/>
              </a:rPr>
              <a:t> Nommer Dépositaire Comptable et membres Commission de recensement ou d’évaluation</a:t>
            </a:r>
          </a:p>
          <a:p>
            <a:pPr algn="l">
              <a:lnSpc>
                <a:spcPct val="120000"/>
              </a:lnSpc>
              <a:buFont typeface="Wingdings" pitchFamily="2" charset="2"/>
              <a:buChar char="Ø"/>
            </a:pPr>
            <a:r>
              <a:rPr lang="fr-FR" sz="8000" dirty="0">
                <a:latin typeface="Times New Roman" panose="02020603050405020304" pitchFamily="18" charset="0"/>
                <a:cs typeface="Times New Roman" panose="02020603050405020304" pitchFamily="18" charset="0"/>
              </a:rPr>
              <a:t> Procéder au recensement général</a:t>
            </a:r>
          </a:p>
          <a:p>
            <a:pPr algn="l">
              <a:lnSpc>
                <a:spcPct val="120000"/>
              </a:lnSpc>
              <a:buFont typeface="Wingdings" pitchFamily="2" charset="2"/>
              <a:buChar char="Ø"/>
            </a:pPr>
            <a:r>
              <a:rPr lang="fr-FR" sz="8000" dirty="0">
                <a:latin typeface="Times New Roman" panose="02020603050405020304" pitchFamily="18" charset="0"/>
                <a:cs typeface="Times New Roman" panose="02020603050405020304" pitchFamily="18" charset="0"/>
              </a:rPr>
              <a:t>Évaluer matériels sans prix</a:t>
            </a:r>
          </a:p>
          <a:p>
            <a:pPr algn="l">
              <a:lnSpc>
                <a:spcPct val="120000"/>
              </a:lnSpc>
              <a:buFont typeface="Wingdings" pitchFamily="2" charset="2"/>
              <a:buChar char="Ø"/>
            </a:pPr>
            <a:r>
              <a:rPr lang="fr-FR" sz="8000" dirty="0">
                <a:latin typeface="Times New Roman" panose="02020603050405020304" pitchFamily="18" charset="0"/>
                <a:cs typeface="Times New Roman" panose="02020603050405020304" pitchFamily="18" charset="0"/>
              </a:rPr>
              <a:t>Dresser PV de recensement</a:t>
            </a:r>
          </a:p>
          <a:p>
            <a:pPr algn="l">
              <a:lnSpc>
                <a:spcPct val="120000"/>
              </a:lnSpc>
              <a:buFont typeface="Wingdings" pitchFamily="2" charset="2"/>
              <a:buChar char="Ø"/>
            </a:pPr>
            <a:r>
              <a:rPr lang="fr-FR" sz="8000" dirty="0">
                <a:latin typeface="Times New Roman" panose="02020603050405020304" pitchFamily="18" charset="0"/>
                <a:cs typeface="Times New Roman" panose="02020603050405020304" pitchFamily="18" charset="0"/>
              </a:rPr>
              <a:t>Faire approuver PV de recensement (vérification SMATTA</a:t>
            </a:r>
            <a:r>
              <a:rPr lang="fr-FR" sz="8000" dirty="0">
                <a:latin typeface="Times New Roman" panose="02020603050405020304" pitchFamily="18" charset="0"/>
                <a:cs typeface="Times New Roman" panose="02020603050405020304" pitchFamily="18" charset="0"/>
                <a:sym typeface="Symbol"/>
              </a:rPr>
              <a:t> </a:t>
            </a:r>
            <a:r>
              <a:rPr lang="fr-FR" sz="8000" dirty="0">
                <a:latin typeface="Times New Roman" panose="02020603050405020304" pitchFamily="18" charset="0"/>
                <a:cs typeface="Times New Roman" panose="02020603050405020304" pitchFamily="18" charset="0"/>
              </a:rPr>
              <a:t>Visa DGCF</a:t>
            </a:r>
            <a:r>
              <a:rPr lang="fr-FR" sz="8000" dirty="0">
                <a:latin typeface="Times New Roman" panose="02020603050405020304" pitchFamily="18" charset="0"/>
                <a:cs typeface="Times New Roman" panose="02020603050405020304" pitchFamily="18" charset="0"/>
                <a:sym typeface="Symbol"/>
              </a:rPr>
              <a:t> </a:t>
            </a:r>
            <a:r>
              <a:rPr lang="fr-FR" sz="8000" dirty="0">
                <a:latin typeface="Times New Roman" panose="02020603050405020304" pitchFamily="18" charset="0"/>
                <a:cs typeface="Times New Roman" panose="02020603050405020304" pitchFamily="18" charset="0"/>
              </a:rPr>
              <a:t> Approbation DPE)</a:t>
            </a:r>
          </a:p>
          <a:p>
            <a:pPr algn="l">
              <a:lnSpc>
                <a:spcPct val="120000"/>
              </a:lnSpc>
              <a:buFont typeface="Wingdings" pitchFamily="2" charset="2"/>
              <a:buChar char="Ø"/>
            </a:pPr>
            <a:r>
              <a:rPr lang="fr-FR" sz="8000" dirty="0">
                <a:latin typeface="Times New Roman" panose="02020603050405020304" pitchFamily="18" charset="0"/>
                <a:cs typeface="Times New Roman" panose="02020603050405020304" pitchFamily="18" charset="0"/>
              </a:rPr>
              <a:t>Établir Ordre d’Entrée</a:t>
            </a:r>
          </a:p>
          <a:p>
            <a:endParaRPr lang="fr-FR" dirty="0"/>
          </a:p>
        </p:txBody>
      </p:sp>
      <p:sp>
        <p:nvSpPr>
          <p:cNvPr id="4" name="Rectangle 3"/>
          <p:cNvSpPr/>
          <p:nvPr/>
        </p:nvSpPr>
        <p:spPr>
          <a:xfrm>
            <a:off x="7580977"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2676899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9F350-724A-4A43-B895-74770F764C31}"/>
              </a:ext>
            </a:extLst>
          </p:cNvPr>
          <p:cNvSpPr>
            <a:spLocks noGrp="1"/>
          </p:cNvSpPr>
          <p:nvPr>
            <p:ph type="title"/>
          </p:nvPr>
        </p:nvSpPr>
        <p:spPr>
          <a:xfrm>
            <a:off x="1981200" y="414796"/>
            <a:ext cx="8229600" cy="634082"/>
          </a:xfrm>
        </p:spPr>
        <p:txBody>
          <a:bodyPr/>
          <a:lstStyle/>
          <a:p>
            <a:pPr algn="l"/>
            <a:r>
              <a:rPr lang="fr-FR" sz="2800" b="1" dirty="0">
                <a:latin typeface="Times New Roman" panose="02020603050405020304" pitchFamily="18" charset="0"/>
                <a:cs typeface="Times New Roman" panose="02020603050405020304" pitchFamily="18" charset="0"/>
              </a:rPr>
              <a:t>CONDAMNATION</a:t>
            </a:r>
          </a:p>
        </p:txBody>
      </p:sp>
      <p:sp>
        <p:nvSpPr>
          <p:cNvPr id="3" name="Espace réservé du contenu 2">
            <a:extLst>
              <a:ext uri="{FF2B5EF4-FFF2-40B4-BE49-F238E27FC236}">
                <a16:creationId xmlns:a16="http://schemas.microsoft.com/office/drawing/2014/main" id="{1705AB7B-883C-43C6-B624-B0BC89051713}"/>
              </a:ext>
            </a:extLst>
          </p:cNvPr>
          <p:cNvSpPr>
            <a:spLocks noGrp="1"/>
          </p:cNvSpPr>
          <p:nvPr>
            <p:ph idx="1"/>
          </p:nvPr>
        </p:nvSpPr>
        <p:spPr>
          <a:xfrm>
            <a:off x="1981200" y="1048878"/>
            <a:ext cx="8229600" cy="5260442"/>
          </a:xfrm>
        </p:spPr>
        <p:txBody>
          <a:bodyPr>
            <a:noAutofit/>
          </a:bodyPr>
          <a:lstStyle/>
          <a:p>
            <a:pPr marL="0" lvl="1" indent="0" algn="just">
              <a:spcBef>
                <a:spcPts val="1000"/>
              </a:spcBef>
              <a:buNone/>
            </a:pPr>
            <a:r>
              <a:rPr lang="fr-FR" sz="1800" b="1" dirty="0">
                <a:effectLst>
                  <a:outerShdw blurRad="38100" dist="38100" dir="2700000" algn="tl">
                    <a:srgbClr val="000000">
                      <a:alpha val="43137"/>
                    </a:srgbClr>
                  </a:outerShdw>
                </a:effectLst>
                <a:latin typeface="Times New Roman" pitchFamily="18" charset="0"/>
                <a:cs typeface="Times New Roman" pitchFamily="18" charset="0"/>
              </a:rPr>
              <a:t>Conditions :</a:t>
            </a:r>
            <a:endParaRPr lang="fr-FR" sz="1800" dirty="0">
              <a:latin typeface="Times New Roman" pitchFamily="18" charset="0"/>
              <a:cs typeface="Times New Roman" pitchFamily="18" charset="0"/>
            </a:endParaRPr>
          </a:p>
          <a:p>
            <a:pPr lvl="0"/>
            <a:r>
              <a:rPr lang="fr-FR" sz="1800" dirty="0">
                <a:latin typeface="Times New Roman" pitchFamily="18" charset="0"/>
                <a:cs typeface="Times New Roman" pitchFamily="18" charset="0"/>
              </a:rPr>
              <a:t>Tenue de la comptabilité matières</a:t>
            </a:r>
          </a:p>
          <a:p>
            <a:r>
              <a:rPr lang="fr-FR" sz="1800" dirty="0">
                <a:latin typeface="Times New Roman" pitchFamily="18" charset="0"/>
                <a:cs typeface="Times New Roman" pitchFamily="18" charset="0"/>
              </a:rPr>
              <a:t>Prise en charge des matières et mobiliers à condamner dans ce compte</a:t>
            </a:r>
          </a:p>
          <a:p>
            <a:pPr lvl="0"/>
            <a:r>
              <a:rPr lang="fr-FR" sz="1800" dirty="0">
                <a:latin typeface="Times New Roman" pitchFamily="18" charset="0"/>
                <a:cs typeface="Times New Roman" pitchFamily="18" charset="0"/>
              </a:rPr>
              <a:t>Délibération du Conseil d’Administration (Cas EPN)</a:t>
            </a:r>
          </a:p>
          <a:p>
            <a:pPr lvl="0">
              <a:buFont typeface="Wingdings" panose="05000000000000000000" pitchFamily="2" charset="2"/>
              <a:buChar char="Ø"/>
            </a:pPr>
            <a:endParaRPr lang="fr-FR" sz="1800" dirty="0">
              <a:latin typeface="Times New Roman" pitchFamily="18" charset="0"/>
              <a:cs typeface="Times New Roman" pitchFamily="18" charset="0"/>
            </a:endParaRPr>
          </a:p>
          <a:p>
            <a:pPr marL="180340" indent="0">
              <a:buNone/>
            </a:pPr>
            <a:r>
              <a:rPr lang="fr-FR" sz="1800" b="1" u="sng" dirty="0">
                <a:solidFill>
                  <a:srgbClr val="222222"/>
                </a:solidFill>
                <a:latin typeface="Times New Roman" panose="02020603050405020304" pitchFamily="18" charset="0"/>
                <a:cs typeface="Times New Roman" panose="02020603050405020304" pitchFamily="18" charset="0"/>
              </a:rPr>
              <a:t>Cas des véhicules administratifs, ne peuvent être condamnés si:</a:t>
            </a:r>
          </a:p>
          <a:p>
            <a:pPr marL="180340" indent="0">
              <a:buNone/>
            </a:pPr>
            <a:endParaRPr lang="fr-FR" sz="1800" b="1" u="sng" dirty="0">
              <a:solidFill>
                <a:srgbClr val="222222"/>
              </a:solidFill>
              <a:latin typeface="Times New Roman" panose="02020603050405020304" pitchFamily="18" charset="0"/>
              <a:cs typeface="Times New Roman" panose="02020603050405020304" pitchFamily="18" charset="0"/>
            </a:endParaRPr>
          </a:p>
          <a:p>
            <a:pPr marL="907415"/>
            <a:r>
              <a:rPr lang="fr-FR" sz="1800" dirty="0">
                <a:solidFill>
                  <a:srgbClr val="222222"/>
                </a:solidFill>
                <a:latin typeface="Times New Roman" panose="02020603050405020304" pitchFamily="18" charset="0"/>
                <a:cs typeface="Times New Roman" panose="02020603050405020304" pitchFamily="18" charset="0"/>
              </a:rPr>
              <a:t>Non pris en charge en Comptabilité des matières ni recensés dans la liste globale ;</a:t>
            </a:r>
          </a:p>
          <a:p>
            <a:pPr marL="907415"/>
            <a:r>
              <a:rPr lang="fr-FR" sz="1800" dirty="0">
                <a:solidFill>
                  <a:srgbClr val="222222"/>
                </a:solidFill>
                <a:latin typeface="Times New Roman" panose="02020603050405020304" pitchFamily="18" charset="0"/>
                <a:cs typeface="Times New Roman" panose="02020603050405020304" pitchFamily="18" charset="0"/>
              </a:rPr>
              <a:t>Sans carte grise ni attestation d’appartenance ;</a:t>
            </a:r>
          </a:p>
          <a:p>
            <a:pPr marL="907415"/>
            <a:r>
              <a:rPr lang="fr-FR" sz="1800" dirty="0">
                <a:solidFill>
                  <a:srgbClr val="222222"/>
                </a:solidFill>
                <a:latin typeface="Times New Roman" panose="02020603050405020304" pitchFamily="18" charset="0"/>
                <a:cs typeface="Times New Roman" panose="02020603050405020304" pitchFamily="18" charset="0"/>
              </a:rPr>
              <a:t>Véhicules des projets en cours ;</a:t>
            </a:r>
          </a:p>
          <a:p>
            <a:pPr marL="907415"/>
            <a:r>
              <a:rPr lang="fr-FR" sz="1800" dirty="0">
                <a:solidFill>
                  <a:srgbClr val="222222"/>
                </a:solidFill>
                <a:latin typeface="Times New Roman" panose="02020603050405020304" pitchFamily="18" charset="0"/>
                <a:cs typeface="Times New Roman" panose="02020603050405020304" pitchFamily="18" charset="0"/>
              </a:rPr>
              <a:t>Âgés de moins de dix (10 ans) à la date du dépôt de dossier de condamnation ;</a:t>
            </a:r>
          </a:p>
          <a:p>
            <a:pPr marL="907415"/>
            <a:r>
              <a:rPr lang="fr-FR" sz="1800" dirty="0">
                <a:solidFill>
                  <a:srgbClr val="222222"/>
                </a:solidFill>
                <a:latin typeface="Times New Roman" panose="02020603050405020304" pitchFamily="18" charset="0"/>
                <a:cs typeface="Times New Roman" panose="02020603050405020304" pitchFamily="18" charset="0"/>
              </a:rPr>
              <a:t>Pas en règle vis -à -vis de la douane ;</a:t>
            </a:r>
          </a:p>
          <a:p>
            <a:pPr marL="907415"/>
            <a:r>
              <a:rPr lang="fr-FR" sz="1800" dirty="0">
                <a:solidFill>
                  <a:srgbClr val="222222"/>
                </a:solidFill>
                <a:latin typeface="Times New Roman" panose="02020603050405020304" pitchFamily="18" charset="0"/>
                <a:cs typeface="Times New Roman" panose="02020603050405020304" pitchFamily="18" charset="0"/>
              </a:rPr>
              <a:t>A immatriculation temporaire (WWT, WWA, …).</a:t>
            </a:r>
          </a:p>
          <a:p>
            <a:pPr lvl="0">
              <a:buFont typeface="Wingdings" panose="05000000000000000000" pitchFamily="2" charset="2"/>
              <a:buChar char="Ø"/>
            </a:pPr>
            <a:endParaRPr lang="fr-FR" sz="1800" dirty="0">
              <a:latin typeface="Times New Roman" pitchFamily="18" charset="0"/>
              <a:cs typeface="Times New Roman" pitchFamily="18" charset="0"/>
            </a:endParaRPr>
          </a:p>
          <a:p>
            <a:endParaRPr lang="fr-FR" sz="1800" dirty="0"/>
          </a:p>
        </p:txBody>
      </p:sp>
      <p:sp>
        <p:nvSpPr>
          <p:cNvPr id="4" name="Rectangle 3"/>
          <p:cNvSpPr/>
          <p:nvPr/>
        </p:nvSpPr>
        <p:spPr>
          <a:xfrm>
            <a:off x="7691146" y="181645"/>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2219679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2EB828-919D-4736-BC45-E54BFEE733EF}"/>
              </a:ext>
            </a:extLst>
          </p:cNvPr>
          <p:cNvSpPr>
            <a:spLocks noGrp="1"/>
          </p:cNvSpPr>
          <p:nvPr>
            <p:ph type="title"/>
          </p:nvPr>
        </p:nvSpPr>
        <p:spPr>
          <a:xfrm>
            <a:off x="1631504" y="3075955"/>
            <a:ext cx="8229600" cy="706090"/>
          </a:xfrm>
        </p:spPr>
        <p:txBody>
          <a:bodyPr>
            <a:normAutofit fontScale="90000"/>
          </a:bodyPr>
          <a:lstStyle/>
          <a:p>
            <a:r>
              <a:rPr lang="fr-FR" sz="4900" dirty="0">
                <a:solidFill>
                  <a:srgbClr val="0DA5A5"/>
                </a:solidFill>
                <a:latin typeface="Times New Roman" pitchFamily="18" charset="0"/>
                <a:cs typeface="Times New Roman" pitchFamily="18" charset="0"/>
              </a:rPr>
              <a:t>B- TRANSIT ADMINISTRATIF</a:t>
            </a:r>
            <a:br>
              <a:rPr lang="fr-FR" b="1" dirty="0">
                <a:latin typeface="Times New Roman" pitchFamily="18" charset="0"/>
                <a:cs typeface="Times New Roman" pitchFamily="18" charset="0"/>
              </a:rPr>
            </a:br>
            <a:endParaRPr lang="fr-FR" dirty="0"/>
          </a:p>
        </p:txBody>
      </p:sp>
      <p:sp>
        <p:nvSpPr>
          <p:cNvPr id="3" name="Rectangle 2"/>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2518104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A8330-D87D-4DA0-AED7-E8F7EE406942}"/>
              </a:ext>
            </a:extLst>
          </p:cNvPr>
          <p:cNvSpPr>
            <a:spLocks noGrp="1"/>
          </p:cNvSpPr>
          <p:nvPr>
            <p:ph type="title"/>
          </p:nvPr>
        </p:nvSpPr>
        <p:spPr/>
        <p:txBody>
          <a:bodyPr>
            <a:normAutofit/>
          </a:bodyPr>
          <a:lstStyle/>
          <a:p>
            <a:pPr algn="l"/>
            <a:r>
              <a:rPr lang="fr-FR" sz="2800" b="1" dirty="0">
                <a:latin typeface="Times New Roman" panose="02020603050405020304" pitchFamily="18" charset="0"/>
                <a:cs typeface="Times New Roman" panose="02020603050405020304" pitchFamily="18" charset="0"/>
              </a:rPr>
              <a:t>TAUX D’INDEMNITÉ DE DÉPLACEMENT INTÉRIEUR</a:t>
            </a:r>
            <a:endParaRPr lang="fr-FR" sz="2800" b="1" dirty="0"/>
          </a:p>
        </p:txBody>
      </p:sp>
      <p:sp>
        <p:nvSpPr>
          <p:cNvPr id="3" name="Espace réservé du contenu 2">
            <a:extLst>
              <a:ext uri="{FF2B5EF4-FFF2-40B4-BE49-F238E27FC236}">
                <a16:creationId xmlns:a16="http://schemas.microsoft.com/office/drawing/2014/main" id="{09D223C4-5E14-423C-BB62-0A8384E7C69A}"/>
              </a:ext>
            </a:extLst>
          </p:cNvPr>
          <p:cNvSpPr>
            <a:spLocks noGrp="1"/>
          </p:cNvSpPr>
          <p:nvPr>
            <p:ph idx="1"/>
          </p:nvPr>
        </p:nvSpPr>
        <p:spPr/>
        <p:txBody>
          <a:bodyPr>
            <a:normAutofit fontScale="92500" lnSpcReduction="20000"/>
          </a:bodyPr>
          <a:lstStyle/>
          <a:p>
            <a:pPr algn="just"/>
            <a:r>
              <a:rPr lang="fr-FR" sz="3200" dirty="0">
                <a:latin typeface="Times New Roman" panose="02020603050405020304" pitchFamily="18" charset="0"/>
                <a:cs typeface="Times New Roman" panose="02020603050405020304" pitchFamily="18" charset="0"/>
              </a:rPr>
              <a:t>Ar 36 000 (groupe I, indice &gt;= 800</a:t>
            </a:r>
          </a:p>
          <a:p>
            <a:pPr algn="just"/>
            <a:r>
              <a:rPr lang="fr-FR" sz="3200" dirty="0">
                <a:latin typeface="Times New Roman" panose="02020603050405020304" pitchFamily="18" charset="0"/>
                <a:cs typeface="Times New Roman" panose="02020603050405020304" pitchFamily="18" charset="0"/>
              </a:rPr>
              <a:t>Ar 30 000 (groupe II, indice &lt; 800</a:t>
            </a:r>
          </a:p>
          <a:p>
            <a:pPr marL="0" indent="0" algn="just">
              <a:buNone/>
            </a:pPr>
            <a:r>
              <a:rPr lang="fr-FR" sz="3200" dirty="0">
                <a:latin typeface="Times New Roman" panose="02020603050405020304" pitchFamily="18" charset="0"/>
                <a:cs typeface="Times New Roman" panose="02020603050405020304" pitchFamily="18" charset="0"/>
              </a:rPr>
              <a:t>  (Décret 2008-668 du 21 Juillet 2008)</a:t>
            </a:r>
          </a:p>
          <a:p>
            <a:pPr marL="0" indent="0" algn="just">
              <a:buNone/>
            </a:pPr>
            <a:r>
              <a:rPr lang="fr-FR" sz="3200" dirty="0">
                <a:latin typeface="Times New Roman" panose="02020603050405020304" pitchFamily="18" charset="0"/>
                <a:cs typeface="Times New Roman" panose="02020603050405020304" pitchFamily="18" charset="0"/>
                <a:sym typeface="Wingdings" panose="05000000000000000000" pitchFamily="2" charset="2"/>
              </a:rPr>
              <a:t></a:t>
            </a:r>
            <a:r>
              <a:rPr lang="fr-FR" sz="3200" dirty="0">
                <a:latin typeface="Times New Roman" panose="02020603050405020304" pitchFamily="18" charset="0"/>
                <a:cs typeface="Times New Roman" panose="02020603050405020304" pitchFamily="18" charset="0"/>
              </a:rPr>
              <a:t>Décompte automatique par SIIGTA</a:t>
            </a:r>
          </a:p>
          <a:p>
            <a:pPr marL="0" indent="0" algn="just">
              <a:buNone/>
            </a:pPr>
            <a:endParaRPr lang="fr-FR" sz="6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Pour les autres taux particuliers: présentation d’un décret portant le régime particulier de déplacement </a:t>
            </a:r>
            <a:r>
              <a:rPr lang="fr-FR" sz="3200" dirty="0">
                <a:latin typeface="Times New Roman" panose="02020603050405020304" pitchFamily="18" charset="0"/>
                <a:cs typeface="Times New Roman" panose="02020603050405020304" pitchFamily="18" charset="0"/>
                <a:sym typeface="Wingdings" panose="05000000000000000000" pitchFamily="2" charset="2"/>
              </a:rPr>
              <a:t> paramétrage du SIIGTA</a:t>
            </a:r>
            <a:endParaRPr lang="fr-FR" sz="3200" dirty="0">
              <a:latin typeface="Times New Roman" panose="02020603050405020304" pitchFamily="18" charset="0"/>
              <a:cs typeface="Times New Roman" panose="02020603050405020304" pitchFamily="18" charset="0"/>
            </a:endParaRPr>
          </a:p>
          <a:p>
            <a:endParaRPr lang="fr-FR" dirty="0"/>
          </a:p>
        </p:txBody>
      </p:sp>
      <p:sp>
        <p:nvSpPr>
          <p:cNvPr id="4" name="Rectangle 3"/>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100050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5DC35-42E4-4B5A-A0C3-4239AD4A8C6D}"/>
              </a:ext>
            </a:extLst>
          </p:cNvPr>
          <p:cNvSpPr>
            <a:spLocks noGrp="1"/>
          </p:cNvSpPr>
          <p:nvPr>
            <p:ph type="title"/>
          </p:nvPr>
        </p:nvSpPr>
        <p:spPr>
          <a:xfrm>
            <a:off x="1981200" y="260649"/>
            <a:ext cx="8229600" cy="1156989"/>
          </a:xfrm>
        </p:spPr>
        <p:txBody>
          <a:bodyPr>
            <a:noAutofit/>
          </a:bodyPr>
          <a:lstStyle/>
          <a:p>
            <a:pPr algn="l"/>
            <a:br>
              <a:rPr lang="fr-FR" sz="2400" b="1" dirty="0">
                <a:latin typeface="Times New Roman" panose="02020603050405020304" pitchFamily="18" charset="0"/>
                <a:cs typeface="Times New Roman" panose="02020603050405020304" pitchFamily="18" charset="0"/>
              </a:rPr>
            </a:br>
            <a:r>
              <a:rPr lang="fr-FR" sz="2400" b="1" dirty="0">
                <a:latin typeface="Times New Roman" panose="02020603050405020304" pitchFamily="18" charset="0"/>
                <a:cs typeface="Times New Roman" panose="02020603050405020304" pitchFamily="18" charset="0"/>
              </a:rPr>
              <a:t>SYSTÈME INTÉGRÉ INFORMATISÉ DE LA GESTION DU TRANSIT ADMINISTRATIF (SIIGTA)</a:t>
            </a:r>
          </a:p>
        </p:txBody>
      </p:sp>
      <p:sp>
        <p:nvSpPr>
          <p:cNvPr id="3" name="Espace réservé du contenu 2">
            <a:extLst>
              <a:ext uri="{FF2B5EF4-FFF2-40B4-BE49-F238E27FC236}">
                <a16:creationId xmlns:a16="http://schemas.microsoft.com/office/drawing/2014/main" id="{C4CFDFDD-DAF9-41C3-A0AA-6F8387FC1AD4}"/>
              </a:ext>
            </a:extLst>
          </p:cNvPr>
          <p:cNvSpPr>
            <a:spLocks noGrp="1"/>
          </p:cNvSpPr>
          <p:nvPr>
            <p:ph idx="1"/>
          </p:nvPr>
        </p:nvSpPr>
        <p:spPr>
          <a:xfrm>
            <a:off x="1981200" y="1772817"/>
            <a:ext cx="8229600" cy="4353347"/>
          </a:xfrm>
        </p:spPr>
        <p:txBody>
          <a:bodyPr>
            <a:normAutofit/>
          </a:bodyPr>
          <a:lstStyle/>
          <a:p>
            <a:pPr algn="just"/>
            <a:r>
              <a:rPr lang="fr-FR" sz="3200" dirty="0">
                <a:latin typeface="Times New Roman" panose="02020603050405020304" pitchFamily="18" charset="0"/>
                <a:cs typeface="Times New Roman" panose="02020603050405020304" pitchFamily="18" charset="0"/>
              </a:rPr>
              <a:t>Agents CTD et Établissements Publics non concernés </a:t>
            </a:r>
            <a:endParaRPr lang="fr-FR" sz="3200" dirty="0">
              <a:latin typeface="Times New Roman" panose="02020603050405020304" pitchFamily="18" charset="0"/>
              <a:cs typeface="Times New Roman" panose="02020603050405020304" pitchFamily="18" charset="0"/>
              <a:sym typeface="Wingdings" panose="05000000000000000000" pitchFamily="2" charset="2"/>
            </a:endParaRPr>
          </a:p>
          <a:p>
            <a:pPr algn="just"/>
            <a:r>
              <a:rPr lang="fr-FR" sz="3200" dirty="0">
                <a:latin typeface="Times New Roman" panose="02020603050405020304" pitchFamily="18" charset="0"/>
                <a:cs typeface="Times New Roman" panose="02020603050405020304" pitchFamily="18" charset="0"/>
                <a:sym typeface="Wingdings" panose="05000000000000000000" pitchFamily="2" charset="2"/>
              </a:rPr>
              <a:t>Au passage et à destination :</a:t>
            </a:r>
          </a:p>
          <a:p>
            <a:pPr algn="just">
              <a:buFontTx/>
              <a:buChar char="-"/>
            </a:pPr>
            <a:r>
              <a:rPr lang="fr-FR" sz="3200" dirty="0">
                <a:latin typeface="Times New Roman" panose="02020603050405020304" pitchFamily="18" charset="0"/>
                <a:cs typeface="Times New Roman" panose="02020603050405020304" pitchFamily="18" charset="0"/>
              </a:rPr>
              <a:t>Présentation obligatoire de la </a:t>
            </a:r>
            <a:r>
              <a:rPr lang="fr-FR" sz="3200" b="1" u="sng" dirty="0">
                <a:latin typeface="Times New Roman" panose="02020603050405020304" pitchFamily="18" charset="0"/>
                <a:cs typeface="Times New Roman" panose="02020603050405020304" pitchFamily="18" charset="0"/>
              </a:rPr>
              <a:t>CIN ORIGINALE</a:t>
            </a:r>
            <a:r>
              <a:rPr lang="fr-FR" sz="3200" b="1"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ou du </a:t>
            </a:r>
            <a:r>
              <a:rPr lang="fr-FR" sz="3200" b="1" u="sng" dirty="0">
                <a:latin typeface="Times New Roman" panose="02020603050405020304" pitchFamily="18" charset="0"/>
                <a:cs typeface="Times New Roman" panose="02020603050405020304" pitchFamily="18" charset="0"/>
              </a:rPr>
              <a:t>Permis de conduire ORIGINAL</a:t>
            </a:r>
          </a:p>
          <a:p>
            <a:pPr algn="just">
              <a:buFontTx/>
              <a:buChar char="-"/>
            </a:pPr>
            <a:r>
              <a:rPr lang="fr-FR" sz="3200" dirty="0">
                <a:latin typeface="Times New Roman" panose="02020603050405020304" pitchFamily="18" charset="0"/>
                <a:cs typeface="Times New Roman" panose="02020603050405020304" pitchFamily="18" charset="0"/>
                <a:sym typeface="Wingdings" panose="05000000000000000000" pitchFamily="2" charset="2"/>
              </a:rPr>
              <a:t>Mentionner le nom de la ville mais non pas la région</a:t>
            </a:r>
            <a:endParaRPr lang="fr-FR" dirty="0">
              <a:latin typeface="Times New Roman" panose="02020603050405020304" pitchFamily="18" charset="0"/>
              <a:cs typeface="Times New Roman" panose="02020603050405020304" pitchFamily="18" charset="0"/>
            </a:endParaRPr>
          </a:p>
          <a:p>
            <a:endParaRPr lang="fr-FR" dirty="0"/>
          </a:p>
        </p:txBody>
      </p:sp>
      <p:sp>
        <p:nvSpPr>
          <p:cNvPr id="4" name="Rectangle 3"/>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2541734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00840" y="1788454"/>
            <a:ext cx="9595690" cy="2098226"/>
          </a:xfrm>
        </p:spPr>
        <p:txBody>
          <a:bodyPr/>
          <a:lstStyle/>
          <a:p>
            <a:r>
              <a:rPr lang="fr-FR" sz="4400" b="1" dirty="0">
                <a:solidFill>
                  <a:srgbClr val="0DA5A5"/>
                </a:solidFill>
                <a:latin typeface="Times New Roman" panose="02020603050405020304" pitchFamily="18" charset="0"/>
                <a:cs typeface="Times New Roman" panose="02020603050405020304" pitchFamily="18" charset="0"/>
              </a:rPr>
              <a:t>C- VEHICULES ADMINISTRATIFS </a:t>
            </a:r>
          </a:p>
        </p:txBody>
      </p:sp>
      <p:sp>
        <p:nvSpPr>
          <p:cNvPr id="3" name="Rectangle 2"/>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24040774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EB620-F0FA-4B67-AAAE-E58E81177A72}"/>
              </a:ext>
            </a:extLst>
          </p:cNvPr>
          <p:cNvSpPr>
            <a:spLocks noGrp="1"/>
          </p:cNvSpPr>
          <p:nvPr>
            <p:ph type="title"/>
          </p:nvPr>
        </p:nvSpPr>
        <p:spPr/>
        <p:txBody>
          <a:bodyPr>
            <a:normAutofit/>
          </a:bodyPr>
          <a:lstStyle/>
          <a:p>
            <a:r>
              <a:rPr lang="fr-FR" sz="2800" b="1" dirty="0">
                <a:latin typeface="Times New Roman" panose="02020603050405020304" pitchFamily="18" charset="0"/>
                <a:cs typeface="Times New Roman" panose="02020603050405020304" pitchFamily="18" charset="0"/>
              </a:rPr>
              <a:t>CONDUITE DE VÉHICULE ADMINISTRATIF</a:t>
            </a:r>
            <a:endParaRPr lang="fr-FR" sz="2800" b="1" dirty="0"/>
          </a:p>
        </p:txBody>
      </p:sp>
      <p:sp>
        <p:nvSpPr>
          <p:cNvPr id="3" name="Espace réservé du contenu 2">
            <a:extLst>
              <a:ext uri="{FF2B5EF4-FFF2-40B4-BE49-F238E27FC236}">
                <a16:creationId xmlns:a16="http://schemas.microsoft.com/office/drawing/2014/main" id="{AE7164FC-918A-4789-B3B4-0C4C2451C89B}"/>
              </a:ext>
            </a:extLst>
          </p:cNvPr>
          <p:cNvSpPr>
            <a:spLocks noGrp="1"/>
          </p:cNvSpPr>
          <p:nvPr>
            <p:ph idx="1"/>
          </p:nvPr>
        </p:nvSpPr>
        <p:spPr/>
        <p:txBody>
          <a:bodyPr>
            <a:normAutofit/>
          </a:bodyPr>
          <a:lstStyle/>
          <a:p>
            <a:r>
              <a:rPr lang="fr-FR" b="1" u="sng" dirty="0">
                <a:latin typeface="Times New Roman" panose="02020603050405020304" pitchFamily="18" charset="0"/>
                <a:cs typeface="Times New Roman" panose="02020603050405020304" pitchFamily="18" charset="0"/>
              </a:rPr>
              <a:t>Chauffeurs administratifs </a:t>
            </a:r>
            <a:r>
              <a:rPr lang="fr-FR" dirty="0">
                <a:latin typeface="Times New Roman" panose="02020603050405020304" pitchFamily="18" charset="0"/>
                <a:cs typeface="Times New Roman" panose="02020603050405020304" pitchFamily="18" charset="0"/>
              </a:rPr>
              <a:t>: pas besoin d’AUTORISATION DE CONDUITE </a:t>
            </a:r>
          </a:p>
          <a:p>
            <a:r>
              <a:rPr lang="fr-FR" b="1" u="sng" dirty="0">
                <a:latin typeface="Times New Roman" panose="02020603050405020304" pitchFamily="18" charset="0"/>
                <a:cs typeface="Times New Roman" panose="02020603050405020304" pitchFamily="18" charset="0"/>
              </a:rPr>
              <a:t>Autres agents </a:t>
            </a:r>
            <a:r>
              <a:rPr lang="fr-FR" b="1" dirty="0">
                <a:latin typeface="Times New Roman" panose="02020603050405020304" pitchFamily="18" charset="0"/>
                <a:cs typeface="Times New Roman" panose="02020603050405020304" pitchFamily="18" charset="0"/>
              </a:rPr>
              <a:t>:</a:t>
            </a:r>
            <a:r>
              <a:rPr lang="fr-FR" dirty="0">
                <a:latin typeface="Times New Roman" panose="02020603050405020304" pitchFamily="18" charset="0"/>
                <a:cs typeface="Times New Roman" panose="02020603050405020304" pitchFamily="18" charset="0"/>
              </a:rPr>
              <a:t>autorisation de conduite délivrée par chaque ministère employeur</a:t>
            </a:r>
          </a:p>
          <a:p>
            <a:r>
              <a:rPr lang="fr-FR" dirty="0">
                <a:latin typeface="Times New Roman" panose="02020603050405020304" pitchFamily="18" charset="0"/>
                <a:cs typeface="Times New Roman" panose="02020603050405020304" pitchFamily="18" charset="0"/>
              </a:rPr>
              <a:t>Respect du code de la route</a:t>
            </a:r>
          </a:p>
          <a:p>
            <a:endParaRPr lang="fr-FR" dirty="0"/>
          </a:p>
        </p:txBody>
      </p:sp>
      <p:sp>
        <p:nvSpPr>
          <p:cNvPr id="4" name="Rectangle 3"/>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2515346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11524" y="260649"/>
            <a:ext cx="8568952" cy="1325563"/>
          </a:xfrm>
        </p:spPr>
        <p:txBody>
          <a:bodyPr>
            <a:normAutofit/>
          </a:bodyPr>
          <a:lstStyle/>
          <a:p>
            <a:br>
              <a:rPr lang="fr-FR" sz="2800" b="1" dirty="0">
                <a:latin typeface="Times New Roman" panose="02020603050405020304" pitchFamily="18" charset="0"/>
                <a:cs typeface="Times New Roman" panose="02020603050405020304" pitchFamily="18" charset="0"/>
              </a:rPr>
            </a:br>
            <a:r>
              <a:rPr lang="fr-FR" sz="2800" b="1" dirty="0">
                <a:latin typeface="Times New Roman" panose="02020603050405020304" pitchFamily="18" charset="0"/>
                <a:cs typeface="Times New Roman" panose="02020603050405020304" pitchFamily="18" charset="0"/>
              </a:rPr>
              <a:t>ENTRETIEN DES VEHICULES ADMINISTRATIFS</a:t>
            </a:r>
          </a:p>
        </p:txBody>
      </p:sp>
      <p:sp>
        <p:nvSpPr>
          <p:cNvPr id="3" name="Espace réservé du contenu 2"/>
          <p:cNvSpPr>
            <a:spLocks noGrp="1"/>
          </p:cNvSpPr>
          <p:nvPr>
            <p:ph idx="1"/>
          </p:nvPr>
        </p:nvSpPr>
        <p:spPr>
          <a:xfrm>
            <a:off x="2152650" y="2034444"/>
            <a:ext cx="7886700" cy="3774282"/>
          </a:xfrm>
        </p:spPr>
        <p:txBody>
          <a:bodyPr>
            <a:normAutofit fontScale="92500" lnSpcReduction="20000"/>
          </a:bodyPr>
          <a:lstStyle/>
          <a:p>
            <a:r>
              <a:rPr lang="fr-FR" sz="2400" b="1" dirty="0">
                <a:latin typeface="Times New Roman" panose="02020603050405020304" pitchFamily="18" charset="0"/>
                <a:cs typeface="Times New Roman" panose="02020603050405020304" pitchFamily="18" charset="0"/>
              </a:rPr>
              <a:t>CONSTATATION PREALABLE</a:t>
            </a:r>
          </a:p>
          <a:p>
            <a:pPr>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Objet: constatation technique du véhicule à réparer</a:t>
            </a:r>
          </a:p>
          <a:p>
            <a:pPr>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Lieu : Garage Administratif (SSCVA) </a:t>
            </a:r>
          </a:p>
          <a:p>
            <a:pPr>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Période : Avant le lancement du marché par la PRMP.</a:t>
            </a:r>
          </a:p>
          <a:p>
            <a:pPr>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Marché / convention : visé par le CF au vu du PV de constatation (conformité marché/convention % PV de constatation établi)</a:t>
            </a:r>
          </a:p>
          <a:p>
            <a:endParaRPr lang="fr-FR" dirty="0">
              <a:latin typeface="Times New Roman" panose="02020603050405020304" pitchFamily="18" charset="0"/>
              <a:cs typeface="Times New Roman" panose="02020603050405020304" pitchFamily="18" charset="0"/>
            </a:endParaRPr>
          </a:p>
          <a:p>
            <a:r>
              <a:rPr lang="fr-FR" sz="2400" b="1" dirty="0">
                <a:latin typeface="Times New Roman" panose="02020603050405020304" pitchFamily="18" charset="0"/>
                <a:cs typeface="Times New Roman" panose="02020603050405020304" pitchFamily="18" charset="0"/>
              </a:rPr>
              <a:t>VISA BON DE COMMANDE</a:t>
            </a:r>
          </a:p>
          <a:p>
            <a:pPr>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Avant le visa du TEF.</a:t>
            </a:r>
          </a:p>
          <a:p>
            <a:pPr>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Grands travaux : visa sous réserve de réception technique</a:t>
            </a:r>
          </a:p>
        </p:txBody>
      </p:sp>
      <p:sp>
        <p:nvSpPr>
          <p:cNvPr id="4" name="Rectangle 3"/>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390622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0359" y="410817"/>
            <a:ext cx="9844254" cy="638481"/>
          </a:xfrm>
        </p:spPr>
        <p:txBody>
          <a:bodyPr>
            <a:normAutofit fontScale="90000"/>
          </a:bodyPr>
          <a:lstStyle/>
          <a:p>
            <a:pPr algn="ctr">
              <a:spcBef>
                <a:spcPts val="1000"/>
              </a:spcBef>
              <a:buClr>
                <a:schemeClr val="accent1"/>
              </a:buClr>
            </a:pPr>
            <a:r>
              <a:rPr lang="fr-FR" sz="4400" b="1" dirty="0">
                <a:solidFill>
                  <a:schemeClr val="accent6"/>
                </a:solidFill>
                <a:latin typeface="+mn-lt"/>
                <a:ea typeface="+mn-ea"/>
                <a:cs typeface="+mn-cs"/>
              </a:rPr>
              <a:t>CIRCUIT D’UN DOSSIER </a:t>
            </a:r>
          </a:p>
        </p:txBody>
      </p:sp>
      <p:sp>
        <p:nvSpPr>
          <p:cNvPr id="3" name="Espace réservé du contenu 2"/>
          <p:cNvSpPr>
            <a:spLocks noGrp="1"/>
          </p:cNvSpPr>
          <p:nvPr>
            <p:ph idx="1"/>
          </p:nvPr>
        </p:nvSpPr>
        <p:spPr>
          <a:xfrm>
            <a:off x="1467853" y="1049298"/>
            <a:ext cx="10724147" cy="5375565"/>
          </a:xfrm>
        </p:spPr>
        <p:txBody>
          <a:bodyPr>
            <a:noAutofit/>
          </a:bodyPr>
          <a:lstStyle/>
          <a:p>
            <a:pPr>
              <a:buFont typeface="Wingdings" panose="05000000000000000000" pitchFamily="2" charset="2"/>
              <a:buChar char="q"/>
            </a:pPr>
            <a:r>
              <a:rPr lang="fr-FR" sz="2400" b="1" dirty="0"/>
              <a:t>Réception des dossiers par Email tous les jours de 08 à 12h , en attendant le PRS;</a:t>
            </a:r>
          </a:p>
          <a:p>
            <a:pPr>
              <a:buFont typeface="Wingdings" panose="05000000000000000000" pitchFamily="2" charset="2"/>
              <a:buChar char="q"/>
            </a:pPr>
            <a:r>
              <a:rPr lang="fr-FR" sz="2400" b="1" dirty="0"/>
              <a:t>Examen des dossiers le lendemain de leurs réceptions (à huis clos, sauf nécessité absolue de discussions avec la PRMP et/ou demande de documents estimés utiles);</a:t>
            </a:r>
          </a:p>
          <a:p>
            <a:pPr>
              <a:buFont typeface="Wingdings" panose="05000000000000000000" pitchFamily="2" charset="2"/>
              <a:buChar char="q"/>
            </a:pPr>
            <a:r>
              <a:rPr lang="fr-FR" sz="2400" b="1" dirty="0"/>
              <a:t> 2 issues: </a:t>
            </a:r>
          </a:p>
          <a:p>
            <a:pPr marL="1254125">
              <a:buFont typeface="Wingdings" panose="05000000000000000000" pitchFamily="2" charset="2"/>
              <a:buChar char="Ø"/>
            </a:pPr>
            <a:r>
              <a:rPr lang="fr-FR" sz="2400" b="1" dirty="0"/>
              <a:t>Lettre de renvoi (demande de réévaluation, demande de documents justificatifs )</a:t>
            </a:r>
          </a:p>
          <a:p>
            <a:pPr marL="1254125">
              <a:buFont typeface="Wingdings" panose="05000000000000000000" pitchFamily="2" charset="2"/>
              <a:buChar char="Ø"/>
            </a:pPr>
            <a:r>
              <a:rPr lang="fr-FR" sz="2400" b="1" dirty="0"/>
              <a:t>soit avis (favorable ou non favorable);</a:t>
            </a:r>
          </a:p>
          <a:p>
            <a:pPr>
              <a:buFont typeface="Wingdings" panose="05000000000000000000" pitchFamily="2" charset="2"/>
              <a:buChar char="q"/>
            </a:pPr>
            <a:r>
              <a:rPr lang="fr-FR" sz="2400" b="1" dirty="0"/>
              <a:t>Email d’information et PV disponibles dans les 24h, à prendre à la CNM sous condition d’envoi des documents corrigés par les services.</a:t>
            </a:r>
            <a:endParaRPr lang="fr-FR" sz="2400" dirty="0"/>
          </a:p>
        </p:txBody>
      </p:sp>
      <p:sp>
        <p:nvSpPr>
          <p:cNvPr id="4" name="Rectangle 3"/>
          <p:cNvSpPr/>
          <p:nvPr/>
        </p:nvSpPr>
        <p:spPr>
          <a:xfrm>
            <a:off x="7138930" y="0"/>
            <a:ext cx="5053069" cy="400110"/>
          </a:xfrm>
          <a:prstGeom prst="rect">
            <a:avLst/>
          </a:prstGeom>
        </p:spPr>
        <p:txBody>
          <a:bodyPr wrap="square">
            <a:spAutoFit/>
          </a:bodyPr>
          <a:lstStyle/>
          <a:p>
            <a:pPr algn="ctr"/>
            <a:r>
              <a:rPr lang="fr-FR" sz="2000" b="1" dirty="0">
                <a:solidFill>
                  <a:srgbClr val="0DA5A5"/>
                </a:solidFill>
              </a:rPr>
              <a:t>I-</a:t>
            </a:r>
            <a:r>
              <a:rPr lang="fr-FR" b="1" dirty="0">
                <a:solidFill>
                  <a:srgbClr val="0DA5A5"/>
                </a:solidFill>
              </a:rPr>
              <a:t> MODALITES DE CONTRÔLE A PRIORI DE LA CNM</a:t>
            </a:r>
          </a:p>
        </p:txBody>
      </p:sp>
    </p:spTree>
    <p:extLst>
      <p:ext uri="{BB962C8B-B14F-4D97-AF65-F5344CB8AC3E}">
        <p14:creationId xmlns:p14="http://schemas.microsoft.com/office/powerpoint/2010/main" val="11064081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2650" y="365127"/>
            <a:ext cx="7886700" cy="903634"/>
          </a:xfrm>
        </p:spPr>
        <p:txBody>
          <a:bodyPr>
            <a:normAutofit/>
          </a:bodyPr>
          <a:lstStyle/>
          <a:p>
            <a:r>
              <a:rPr lang="fr-FR" sz="2800" b="1" dirty="0">
                <a:latin typeface="Times New Roman" panose="02020603050405020304" pitchFamily="18" charset="0"/>
                <a:cs typeface="Times New Roman" panose="02020603050405020304" pitchFamily="18" charset="0"/>
              </a:rPr>
              <a:t>LOCATION DE VOITURE</a:t>
            </a:r>
          </a:p>
        </p:txBody>
      </p:sp>
      <p:sp>
        <p:nvSpPr>
          <p:cNvPr id="3" name="Espace réservé du contenu 2"/>
          <p:cNvSpPr>
            <a:spLocks noGrp="1"/>
          </p:cNvSpPr>
          <p:nvPr>
            <p:ph idx="1"/>
          </p:nvPr>
        </p:nvSpPr>
        <p:spPr/>
        <p:txBody>
          <a:bodyPr>
            <a:normAutofit/>
          </a:bodyPr>
          <a:lstStyle/>
          <a:p>
            <a:r>
              <a:rPr lang="fr-FR" sz="1800" b="1" dirty="0">
                <a:latin typeface="Times New Roman" panose="02020603050405020304" pitchFamily="18" charset="0"/>
                <a:cs typeface="Times New Roman" panose="02020603050405020304" pitchFamily="18" charset="0"/>
              </a:rPr>
              <a:t>ATTESTATION D’APTITUDE ET DE CONFORMITÉ(délivrée par SSCVA)</a:t>
            </a:r>
          </a:p>
          <a:p>
            <a:pPr>
              <a:buFont typeface="Wingdings" panose="05000000000000000000" pitchFamily="2" charset="2"/>
              <a:buChar char="Ø"/>
            </a:pPr>
            <a:r>
              <a:rPr lang="fr-FR" sz="1800" b="1" u="sng" dirty="0">
                <a:latin typeface="Times New Roman" panose="02020603050405020304" pitchFamily="18" charset="0"/>
                <a:cs typeface="Times New Roman" panose="02020603050405020304" pitchFamily="18" charset="0"/>
              </a:rPr>
              <a:t>Aptitude </a:t>
            </a:r>
            <a:r>
              <a:rPr lang="fr-FR" sz="1800" dirty="0">
                <a:latin typeface="Times New Roman" panose="02020603050405020304" pitchFamily="18" charset="0"/>
                <a:cs typeface="Times New Roman" panose="02020603050405020304" pitchFamily="18" charset="0"/>
              </a:rPr>
              <a:t>: vérification du véhicule à louer </a:t>
            </a:r>
          </a:p>
          <a:p>
            <a:pPr>
              <a:buFont typeface="Wingdings" panose="05000000000000000000" pitchFamily="2" charset="2"/>
              <a:buChar char="Ø"/>
            </a:pPr>
            <a:r>
              <a:rPr lang="fr-FR" sz="1800" b="1" u="sng" dirty="0">
                <a:latin typeface="Times New Roman" panose="02020603050405020304" pitchFamily="18" charset="0"/>
                <a:cs typeface="Times New Roman" panose="02020603050405020304" pitchFamily="18" charset="0"/>
              </a:rPr>
              <a:t>Conformité</a:t>
            </a:r>
            <a:r>
              <a:rPr lang="fr-FR" sz="1800" dirty="0">
                <a:latin typeface="Times New Roman" panose="02020603050405020304" pitchFamily="18" charset="0"/>
                <a:cs typeface="Times New Roman" panose="02020603050405020304" pitchFamily="18" charset="0"/>
              </a:rPr>
              <a:t> : vérification des caractéristiques techniques du véhicules par rapport aux spécifications techniques du véhicules à louer inscrites dans le marché ou la convention</a:t>
            </a:r>
          </a:p>
          <a:p>
            <a:pPr>
              <a:buFont typeface="Wingdings" panose="05000000000000000000" pitchFamily="2" charset="2"/>
              <a:buChar char="Ø"/>
            </a:pPr>
            <a:r>
              <a:rPr lang="fr-FR" sz="1800" b="1" u="sng" dirty="0">
                <a:latin typeface="Times New Roman" panose="02020603050405020304" pitchFamily="18" charset="0"/>
                <a:cs typeface="Times New Roman" panose="02020603050405020304" pitchFamily="18" charset="0"/>
              </a:rPr>
              <a:t>Période </a:t>
            </a:r>
            <a:r>
              <a:rPr lang="fr-FR" sz="1800" dirty="0">
                <a:latin typeface="Times New Roman" panose="02020603050405020304" pitchFamily="18" charset="0"/>
                <a:cs typeface="Times New Roman" panose="02020603050405020304" pitchFamily="18" charset="0"/>
              </a:rPr>
              <a:t>: avant la prestation</a:t>
            </a:r>
          </a:p>
          <a:p>
            <a:pPr marL="0" indent="0">
              <a:buNone/>
            </a:pPr>
            <a:endParaRPr lang="fr-FR" sz="1800" dirty="0">
              <a:latin typeface="Times New Roman" panose="02020603050405020304" pitchFamily="18" charset="0"/>
              <a:cs typeface="Times New Roman" panose="02020603050405020304" pitchFamily="18" charset="0"/>
            </a:endParaRPr>
          </a:p>
          <a:p>
            <a:r>
              <a:rPr lang="fr-FR" sz="1800" b="1" dirty="0">
                <a:latin typeface="Times New Roman" panose="02020603050405020304" pitchFamily="18" charset="0"/>
                <a:cs typeface="Times New Roman" panose="02020603050405020304" pitchFamily="18" charset="0"/>
              </a:rPr>
              <a:t>AUTORISATION DE LOCATION(délivrée par SMATTA)</a:t>
            </a:r>
          </a:p>
          <a:p>
            <a:pPr>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Demande d’autorisation de location postérieure à la date de la prestation inopérante</a:t>
            </a:r>
          </a:p>
        </p:txBody>
      </p:sp>
      <p:sp>
        <p:nvSpPr>
          <p:cNvPr id="4" name="Rectangle 3"/>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2783318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00840" y="1788454"/>
            <a:ext cx="9595690" cy="2098226"/>
          </a:xfrm>
        </p:spPr>
        <p:txBody>
          <a:bodyPr/>
          <a:lstStyle/>
          <a:p>
            <a:r>
              <a:rPr lang="fr-FR" sz="4400" b="1" dirty="0">
                <a:solidFill>
                  <a:srgbClr val="0DA5A5"/>
                </a:solidFill>
                <a:latin typeface="Times New Roman" panose="02020603050405020304" pitchFamily="18" charset="0"/>
                <a:cs typeface="Times New Roman" panose="02020603050405020304" pitchFamily="18" charset="0"/>
              </a:rPr>
              <a:t>D- LOGEMENTS ET BATIMENTS ADMINISTRATIFS</a:t>
            </a:r>
          </a:p>
        </p:txBody>
      </p:sp>
      <p:sp>
        <p:nvSpPr>
          <p:cNvPr id="3" name="Rectangle 2"/>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2404077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9720" y="1663180"/>
            <a:ext cx="8572560" cy="914400"/>
          </a:xfrm>
        </p:spPr>
        <p:txBody>
          <a:bodyPr>
            <a:noAutofit/>
          </a:bodyPr>
          <a:lstStyle/>
          <a:p>
            <a:pPr algn="l"/>
            <a:r>
              <a:rPr lang="fr-FR" sz="3600" b="1" dirty="0">
                <a:latin typeface="Times New Roman" panose="02020603050405020304" pitchFamily="18" charset="0"/>
                <a:cs typeface="Times New Roman" panose="02020603050405020304" pitchFamily="18" charset="0"/>
              </a:rPr>
              <a:t>OCCUPATION DES LOGEMENTS ET BATIMENTS ADMINISTRATIFS</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952596" y="2853369"/>
            <a:ext cx="8143932" cy="3341519"/>
          </a:xfrm>
        </p:spPr>
        <p:txBody>
          <a:bodyPr>
            <a:noAutofit/>
          </a:bodyPr>
          <a:lstStyle/>
          <a:p>
            <a:pPr>
              <a:spcBef>
                <a:spcPts val="0"/>
              </a:spcBef>
              <a:buFont typeface="Wingdings" pitchFamily="2" charset="2"/>
              <a:buChar char="ü"/>
            </a:pPr>
            <a:r>
              <a:rPr lang="fr-FR" b="1" dirty="0">
                <a:latin typeface="Times New Roman" panose="02020603050405020304" pitchFamily="18" charset="0"/>
                <a:cs typeface="Times New Roman" panose="02020603050405020304" pitchFamily="18" charset="0"/>
              </a:rPr>
              <a:t>Occupation et libération d’un logement et bâtiment administratif : </a:t>
            </a:r>
            <a:r>
              <a:rPr lang="fr-FR" dirty="0">
                <a:latin typeface="Times New Roman" panose="02020603050405020304" pitchFamily="18" charset="0"/>
                <a:cs typeface="Times New Roman" panose="02020603050405020304" pitchFamily="18" charset="0"/>
              </a:rPr>
              <a:t>compétence exclusive du MEF;</a:t>
            </a:r>
          </a:p>
          <a:p>
            <a:pPr algn="just">
              <a:spcBef>
                <a:spcPts val="0"/>
              </a:spcBef>
              <a:buFont typeface="Wingdings" pitchFamily="2" charset="2"/>
              <a:buChar char="ü"/>
            </a:pPr>
            <a:r>
              <a:rPr lang="fr-FR" b="1" dirty="0">
                <a:latin typeface="Times New Roman" panose="02020603050405020304" pitchFamily="18" charset="0"/>
                <a:cs typeface="Times New Roman" panose="02020603050405020304" pitchFamily="18" charset="0"/>
              </a:rPr>
              <a:t>Cas des logements de fonction et logements sis dans l’enceinte d’un lieu de travail : </a:t>
            </a:r>
            <a:r>
              <a:rPr lang="fr-FR" dirty="0">
                <a:latin typeface="Times New Roman" panose="02020603050405020304" pitchFamily="18" charset="0"/>
                <a:cs typeface="Times New Roman" panose="02020603050405020304" pitchFamily="18" charset="0"/>
              </a:rPr>
              <a:t>attribution sur </a:t>
            </a:r>
            <a:r>
              <a:rPr lang="fr-FR" b="1" u="sng" dirty="0">
                <a:solidFill>
                  <a:srgbClr val="C00000"/>
                </a:solidFill>
                <a:latin typeface="Times New Roman" panose="02020603050405020304" pitchFamily="18" charset="0"/>
                <a:cs typeface="Times New Roman" panose="02020603050405020304" pitchFamily="18" charset="0"/>
              </a:rPr>
              <a:t>avis favorable</a:t>
            </a:r>
            <a:r>
              <a:rPr lang="fr-FR" dirty="0">
                <a:solidFill>
                  <a:srgbClr val="C0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du Secrétaire Général de l’Institution ou Ministère employeur ou du Chef d’Établissement pour les EPN.</a:t>
            </a:r>
          </a:p>
        </p:txBody>
      </p:sp>
      <p:sp>
        <p:nvSpPr>
          <p:cNvPr id="4" name="Rectangle 3"/>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1551495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2650" y="365127"/>
            <a:ext cx="7886700" cy="594995"/>
          </a:xfrm>
        </p:spPr>
        <p:txBody>
          <a:bodyPr>
            <a:noAutofit/>
          </a:bodyPr>
          <a:lstStyle/>
          <a:p>
            <a:pPr algn="l"/>
            <a:r>
              <a:rPr lang="fr-FR" sz="4000" b="1" dirty="0">
                <a:latin typeface="Times New Roman" panose="02020603050405020304" pitchFamily="18" charset="0"/>
                <a:cs typeface="Times New Roman" panose="02020603050405020304" pitchFamily="18" charset="0"/>
              </a:rPr>
              <a:t>BAIL À LOYER</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952596" y="1173482"/>
            <a:ext cx="8358246" cy="5174157"/>
          </a:xfrm>
        </p:spPr>
        <p:txBody>
          <a:bodyPr>
            <a:normAutofit/>
          </a:bodyPr>
          <a:lstStyle/>
          <a:p>
            <a:pPr algn="just"/>
            <a:r>
              <a:rPr lang="fr-FR" b="1" dirty="0">
                <a:latin typeface="Times New Roman" panose="02020603050405020304" pitchFamily="18" charset="0"/>
                <a:cs typeface="Times New Roman" panose="02020603050405020304" pitchFamily="18" charset="0"/>
              </a:rPr>
              <a:t>Bail à loyer </a:t>
            </a:r>
            <a:r>
              <a:rPr lang="fr-FR" dirty="0">
                <a:latin typeface="Times New Roman" panose="02020603050405020304" pitchFamily="18" charset="0"/>
                <a:cs typeface="Times New Roman" panose="02020603050405020304" pitchFamily="18" charset="0"/>
              </a:rPr>
              <a:t>accord préalable du MEF requis sauf :</a:t>
            </a:r>
          </a:p>
          <a:p>
            <a:pPr marL="815975" indent="-457200" algn="just">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Renouvellement d’un contrat expiré;</a:t>
            </a:r>
          </a:p>
          <a:p>
            <a:pPr marL="815975" indent="-457200" algn="just">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Avenant pour changement d’imputation.</a:t>
            </a:r>
          </a:p>
          <a:p>
            <a:pPr algn="just"/>
            <a:r>
              <a:rPr lang="fr-FR" sz="3200" b="1" dirty="0">
                <a:latin typeface="Times New Roman" panose="02020603050405020304" pitchFamily="18" charset="0"/>
                <a:cs typeface="Times New Roman" panose="02020603050405020304" pitchFamily="18" charset="0"/>
              </a:rPr>
              <a:t>Clauses non admises:</a:t>
            </a:r>
          </a:p>
          <a:p>
            <a:pPr lvl="1" algn="just">
              <a:buFont typeface="Wingdings" panose="05000000000000000000" pitchFamily="2" charset="2"/>
              <a:buChar char="ü"/>
            </a:pPr>
            <a:r>
              <a:rPr lang="fr-FR" sz="2800" dirty="0">
                <a:latin typeface="Times New Roman" panose="02020603050405020304" pitchFamily="18" charset="0"/>
                <a:cs typeface="Times New Roman" panose="02020603050405020304" pitchFamily="18" charset="0"/>
              </a:rPr>
              <a:t>Paiement de Caution; </a:t>
            </a:r>
          </a:p>
          <a:p>
            <a:pPr lvl="1" algn="just">
              <a:buFont typeface="Wingdings" panose="05000000000000000000" pitchFamily="2" charset="2"/>
              <a:buChar char="ü"/>
            </a:pPr>
            <a:r>
              <a:rPr lang="fr-FR" sz="2800" dirty="0">
                <a:latin typeface="Times New Roman" panose="02020603050405020304" pitchFamily="18" charset="0"/>
                <a:cs typeface="Times New Roman" panose="02020603050405020304" pitchFamily="18" charset="0"/>
              </a:rPr>
              <a:t>Tacite reconduction;</a:t>
            </a:r>
          </a:p>
          <a:p>
            <a:pPr lvl="1" algn="just">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Durée du contrat indéterminé; </a:t>
            </a:r>
          </a:p>
          <a:p>
            <a:pPr lvl="1" algn="just">
              <a:buFont typeface="Wingdings" panose="05000000000000000000" pitchFamily="2" charset="2"/>
              <a:buChar char="ü"/>
            </a:pPr>
            <a:r>
              <a:rPr lang="fr-FR" sz="2800" dirty="0">
                <a:latin typeface="Times New Roman" panose="02020603050405020304" pitchFamily="18" charset="0"/>
                <a:cs typeface="Times New Roman" panose="02020603050405020304" pitchFamily="18" charset="0"/>
              </a:rPr>
              <a:t>Paiement du loyer du mois en cours;</a:t>
            </a:r>
          </a:p>
          <a:p>
            <a:pPr lvl="1" algn="just">
              <a:buFont typeface="Wingdings" panose="05000000000000000000" pitchFamily="2" charset="2"/>
              <a:buChar char="ü"/>
            </a:pPr>
            <a:r>
              <a:rPr lang="fr-FR" sz="2800" dirty="0">
                <a:latin typeface="Times New Roman" panose="02020603050405020304" pitchFamily="18" charset="0"/>
                <a:cs typeface="Times New Roman" panose="02020603050405020304" pitchFamily="18" charset="0"/>
              </a:rPr>
              <a:t>Loyer libellé en devise.</a:t>
            </a:r>
          </a:p>
          <a:p>
            <a:pPr lvl="0" algn="just"/>
            <a:r>
              <a:rPr lang="fr-FR" sz="3500" b="1" dirty="0">
                <a:solidFill>
                  <a:srgbClr val="C00000"/>
                </a:solidFill>
                <a:latin typeface="Times New Roman" panose="02020603050405020304" pitchFamily="18" charset="0"/>
                <a:cs typeface="Times New Roman" panose="02020603050405020304" pitchFamily="18" charset="0"/>
              </a:rPr>
              <a:t>Date d’effet = date d’approbation</a:t>
            </a:r>
          </a:p>
          <a:p>
            <a:pPr algn="just"/>
            <a:endParaRPr lang="fr-FR" dirty="0">
              <a:latin typeface="Times New Roman" panose="02020603050405020304" pitchFamily="18" charset="0"/>
              <a:cs typeface="Times New Roman" panose="02020603050405020304" pitchFamily="18" charset="0"/>
            </a:endParaRPr>
          </a:p>
        </p:txBody>
      </p:sp>
      <p:sp>
        <p:nvSpPr>
          <p:cNvPr id="4" name="Rectangle 3"/>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1334928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7059" y="1830370"/>
            <a:ext cx="7886700" cy="1206486"/>
          </a:xfrm>
        </p:spPr>
        <p:txBody>
          <a:bodyPr>
            <a:noAutofit/>
          </a:bodyPr>
          <a:lstStyle/>
          <a:p>
            <a:pPr algn="l"/>
            <a:r>
              <a:rPr lang="fr-FR" sz="3200" b="1" dirty="0">
                <a:latin typeface="Times New Roman" panose="02020603050405020304" pitchFamily="18" charset="0"/>
                <a:cs typeface="Times New Roman" panose="02020603050405020304" pitchFamily="18" charset="0"/>
              </a:rPr>
              <a:t>NON CUMUL D’AVANTAGE </a:t>
            </a:r>
            <a:br>
              <a:rPr lang="fr-FR" sz="3200" b="1" dirty="0">
                <a:latin typeface="Times New Roman" panose="02020603050405020304" pitchFamily="18" charset="0"/>
                <a:cs typeface="Times New Roman" panose="02020603050405020304" pitchFamily="18" charset="0"/>
              </a:rPr>
            </a:br>
            <a:r>
              <a:rPr lang="fr-FR" sz="3200" b="1" dirty="0">
                <a:latin typeface="Times New Roman" panose="02020603050405020304" pitchFamily="18" charset="0"/>
                <a:cs typeface="Times New Roman" panose="02020603050405020304" pitchFamily="18" charset="0"/>
              </a:rPr>
              <a:t>EN MATIÈRE DE LOGEMENT</a:t>
            </a:r>
            <a:endParaRPr lang="fr-FR" sz="32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897512" y="3272009"/>
            <a:ext cx="8358246" cy="3158341"/>
          </a:xfrm>
        </p:spPr>
        <p:txBody>
          <a:bodyPr>
            <a:normAutofit/>
          </a:bodyPr>
          <a:lstStyle/>
          <a:p>
            <a:pPr algn="just">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Soit jouissance en nature, </a:t>
            </a:r>
          </a:p>
          <a:p>
            <a:pPr algn="just">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Soit indemnité de logement , </a:t>
            </a:r>
          </a:p>
          <a:p>
            <a:pPr algn="just">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Soit bail à loyer.</a:t>
            </a:r>
          </a:p>
        </p:txBody>
      </p:sp>
      <p:sp>
        <p:nvSpPr>
          <p:cNvPr id="4" name="Rectangle 3"/>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1485782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09A2F3-F9BF-46A3-A239-C17595589A5B}"/>
              </a:ext>
            </a:extLst>
          </p:cNvPr>
          <p:cNvSpPr>
            <a:spLocks noGrp="1"/>
          </p:cNvSpPr>
          <p:nvPr>
            <p:ph type="title"/>
          </p:nvPr>
        </p:nvSpPr>
        <p:spPr>
          <a:xfrm>
            <a:off x="892366" y="214290"/>
            <a:ext cx="9561352" cy="639150"/>
          </a:xfrm>
        </p:spPr>
        <p:txBody>
          <a:bodyPr>
            <a:noAutofit/>
          </a:bodyPr>
          <a:lstStyle/>
          <a:p>
            <a:br>
              <a:rPr lang="fr-FR" sz="2800" b="1" dirty="0">
                <a:latin typeface="Times New Roman" panose="02020603050405020304" pitchFamily="18" charset="0"/>
                <a:cs typeface="Times New Roman" panose="02020603050405020304" pitchFamily="18" charset="0"/>
              </a:rPr>
            </a:br>
            <a:r>
              <a:rPr lang="fr-FR" sz="2800" b="1" dirty="0">
                <a:latin typeface="Times New Roman" panose="02020603050405020304" pitchFamily="18" charset="0"/>
                <a:cs typeface="Times New Roman" panose="02020603050405020304" pitchFamily="18" charset="0"/>
              </a:rPr>
              <a:t>ENTRETIEN, RÉHABILITATION ET CONSTRUCTION</a:t>
            </a:r>
            <a:endParaRPr lang="fr-FR" sz="2800" dirty="0">
              <a:latin typeface="Times New Roman" panose="02020603050405020304" pitchFamily="18" charset="0"/>
              <a:cs typeface="Times New Roman" panose="02020603050405020304" pitchFamily="18" charset="0"/>
            </a:endParaRPr>
          </a:p>
        </p:txBody>
      </p:sp>
      <p:graphicFrame>
        <p:nvGraphicFramePr>
          <p:cNvPr id="6" name="Espace réservé du contenu 5">
            <a:extLst>
              <a:ext uri="{FF2B5EF4-FFF2-40B4-BE49-F238E27FC236}">
                <a16:creationId xmlns:a16="http://schemas.microsoft.com/office/drawing/2014/main" id="{24BD820B-2C05-43D4-86F8-206D425B5441}"/>
              </a:ext>
            </a:extLst>
          </p:cNvPr>
          <p:cNvGraphicFramePr>
            <a:graphicFrameLocks noGrp="1"/>
          </p:cNvGraphicFramePr>
          <p:nvPr>
            <p:ph idx="1"/>
            <p:extLst>
              <p:ext uri="{D42A27DB-BD31-4B8C-83A1-F6EECF244321}">
                <p14:modId xmlns:p14="http://schemas.microsoft.com/office/powerpoint/2010/main" val="2843270522"/>
              </p:ext>
            </p:extLst>
          </p:nvPr>
        </p:nvGraphicFramePr>
        <p:xfrm>
          <a:off x="2279577" y="1268760"/>
          <a:ext cx="7848873" cy="4824536"/>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1729014105"/>
                    </a:ext>
                  </a:extLst>
                </a:gridCol>
                <a:gridCol w="1753810">
                  <a:extLst>
                    <a:ext uri="{9D8B030D-6E8A-4147-A177-3AD203B41FA5}">
                      <a16:colId xmlns:a16="http://schemas.microsoft.com/office/drawing/2014/main" val="3276778595"/>
                    </a:ext>
                  </a:extLst>
                </a:gridCol>
                <a:gridCol w="1955743">
                  <a:extLst>
                    <a:ext uri="{9D8B030D-6E8A-4147-A177-3AD203B41FA5}">
                      <a16:colId xmlns:a16="http://schemas.microsoft.com/office/drawing/2014/main" val="3056781798"/>
                    </a:ext>
                  </a:extLst>
                </a:gridCol>
                <a:gridCol w="2195104">
                  <a:extLst>
                    <a:ext uri="{9D8B030D-6E8A-4147-A177-3AD203B41FA5}">
                      <a16:colId xmlns:a16="http://schemas.microsoft.com/office/drawing/2014/main" val="2845618677"/>
                    </a:ext>
                  </a:extLst>
                </a:gridCol>
              </a:tblGrid>
              <a:tr h="801163">
                <a:tc gridSpan="2">
                  <a:txBody>
                    <a:bodyPr/>
                    <a:lstStyle/>
                    <a:p>
                      <a:pPr algn="ctr">
                        <a:lnSpc>
                          <a:spcPct val="107000"/>
                        </a:lnSpc>
                      </a:pPr>
                      <a:r>
                        <a:rPr lang="fr-FR" sz="1600" dirty="0">
                          <a:effectLst/>
                          <a:latin typeface="Times New Roman" panose="02020603050405020304" pitchFamily="18" charset="0"/>
                          <a:cs typeface="Times New Roman" panose="02020603050405020304" pitchFamily="18" charset="0"/>
                        </a:rPr>
                        <a:t>Objet</a:t>
                      </a:r>
                      <a:endParaRPr lang="fr-FR" sz="16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tc>
                <a:tc hMerge="1">
                  <a:txBody>
                    <a:bodyPr/>
                    <a:lstStyle/>
                    <a:p>
                      <a:endParaRPr lang="fr-FR"/>
                    </a:p>
                  </a:txBody>
                  <a:tcPr/>
                </a:tc>
                <a:tc>
                  <a:txBody>
                    <a:bodyPr/>
                    <a:lstStyle/>
                    <a:p>
                      <a:pPr algn="ctr">
                        <a:lnSpc>
                          <a:spcPct val="107000"/>
                        </a:lnSpc>
                      </a:pPr>
                      <a:r>
                        <a:rPr lang="fr-FR" sz="1600" dirty="0">
                          <a:effectLst/>
                          <a:latin typeface="Times New Roman" panose="02020603050405020304" pitchFamily="18" charset="0"/>
                          <a:cs typeface="Times New Roman" panose="02020603050405020304" pitchFamily="18" charset="0"/>
                        </a:rPr>
                        <a:t>Période</a:t>
                      </a:r>
                      <a:endParaRPr lang="fr-FR" sz="16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tc>
                <a:tc>
                  <a:txBody>
                    <a:bodyPr/>
                    <a:lstStyle/>
                    <a:p>
                      <a:pPr algn="just">
                        <a:lnSpc>
                          <a:spcPct val="107000"/>
                        </a:lnSpc>
                      </a:pPr>
                      <a:r>
                        <a:rPr lang="fr-FR" sz="1600">
                          <a:effectLst/>
                          <a:latin typeface="Times New Roman" panose="02020603050405020304" pitchFamily="18" charset="0"/>
                          <a:cs typeface="Times New Roman" panose="02020603050405020304" pitchFamily="18" charset="0"/>
                        </a:rPr>
                        <a:t>Observations</a:t>
                      </a:r>
                      <a:endParaRPr lang="fr-FR" sz="160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519168363"/>
                  </a:ext>
                </a:extLst>
              </a:tr>
              <a:tr h="953576">
                <a:tc gridSpan="2">
                  <a:txBody>
                    <a:bodyPr/>
                    <a:lstStyle/>
                    <a:p>
                      <a:pPr algn="just">
                        <a:lnSpc>
                          <a:spcPct val="107000"/>
                        </a:lnSpc>
                      </a:pPr>
                      <a:r>
                        <a:rPr lang="fr-FR" sz="1600" dirty="0">
                          <a:effectLst/>
                          <a:latin typeface="Times New Roman" panose="02020603050405020304" pitchFamily="18" charset="0"/>
                          <a:cs typeface="Times New Roman" panose="02020603050405020304" pitchFamily="18" charset="0"/>
                        </a:rPr>
                        <a:t>QUITUS DE RECENSEMENT 2021</a:t>
                      </a:r>
                      <a:endParaRPr lang="fr-FR" sz="16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tc>
                <a:tc hMerge="1">
                  <a:txBody>
                    <a:bodyPr/>
                    <a:lstStyle/>
                    <a:p>
                      <a:endParaRPr lang="fr-FR"/>
                    </a:p>
                  </a:txBody>
                  <a:tcPr/>
                </a:tc>
                <a:tc>
                  <a:txBody>
                    <a:bodyPr/>
                    <a:lstStyle/>
                    <a:p>
                      <a:pPr algn="just">
                        <a:lnSpc>
                          <a:spcPct val="107000"/>
                        </a:lnSpc>
                      </a:pPr>
                      <a:r>
                        <a:rPr lang="fr-FR" sz="1600">
                          <a:effectLst/>
                          <a:latin typeface="Times New Roman" panose="02020603050405020304" pitchFamily="18" charset="0"/>
                          <a:cs typeface="Times New Roman" panose="02020603050405020304" pitchFamily="18" charset="0"/>
                        </a:rPr>
                        <a:t>Annuel </a:t>
                      </a:r>
                    </a:p>
                    <a:p>
                      <a:pPr algn="just">
                        <a:lnSpc>
                          <a:spcPct val="107000"/>
                        </a:lnSpc>
                      </a:pPr>
                      <a:r>
                        <a:rPr lang="fr-FR" sz="1600">
                          <a:effectLst/>
                          <a:latin typeface="Times New Roman" panose="02020603050405020304" pitchFamily="18" charset="0"/>
                          <a:cs typeface="Times New Roman" panose="02020603050405020304" pitchFamily="18" charset="0"/>
                        </a:rPr>
                        <a:t>(avant 30 juin 2022)</a:t>
                      </a:r>
                      <a:endParaRPr lang="fr-FR" sz="160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tc>
                <a:tc>
                  <a:txBody>
                    <a:bodyPr/>
                    <a:lstStyle/>
                    <a:p>
                      <a:pPr algn="just">
                        <a:lnSpc>
                          <a:spcPct val="107000"/>
                        </a:lnSpc>
                      </a:pPr>
                      <a:r>
                        <a:rPr lang="fr-FR" sz="1600">
                          <a:effectLst/>
                          <a:latin typeface="Times New Roman" panose="02020603050405020304" pitchFamily="18" charset="0"/>
                          <a:cs typeface="Times New Roman" panose="02020603050405020304" pitchFamily="18" charset="0"/>
                        </a:rPr>
                        <a:t>Pièce à joindre à la demande du TEF </a:t>
                      </a:r>
                      <a:endParaRPr lang="fr-FR" sz="160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414042860"/>
                  </a:ext>
                </a:extLst>
              </a:tr>
              <a:tr h="1341124">
                <a:tc rowSpan="2">
                  <a:txBody>
                    <a:bodyPr/>
                    <a:lstStyle/>
                    <a:p>
                      <a:pPr algn="ctr">
                        <a:lnSpc>
                          <a:spcPct val="107000"/>
                        </a:lnSpc>
                      </a:pPr>
                      <a:r>
                        <a:rPr lang="fr-FR" sz="1600">
                          <a:effectLst/>
                          <a:latin typeface="Times New Roman" panose="02020603050405020304" pitchFamily="18" charset="0"/>
                          <a:cs typeface="Times New Roman" panose="02020603050405020304" pitchFamily="18" charset="0"/>
                        </a:rPr>
                        <a:t>ETABLISSEMENT / VALIDATION DE DEVIS</a:t>
                      </a:r>
                      <a:endParaRPr lang="fr-FR" sz="160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tc>
                <a:tc>
                  <a:txBody>
                    <a:bodyPr/>
                    <a:lstStyle/>
                    <a:p>
                      <a:pPr algn="just">
                        <a:lnSpc>
                          <a:spcPct val="107000"/>
                        </a:lnSpc>
                      </a:pPr>
                      <a:r>
                        <a:rPr lang="fr-FR" sz="1600">
                          <a:effectLst/>
                          <a:latin typeface="Times New Roman" panose="02020603050405020304" pitchFamily="18" charset="0"/>
                          <a:cs typeface="Times New Roman" panose="02020603050405020304" pitchFamily="18" charset="0"/>
                        </a:rPr>
                        <a:t>ENTRETIEN / REHABILITATION </a:t>
                      </a:r>
                      <a:endParaRPr lang="fr-FR" sz="1600">
                        <a:effectLst/>
                        <a:latin typeface="Times New Roman" panose="02020603050405020304" pitchFamily="18" charset="0"/>
                        <a:ea typeface="DengXian" panose="02010600030101010101" pitchFamily="2" charset="-122"/>
                        <a:cs typeface="Times New Roman" panose="02020603050405020304" pitchFamily="18" charset="0"/>
                      </a:endParaRPr>
                    </a:p>
                  </a:txBody>
                  <a:tcPr marL="0" marR="0" marT="0" marB="0" anchor="ctr"/>
                </a:tc>
                <a:tc>
                  <a:txBody>
                    <a:bodyPr/>
                    <a:lstStyle/>
                    <a:p>
                      <a:pPr algn="just">
                        <a:lnSpc>
                          <a:spcPct val="107000"/>
                        </a:lnSpc>
                      </a:pPr>
                      <a:r>
                        <a:rPr lang="fr-FR" sz="1600" dirty="0">
                          <a:effectLst/>
                          <a:latin typeface="Times New Roman" panose="02020603050405020304" pitchFamily="18" charset="0"/>
                          <a:cs typeface="Times New Roman" panose="02020603050405020304" pitchFamily="18" charset="0"/>
                        </a:rPr>
                        <a:t>Avant lancement de passation des marchés</a:t>
                      </a:r>
                      <a:endParaRPr lang="fr-FR" sz="16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tc>
                <a:tc>
                  <a:txBody>
                    <a:bodyPr/>
                    <a:lstStyle/>
                    <a:p>
                      <a:pPr algn="just">
                        <a:lnSpc>
                          <a:spcPct val="107000"/>
                        </a:lnSpc>
                      </a:pPr>
                      <a:r>
                        <a:rPr lang="fr-FR" sz="1600">
                          <a:effectLst/>
                          <a:latin typeface="Times New Roman" panose="02020603050405020304" pitchFamily="18" charset="0"/>
                          <a:cs typeface="Times New Roman" panose="02020603050405020304" pitchFamily="18" charset="0"/>
                        </a:rPr>
                        <a:t>- Validation sur la quantité uniquement</a:t>
                      </a:r>
                    </a:p>
                    <a:p>
                      <a:pPr algn="just">
                        <a:lnSpc>
                          <a:spcPct val="107000"/>
                        </a:lnSpc>
                      </a:pPr>
                      <a:r>
                        <a:rPr lang="fr-FR" sz="1600">
                          <a:effectLst/>
                          <a:latin typeface="Times New Roman" panose="02020603050405020304" pitchFamily="18" charset="0"/>
                          <a:cs typeface="Times New Roman" panose="02020603050405020304" pitchFamily="18" charset="0"/>
                        </a:rPr>
                        <a:t>- In situ</a:t>
                      </a:r>
                      <a:endParaRPr lang="fr-FR" sz="160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224966473"/>
                  </a:ext>
                </a:extLst>
              </a:tr>
              <a:tr h="1728673">
                <a:tc vMerge="1">
                  <a:txBody>
                    <a:bodyPr/>
                    <a:lstStyle/>
                    <a:p>
                      <a:endParaRPr lang="fr-FR"/>
                    </a:p>
                  </a:txBody>
                  <a:tcPr/>
                </a:tc>
                <a:tc>
                  <a:txBody>
                    <a:bodyPr/>
                    <a:lstStyle/>
                    <a:p>
                      <a:pPr algn="ctr">
                        <a:lnSpc>
                          <a:spcPct val="107000"/>
                        </a:lnSpc>
                      </a:pPr>
                      <a:r>
                        <a:rPr lang="fr-FR" sz="1600">
                          <a:effectLst/>
                          <a:latin typeface="Times New Roman" panose="02020603050405020304" pitchFamily="18" charset="0"/>
                          <a:cs typeface="Times New Roman" panose="02020603050405020304" pitchFamily="18" charset="0"/>
                        </a:rPr>
                        <a:t> </a:t>
                      </a:r>
                    </a:p>
                    <a:p>
                      <a:pPr algn="just">
                        <a:lnSpc>
                          <a:spcPct val="107000"/>
                        </a:lnSpc>
                      </a:pPr>
                      <a:r>
                        <a:rPr lang="fr-FR" sz="1600">
                          <a:effectLst/>
                          <a:latin typeface="Times New Roman" panose="02020603050405020304" pitchFamily="18" charset="0"/>
                          <a:cs typeface="Times New Roman" panose="02020603050405020304" pitchFamily="18" charset="0"/>
                        </a:rPr>
                        <a:t>NOUVELLE CONSTRUCTION</a:t>
                      </a:r>
                      <a:endParaRPr lang="fr-FR" sz="1600">
                        <a:effectLst/>
                        <a:latin typeface="Times New Roman" panose="02020603050405020304" pitchFamily="18" charset="0"/>
                        <a:ea typeface="DengXian" panose="02010600030101010101" pitchFamily="2" charset="-122"/>
                        <a:cs typeface="Times New Roman" panose="02020603050405020304" pitchFamily="18" charset="0"/>
                      </a:endParaRPr>
                    </a:p>
                  </a:txBody>
                  <a:tcPr marL="0" marR="0" marT="0" marB="0" anchor="ctr"/>
                </a:tc>
                <a:tc>
                  <a:txBody>
                    <a:bodyPr/>
                    <a:lstStyle/>
                    <a:p>
                      <a:pPr algn="just">
                        <a:lnSpc>
                          <a:spcPct val="107000"/>
                        </a:lnSpc>
                      </a:pPr>
                      <a:r>
                        <a:rPr lang="fr-FR" sz="1600">
                          <a:effectLst/>
                          <a:latin typeface="Times New Roman" panose="02020603050405020304" pitchFamily="18" charset="0"/>
                          <a:cs typeface="Times New Roman" panose="02020603050405020304" pitchFamily="18" charset="0"/>
                        </a:rPr>
                        <a:t>Avant lancement de passation des marchés</a:t>
                      </a:r>
                      <a:endParaRPr lang="fr-FR" sz="160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tc>
                <a:tc>
                  <a:txBody>
                    <a:bodyPr/>
                    <a:lstStyle/>
                    <a:p>
                      <a:pPr algn="just">
                        <a:lnSpc>
                          <a:spcPct val="107000"/>
                        </a:lnSpc>
                      </a:pPr>
                      <a:r>
                        <a:rPr lang="fr-FR" sz="1600" dirty="0">
                          <a:effectLst/>
                          <a:latin typeface="Times New Roman" panose="02020603050405020304" pitchFamily="18" charset="0"/>
                          <a:cs typeface="Times New Roman" panose="02020603050405020304" pitchFamily="18" charset="0"/>
                        </a:rPr>
                        <a:t>- Plan complet de la construction  </a:t>
                      </a:r>
                    </a:p>
                    <a:p>
                      <a:pPr algn="just">
                        <a:lnSpc>
                          <a:spcPct val="107000"/>
                        </a:lnSpc>
                      </a:pPr>
                      <a:r>
                        <a:rPr lang="fr-FR" sz="1600" dirty="0">
                          <a:effectLst/>
                          <a:latin typeface="Times New Roman" panose="02020603050405020304" pitchFamily="18" charset="0"/>
                          <a:cs typeface="Times New Roman" panose="02020603050405020304" pitchFamily="18" charset="0"/>
                        </a:rPr>
                        <a:t>- Bordereau des Détails Quantitatifs</a:t>
                      </a:r>
                      <a:endParaRPr lang="fr-FR" sz="16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2047762976"/>
                  </a:ext>
                </a:extLst>
              </a:tr>
            </a:tbl>
          </a:graphicData>
        </a:graphic>
      </p:graphicFrame>
      <p:sp>
        <p:nvSpPr>
          <p:cNvPr id="4" name="Rectangle 3"/>
          <p:cNvSpPr/>
          <p:nvPr/>
        </p:nvSpPr>
        <p:spPr>
          <a:xfrm>
            <a:off x="7647079" y="236729"/>
            <a:ext cx="4301177" cy="369332"/>
          </a:xfrm>
          <a:prstGeom prst="rect">
            <a:avLst/>
          </a:prstGeom>
        </p:spPr>
        <p:txBody>
          <a:bodyPr wrap="none">
            <a:spAutoFit/>
          </a:bodyPr>
          <a:lstStyle/>
          <a:p>
            <a:r>
              <a:rPr lang="fr-FR" b="1" dirty="0">
                <a:solidFill>
                  <a:srgbClr val="0DA5A5"/>
                </a:solidFill>
                <a:latin typeface="Abadi"/>
              </a:rPr>
              <a:t>IV- GESTION DU PATRIMOINE DE L’ETAT</a:t>
            </a:r>
            <a:endParaRPr lang="fr-FR" dirty="0"/>
          </a:p>
        </p:txBody>
      </p:sp>
    </p:spTree>
    <p:extLst>
      <p:ext uri="{BB962C8B-B14F-4D97-AF65-F5344CB8AC3E}">
        <p14:creationId xmlns:p14="http://schemas.microsoft.com/office/powerpoint/2010/main" val="37688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976" y="1863880"/>
            <a:ext cx="8915400" cy="3441032"/>
          </a:xfrm>
        </p:spPr>
        <p:txBody>
          <a:bodyPr>
            <a:normAutofit/>
          </a:bodyPr>
          <a:lstStyle/>
          <a:p>
            <a:pPr marL="0" indent="0" algn="ctr">
              <a:lnSpc>
                <a:spcPct val="90000"/>
              </a:lnSpc>
              <a:buClr>
                <a:srgbClr val="A53010"/>
              </a:buClr>
              <a:buNone/>
            </a:pPr>
            <a:endParaRPr lang="fr-FR" sz="4100" b="1" dirty="0">
              <a:solidFill>
                <a:srgbClr val="6AAC91"/>
              </a:solidFill>
            </a:endParaRPr>
          </a:p>
          <a:p>
            <a:pPr marL="0" indent="0" algn="ctr">
              <a:lnSpc>
                <a:spcPct val="90000"/>
              </a:lnSpc>
              <a:buClr>
                <a:srgbClr val="A53010"/>
              </a:buClr>
              <a:buNone/>
            </a:pPr>
            <a:r>
              <a:rPr lang="fr-FR" sz="4100" b="1" dirty="0">
                <a:solidFill>
                  <a:srgbClr val="0DA5A5"/>
                </a:solidFill>
                <a:latin typeface="Abadi"/>
              </a:rPr>
              <a:t>Merci de votre aimable</a:t>
            </a:r>
          </a:p>
          <a:p>
            <a:pPr marL="0" indent="0" algn="ctr">
              <a:lnSpc>
                <a:spcPct val="90000"/>
              </a:lnSpc>
              <a:buClr>
                <a:srgbClr val="A53010"/>
              </a:buClr>
              <a:buNone/>
            </a:pPr>
            <a:r>
              <a:rPr lang="fr-FR" sz="4100" b="1" dirty="0">
                <a:solidFill>
                  <a:srgbClr val="0DA5A5"/>
                </a:solidFill>
                <a:latin typeface="Abadi"/>
              </a:rPr>
              <a:t> attention.</a:t>
            </a:r>
          </a:p>
          <a:p>
            <a:pPr marL="0" indent="0" algn="ctr">
              <a:lnSpc>
                <a:spcPct val="90000"/>
              </a:lnSpc>
              <a:buClr>
                <a:srgbClr val="A53010"/>
              </a:buClr>
              <a:buNone/>
            </a:pPr>
            <a:endParaRPr lang="fr-FR" sz="4100" b="1" dirty="0">
              <a:solidFill>
                <a:srgbClr val="6AAC91"/>
              </a:solidFill>
            </a:endParaRPr>
          </a:p>
        </p:txBody>
      </p:sp>
    </p:spTree>
    <p:extLst>
      <p:ext uri="{BB962C8B-B14F-4D97-AF65-F5344CB8AC3E}">
        <p14:creationId xmlns:p14="http://schemas.microsoft.com/office/powerpoint/2010/main" val="2264624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DA661866-D02A-46D4-BB6A-CD6C82BB133B}"/>
              </a:ext>
            </a:extLst>
          </p:cNvPr>
          <p:cNvSpPr txBox="1">
            <a:spLocks/>
          </p:cNvSpPr>
          <p:nvPr/>
        </p:nvSpPr>
        <p:spPr>
          <a:xfrm>
            <a:off x="1981200" y="2580067"/>
            <a:ext cx="8721144" cy="2004812"/>
          </a:xfrm>
          <a:prstGeom prst="rect">
            <a:avLst/>
          </a:prstGeom>
          <a:effectLst/>
        </p:spPr>
        <p:txBody>
          <a:bodyPr vert="horz" lIns="91440" tIns="45720" rIns="91440" bIns="45720" rtlCol="0" anchor="t" anchorCtr="0">
            <a:norm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None/>
            </a:pPr>
            <a:r>
              <a:rPr lang="fr-FR" sz="4000" dirty="0">
                <a:solidFill>
                  <a:srgbClr val="0DA5A5"/>
                </a:solidFill>
                <a:latin typeface="Abadi"/>
              </a:rPr>
              <a:t>V- GESTION FINANCIERE DES AGENTS DE L’ETAT</a:t>
            </a:r>
          </a:p>
        </p:txBody>
      </p:sp>
      <p:pic>
        <p:nvPicPr>
          <p:cNvPr id="6" name="Picture 2">
            <a:extLst>
              <a:ext uri="{FF2B5EF4-FFF2-40B4-BE49-F238E27FC236}">
                <a16:creationId xmlns:a16="http://schemas.microsoft.com/office/drawing/2014/main" id="{D795BC8A-D437-487D-9DFC-C4D01FF0AE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208" y="365371"/>
            <a:ext cx="1909584" cy="11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a:extLst>
              <a:ext uri="{FF2B5EF4-FFF2-40B4-BE49-F238E27FC236}">
                <a16:creationId xmlns:a16="http://schemas.microsoft.com/office/drawing/2014/main" id="{DA661866-D02A-46D4-BB6A-CD6C82BB133B}"/>
              </a:ext>
            </a:extLst>
          </p:cNvPr>
          <p:cNvSpPr txBox="1">
            <a:spLocks/>
          </p:cNvSpPr>
          <p:nvPr/>
        </p:nvSpPr>
        <p:spPr>
          <a:xfrm>
            <a:off x="2320887" y="4792337"/>
            <a:ext cx="8721144" cy="936460"/>
          </a:xfrm>
          <a:prstGeom prst="rect">
            <a:avLst/>
          </a:prstGeom>
          <a:effectLst/>
        </p:spPr>
        <p:txBody>
          <a:bodyPr vert="horz" lIns="91440" tIns="45720" rIns="91440" bIns="45720" rtlCol="0" anchor="t" anchorCtr="0">
            <a:norm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r">
              <a:buNone/>
            </a:pPr>
            <a:r>
              <a:rPr lang="fr-FR" sz="2800" dirty="0">
                <a:latin typeface="Times New Roman" panose="02020603050405020304" pitchFamily="18" charset="0"/>
                <a:cs typeface="Times New Roman" panose="02020603050405020304" pitchFamily="18" charset="0"/>
              </a:rPr>
              <a:t>DGEAE/ DGFAG</a:t>
            </a:r>
          </a:p>
        </p:txBody>
      </p:sp>
    </p:spTree>
    <p:extLst>
      <p:ext uri="{BB962C8B-B14F-4D97-AF65-F5344CB8AC3E}">
        <p14:creationId xmlns:p14="http://schemas.microsoft.com/office/powerpoint/2010/main" val="1402398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0"/>
            <a:ext cx="9144000" cy="6858000"/>
          </a:xfrm>
        </p:spPr>
        <p:txBody>
          <a:bodyPr>
            <a:normAutofit/>
          </a:bodyPr>
          <a:lstStyle/>
          <a:p>
            <a:pPr algn="ct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fr-FR" sz="2600" dirty="0"/>
              <a:t>7.2	GESTION DES EFFECTIFS</a:t>
            </a:r>
          </a:p>
          <a:p>
            <a:pPr algn="ctr"/>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7.2.4 DETACHEMENT</a:t>
            </a:r>
          </a:p>
          <a:p>
            <a:pPr marL="285750" indent="-285750">
              <a:buFont typeface="Wingdings" pitchFamily="2" charset="2"/>
              <a:buChar char="q"/>
            </a:pPr>
            <a:endParaRPr lang="fr-FR" sz="1800" b="1" dirty="0"/>
          </a:p>
          <a:p>
            <a:r>
              <a:rPr lang="fr-FR" sz="1800" b="1" dirty="0"/>
              <a:t>(DECRET N°2005-507 DU 02 AOUT 2005)</a:t>
            </a:r>
          </a:p>
          <a:p>
            <a:pPr marL="285750" indent="-285750">
              <a:buFont typeface="Wingdings" pitchFamily="2" charset="2"/>
              <a:buChar char="q"/>
            </a:pPr>
            <a:r>
              <a:rPr lang="fr-FR" sz="1800" b="1" dirty="0"/>
              <a:t>RÉINTÉGRATION</a:t>
            </a:r>
          </a:p>
          <a:p>
            <a:pPr marL="742950" lvl="1" indent="-285750" algn="l">
              <a:buFont typeface="Wingdings" pitchFamily="2" charset="2"/>
              <a:buChar char="Ø"/>
            </a:pPr>
            <a:r>
              <a:rPr lang="fr-FR" sz="1800" dirty="0">
                <a:solidFill>
                  <a:schemeClr val="tx1"/>
                </a:solidFill>
              </a:rPr>
              <a:t>Détachement de plein droit: </a:t>
            </a:r>
          </a:p>
          <a:p>
            <a:pPr marL="1200150" lvl="2" indent="-285750" algn="l">
              <a:buFont typeface="Courier New" panose="02070309020205020404" pitchFamily="49" charset="0"/>
              <a:buChar char="o"/>
            </a:pPr>
            <a:r>
              <a:rPr lang="fr-FR" dirty="0">
                <a:solidFill>
                  <a:schemeClr val="tx1"/>
                </a:solidFill>
              </a:rPr>
              <a:t>Le poste budgétaire est préservé jusqu’à sa réintégration</a:t>
            </a:r>
            <a:r>
              <a:rPr lang="fr-FR" i="1" dirty="0">
                <a:solidFill>
                  <a:schemeClr val="tx1"/>
                </a:solidFill>
              </a:rPr>
              <a:t>.</a:t>
            </a:r>
          </a:p>
          <a:p>
            <a:pPr marL="1200150" lvl="2" indent="-285750" algn="l">
              <a:buFont typeface="Courier New" panose="02070309020205020404" pitchFamily="49" charset="0"/>
              <a:buChar char="o"/>
            </a:pPr>
            <a:r>
              <a:rPr lang="fr-FR" dirty="0">
                <a:solidFill>
                  <a:schemeClr val="tx1"/>
                </a:solidFill>
              </a:rPr>
              <a:t>Réintégration immédiate.</a:t>
            </a:r>
          </a:p>
          <a:p>
            <a:pPr marL="742950" lvl="1" indent="-285750" algn="l">
              <a:buFont typeface="Wingdings" pitchFamily="2" charset="2"/>
              <a:buChar char="Ø"/>
            </a:pPr>
            <a:r>
              <a:rPr lang="fr-FR" sz="1800" dirty="0">
                <a:solidFill>
                  <a:schemeClr val="tx1"/>
                </a:solidFill>
              </a:rPr>
              <a:t>Détachement sur demande</a:t>
            </a:r>
          </a:p>
          <a:p>
            <a:pPr marL="1200150" lvl="2" indent="-285750" algn="l">
              <a:buFont typeface="Courier New" panose="02070309020205020404" pitchFamily="49" charset="0"/>
              <a:buChar char="o"/>
            </a:pPr>
            <a:r>
              <a:rPr lang="fr-FR" dirty="0">
                <a:solidFill>
                  <a:schemeClr val="tx1"/>
                </a:solidFill>
              </a:rPr>
              <a:t>Détachement de longue durée : réintégration non immédiate en cas d’absence d’emploi vacant</a:t>
            </a:r>
          </a:p>
          <a:p>
            <a:pPr marL="1200150" lvl="2" indent="-285750" algn="l">
              <a:buFont typeface="Courier New" panose="02070309020205020404" pitchFamily="49" charset="0"/>
              <a:buChar char="o"/>
            </a:pPr>
            <a:endParaRPr lang="fr-FR" dirty="0">
              <a:solidFill>
                <a:schemeClr val="tx1"/>
              </a:solidFill>
            </a:endParaRPr>
          </a:p>
          <a:p>
            <a:pPr marL="1200150" lvl="2" indent="-285750" algn="l">
              <a:buFont typeface="Courier New" panose="02070309020205020404" pitchFamily="49" charset="0"/>
              <a:buChar char="o"/>
              <a:tabLst>
                <a:tab pos="1976438" algn="l"/>
              </a:tabLst>
            </a:pPr>
            <a:endParaRPr lang="fr-FR" dirty="0">
              <a:solidFill>
                <a:schemeClr val="tx1"/>
              </a:solidFill>
            </a:endParaRPr>
          </a:p>
          <a:p>
            <a:endParaRPr lang="fr-FR" sz="1800" b="1" dirty="0"/>
          </a:p>
          <a:p>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9245599" y="0"/>
            <a:ext cx="2799645" cy="646331"/>
          </a:xfrm>
          <a:prstGeom prst="rect">
            <a:avLst/>
          </a:prstGeom>
        </p:spPr>
        <p:txBody>
          <a:bodyPr wrap="square">
            <a:spAutoFit/>
          </a:bodyPr>
          <a:lstStyle/>
          <a:p>
            <a:pPr marL="182880" indent="0" algn="ctr">
              <a:buNone/>
            </a:pPr>
            <a:r>
              <a:rPr lang="fr-FR" dirty="0">
                <a:solidFill>
                  <a:srgbClr val="0DA5A5"/>
                </a:solidFill>
                <a:latin typeface="Abadi"/>
              </a:rPr>
              <a:t>V- GESTION FINANCIERE DES AGENTS DE L’ETAT</a:t>
            </a:r>
          </a:p>
        </p:txBody>
      </p:sp>
    </p:spTree>
    <p:extLst>
      <p:ext uri="{BB962C8B-B14F-4D97-AF65-F5344CB8AC3E}">
        <p14:creationId xmlns:p14="http://schemas.microsoft.com/office/powerpoint/2010/main" val="32814602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80">
                                          <p:stCondLst>
                                            <p:cond delay="0"/>
                                          </p:stCondLst>
                                        </p:cTn>
                                        <p:tgtEl>
                                          <p:spTgt spid="3">
                                            <p:txEl>
                                              <p:pRg st="4" end="4"/>
                                            </p:txEl>
                                          </p:spTgt>
                                        </p:tgtEl>
                                      </p:cBhvr>
                                    </p:animEffect>
                                    <p:anim calcmode="lin" valueType="num">
                                      <p:cBhvr>
                                        <p:cTn id="4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4" end="4"/>
                                            </p:txEl>
                                          </p:spTgt>
                                        </p:tgtEl>
                                      </p:cBhvr>
                                      <p:to x="100000" y="60000"/>
                                    </p:animScale>
                                    <p:animScale>
                                      <p:cBhvr>
                                        <p:cTn id="48" dur="166" decel="50000">
                                          <p:stCondLst>
                                            <p:cond delay="676"/>
                                          </p:stCondLst>
                                        </p:cTn>
                                        <p:tgtEl>
                                          <p:spTgt spid="3">
                                            <p:txEl>
                                              <p:pRg st="4" end="4"/>
                                            </p:txEl>
                                          </p:spTgt>
                                        </p:tgtEl>
                                      </p:cBhvr>
                                      <p:to x="100000" y="100000"/>
                                    </p:animScale>
                                    <p:animScale>
                                      <p:cBhvr>
                                        <p:cTn id="49" dur="26">
                                          <p:stCondLst>
                                            <p:cond delay="1312"/>
                                          </p:stCondLst>
                                        </p:cTn>
                                        <p:tgtEl>
                                          <p:spTgt spid="3">
                                            <p:txEl>
                                              <p:pRg st="4" end="4"/>
                                            </p:txEl>
                                          </p:spTgt>
                                        </p:tgtEl>
                                      </p:cBhvr>
                                      <p:to x="100000" y="80000"/>
                                    </p:animScale>
                                    <p:animScale>
                                      <p:cBhvr>
                                        <p:cTn id="50" dur="166" decel="50000">
                                          <p:stCondLst>
                                            <p:cond delay="1338"/>
                                          </p:stCondLst>
                                        </p:cTn>
                                        <p:tgtEl>
                                          <p:spTgt spid="3">
                                            <p:txEl>
                                              <p:pRg st="4" end="4"/>
                                            </p:txEl>
                                          </p:spTgt>
                                        </p:tgtEl>
                                      </p:cBhvr>
                                      <p:to x="100000" y="100000"/>
                                    </p:animScale>
                                    <p:animScale>
                                      <p:cBhvr>
                                        <p:cTn id="51" dur="26">
                                          <p:stCondLst>
                                            <p:cond delay="1642"/>
                                          </p:stCondLst>
                                        </p:cTn>
                                        <p:tgtEl>
                                          <p:spTgt spid="3">
                                            <p:txEl>
                                              <p:pRg st="4" end="4"/>
                                            </p:txEl>
                                          </p:spTgt>
                                        </p:tgtEl>
                                      </p:cBhvr>
                                      <p:to x="100000" y="90000"/>
                                    </p:animScale>
                                    <p:animScale>
                                      <p:cBhvr>
                                        <p:cTn id="52" dur="166" decel="50000">
                                          <p:stCondLst>
                                            <p:cond delay="1668"/>
                                          </p:stCondLst>
                                        </p:cTn>
                                        <p:tgtEl>
                                          <p:spTgt spid="3">
                                            <p:txEl>
                                              <p:pRg st="4" end="4"/>
                                            </p:txEl>
                                          </p:spTgt>
                                        </p:tgtEl>
                                      </p:cBhvr>
                                      <p:to x="100000" y="100000"/>
                                    </p:animScale>
                                    <p:animScale>
                                      <p:cBhvr>
                                        <p:cTn id="53" dur="26">
                                          <p:stCondLst>
                                            <p:cond delay="1808"/>
                                          </p:stCondLst>
                                        </p:cTn>
                                        <p:tgtEl>
                                          <p:spTgt spid="3">
                                            <p:txEl>
                                              <p:pRg st="4" end="4"/>
                                            </p:txEl>
                                          </p:spTgt>
                                        </p:tgtEl>
                                      </p:cBhvr>
                                      <p:to x="100000" y="95000"/>
                                    </p:animScale>
                                    <p:animScale>
                                      <p:cBhvr>
                                        <p:cTn id="54" dur="166" decel="50000">
                                          <p:stCondLst>
                                            <p:cond delay="1834"/>
                                          </p:stCondLst>
                                        </p:cTn>
                                        <p:tgtEl>
                                          <p:spTgt spid="3">
                                            <p:txEl>
                                              <p:pRg st="4" end="4"/>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wipe(down)">
                                      <p:cBhvr>
                                        <p:cTn id="58" dur="580">
                                          <p:stCondLst>
                                            <p:cond delay="0"/>
                                          </p:stCondLst>
                                        </p:cTn>
                                        <p:tgtEl>
                                          <p:spTgt spid="3">
                                            <p:txEl>
                                              <p:pRg st="5" end="5"/>
                                            </p:txEl>
                                          </p:spTgt>
                                        </p:tgtEl>
                                      </p:cBhvr>
                                    </p:animEffect>
                                    <p:anim calcmode="lin" valueType="num">
                                      <p:cBhvr>
                                        <p:cTn id="5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5" end="5"/>
                                            </p:txEl>
                                          </p:spTgt>
                                        </p:tgtEl>
                                      </p:cBhvr>
                                      <p:to x="100000" y="60000"/>
                                    </p:animScale>
                                    <p:animScale>
                                      <p:cBhvr>
                                        <p:cTn id="65" dur="166" decel="50000">
                                          <p:stCondLst>
                                            <p:cond delay="676"/>
                                          </p:stCondLst>
                                        </p:cTn>
                                        <p:tgtEl>
                                          <p:spTgt spid="3">
                                            <p:txEl>
                                              <p:pRg st="5" end="5"/>
                                            </p:txEl>
                                          </p:spTgt>
                                        </p:tgtEl>
                                      </p:cBhvr>
                                      <p:to x="100000" y="100000"/>
                                    </p:animScale>
                                    <p:animScale>
                                      <p:cBhvr>
                                        <p:cTn id="66" dur="26">
                                          <p:stCondLst>
                                            <p:cond delay="1312"/>
                                          </p:stCondLst>
                                        </p:cTn>
                                        <p:tgtEl>
                                          <p:spTgt spid="3">
                                            <p:txEl>
                                              <p:pRg st="5" end="5"/>
                                            </p:txEl>
                                          </p:spTgt>
                                        </p:tgtEl>
                                      </p:cBhvr>
                                      <p:to x="100000" y="80000"/>
                                    </p:animScale>
                                    <p:animScale>
                                      <p:cBhvr>
                                        <p:cTn id="67" dur="166" decel="50000">
                                          <p:stCondLst>
                                            <p:cond delay="1338"/>
                                          </p:stCondLst>
                                        </p:cTn>
                                        <p:tgtEl>
                                          <p:spTgt spid="3">
                                            <p:txEl>
                                              <p:pRg st="5" end="5"/>
                                            </p:txEl>
                                          </p:spTgt>
                                        </p:tgtEl>
                                      </p:cBhvr>
                                      <p:to x="100000" y="100000"/>
                                    </p:animScale>
                                    <p:animScale>
                                      <p:cBhvr>
                                        <p:cTn id="68" dur="26">
                                          <p:stCondLst>
                                            <p:cond delay="1642"/>
                                          </p:stCondLst>
                                        </p:cTn>
                                        <p:tgtEl>
                                          <p:spTgt spid="3">
                                            <p:txEl>
                                              <p:pRg st="5" end="5"/>
                                            </p:txEl>
                                          </p:spTgt>
                                        </p:tgtEl>
                                      </p:cBhvr>
                                      <p:to x="100000" y="90000"/>
                                    </p:animScale>
                                    <p:animScale>
                                      <p:cBhvr>
                                        <p:cTn id="69" dur="166" decel="50000">
                                          <p:stCondLst>
                                            <p:cond delay="1668"/>
                                          </p:stCondLst>
                                        </p:cTn>
                                        <p:tgtEl>
                                          <p:spTgt spid="3">
                                            <p:txEl>
                                              <p:pRg st="5" end="5"/>
                                            </p:txEl>
                                          </p:spTgt>
                                        </p:tgtEl>
                                      </p:cBhvr>
                                      <p:to x="100000" y="100000"/>
                                    </p:animScale>
                                    <p:animScale>
                                      <p:cBhvr>
                                        <p:cTn id="70" dur="26">
                                          <p:stCondLst>
                                            <p:cond delay="1808"/>
                                          </p:stCondLst>
                                        </p:cTn>
                                        <p:tgtEl>
                                          <p:spTgt spid="3">
                                            <p:txEl>
                                              <p:pRg st="5" end="5"/>
                                            </p:txEl>
                                          </p:spTgt>
                                        </p:tgtEl>
                                      </p:cBhvr>
                                      <p:to x="100000" y="95000"/>
                                    </p:animScale>
                                    <p:animScale>
                                      <p:cBhvr>
                                        <p:cTn id="71" dur="166" decel="50000">
                                          <p:stCondLst>
                                            <p:cond delay="1834"/>
                                          </p:stCondLst>
                                        </p:cTn>
                                        <p:tgtEl>
                                          <p:spTgt spid="3">
                                            <p:txEl>
                                              <p:pRg st="5" end="5"/>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wipe(down)">
                                      <p:cBhvr>
                                        <p:cTn id="75" dur="580">
                                          <p:stCondLst>
                                            <p:cond delay="0"/>
                                          </p:stCondLst>
                                        </p:cTn>
                                        <p:tgtEl>
                                          <p:spTgt spid="3">
                                            <p:txEl>
                                              <p:pRg st="6" end="6"/>
                                            </p:txEl>
                                          </p:spTgt>
                                        </p:tgtEl>
                                      </p:cBhvr>
                                    </p:animEffect>
                                    <p:anim calcmode="lin" valueType="num">
                                      <p:cBhvr>
                                        <p:cTn id="7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6" end="6"/>
                                            </p:txEl>
                                          </p:spTgt>
                                        </p:tgtEl>
                                      </p:cBhvr>
                                      <p:to x="100000" y="60000"/>
                                    </p:animScale>
                                    <p:animScale>
                                      <p:cBhvr>
                                        <p:cTn id="82" dur="166" decel="50000">
                                          <p:stCondLst>
                                            <p:cond delay="676"/>
                                          </p:stCondLst>
                                        </p:cTn>
                                        <p:tgtEl>
                                          <p:spTgt spid="3">
                                            <p:txEl>
                                              <p:pRg st="6" end="6"/>
                                            </p:txEl>
                                          </p:spTgt>
                                        </p:tgtEl>
                                      </p:cBhvr>
                                      <p:to x="100000" y="100000"/>
                                    </p:animScale>
                                    <p:animScale>
                                      <p:cBhvr>
                                        <p:cTn id="83" dur="26">
                                          <p:stCondLst>
                                            <p:cond delay="1312"/>
                                          </p:stCondLst>
                                        </p:cTn>
                                        <p:tgtEl>
                                          <p:spTgt spid="3">
                                            <p:txEl>
                                              <p:pRg st="6" end="6"/>
                                            </p:txEl>
                                          </p:spTgt>
                                        </p:tgtEl>
                                      </p:cBhvr>
                                      <p:to x="100000" y="80000"/>
                                    </p:animScale>
                                    <p:animScale>
                                      <p:cBhvr>
                                        <p:cTn id="84" dur="166" decel="50000">
                                          <p:stCondLst>
                                            <p:cond delay="1338"/>
                                          </p:stCondLst>
                                        </p:cTn>
                                        <p:tgtEl>
                                          <p:spTgt spid="3">
                                            <p:txEl>
                                              <p:pRg st="6" end="6"/>
                                            </p:txEl>
                                          </p:spTgt>
                                        </p:tgtEl>
                                      </p:cBhvr>
                                      <p:to x="100000" y="100000"/>
                                    </p:animScale>
                                    <p:animScale>
                                      <p:cBhvr>
                                        <p:cTn id="85" dur="26">
                                          <p:stCondLst>
                                            <p:cond delay="1642"/>
                                          </p:stCondLst>
                                        </p:cTn>
                                        <p:tgtEl>
                                          <p:spTgt spid="3">
                                            <p:txEl>
                                              <p:pRg st="6" end="6"/>
                                            </p:txEl>
                                          </p:spTgt>
                                        </p:tgtEl>
                                      </p:cBhvr>
                                      <p:to x="100000" y="90000"/>
                                    </p:animScale>
                                    <p:animScale>
                                      <p:cBhvr>
                                        <p:cTn id="86" dur="166" decel="50000">
                                          <p:stCondLst>
                                            <p:cond delay="1668"/>
                                          </p:stCondLst>
                                        </p:cTn>
                                        <p:tgtEl>
                                          <p:spTgt spid="3">
                                            <p:txEl>
                                              <p:pRg st="6" end="6"/>
                                            </p:txEl>
                                          </p:spTgt>
                                        </p:tgtEl>
                                      </p:cBhvr>
                                      <p:to x="100000" y="100000"/>
                                    </p:animScale>
                                    <p:animScale>
                                      <p:cBhvr>
                                        <p:cTn id="87" dur="26">
                                          <p:stCondLst>
                                            <p:cond delay="1808"/>
                                          </p:stCondLst>
                                        </p:cTn>
                                        <p:tgtEl>
                                          <p:spTgt spid="3">
                                            <p:txEl>
                                              <p:pRg st="6" end="6"/>
                                            </p:txEl>
                                          </p:spTgt>
                                        </p:tgtEl>
                                      </p:cBhvr>
                                      <p:to x="100000" y="95000"/>
                                    </p:animScale>
                                    <p:animScale>
                                      <p:cBhvr>
                                        <p:cTn id="88" dur="166" decel="50000">
                                          <p:stCondLst>
                                            <p:cond delay="1834"/>
                                          </p:stCondLst>
                                        </p:cTn>
                                        <p:tgtEl>
                                          <p:spTgt spid="3">
                                            <p:txEl>
                                              <p:pRg st="6" end="6"/>
                                            </p:txEl>
                                          </p:spTgt>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3">
                                            <p:txEl>
                                              <p:pRg st="7" end="7"/>
                                            </p:txEl>
                                          </p:spTgt>
                                        </p:tgtEl>
                                        <p:attrNameLst>
                                          <p:attrName>style.visibility</p:attrName>
                                        </p:attrNameLst>
                                      </p:cBhvr>
                                      <p:to>
                                        <p:strVal val="visible"/>
                                      </p:to>
                                    </p:set>
                                    <p:animEffect transition="in" filter="wipe(down)">
                                      <p:cBhvr>
                                        <p:cTn id="92" dur="580">
                                          <p:stCondLst>
                                            <p:cond delay="0"/>
                                          </p:stCondLst>
                                        </p:cTn>
                                        <p:tgtEl>
                                          <p:spTgt spid="3">
                                            <p:txEl>
                                              <p:pRg st="7" end="7"/>
                                            </p:txEl>
                                          </p:spTgt>
                                        </p:tgtEl>
                                      </p:cBhvr>
                                    </p:animEffect>
                                    <p:anim calcmode="lin" valueType="num">
                                      <p:cBhvr>
                                        <p:cTn id="93"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7" end="7"/>
                                            </p:txEl>
                                          </p:spTgt>
                                        </p:tgtEl>
                                      </p:cBhvr>
                                      <p:to x="100000" y="60000"/>
                                    </p:animScale>
                                    <p:animScale>
                                      <p:cBhvr>
                                        <p:cTn id="99" dur="166" decel="50000">
                                          <p:stCondLst>
                                            <p:cond delay="676"/>
                                          </p:stCondLst>
                                        </p:cTn>
                                        <p:tgtEl>
                                          <p:spTgt spid="3">
                                            <p:txEl>
                                              <p:pRg st="7" end="7"/>
                                            </p:txEl>
                                          </p:spTgt>
                                        </p:tgtEl>
                                      </p:cBhvr>
                                      <p:to x="100000" y="100000"/>
                                    </p:animScale>
                                    <p:animScale>
                                      <p:cBhvr>
                                        <p:cTn id="100" dur="26">
                                          <p:stCondLst>
                                            <p:cond delay="1312"/>
                                          </p:stCondLst>
                                        </p:cTn>
                                        <p:tgtEl>
                                          <p:spTgt spid="3">
                                            <p:txEl>
                                              <p:pRg st="7" end="7"/>
                                            </p:txEl>
                                          </p:spTgt>
                                        </p:tgtEl>
                                      </p:cBhvr>
                                      <p:to x="100000" y="80000"/>
                                    </p:animScale>
                                    <p:animScale>
                                      <p:cBhvr>
                                        <p:cTn id="101" dur="166" decel="50000">
                                          <p:stCondLst>
                                            <p:cond delay="1338"/>
                                          </p:stCondLst>
                                        </p:cTn>
                                        <p:tgtEl>
                                          <p:spTgt spid="3">
                                            <p:txEl>
                                              <p:pRg st="7" end="7"/>
                                            </p:txEl>
                                          </p:spTgt>
                                        </p:tgtEl>
                                      </p:cBhvr>
                                      <p:to x="100000" y="100000"/>
                                    </p:animScale>
                                    <p:animScale>
                                      <p:cBhvr>
                                        <p:cTn id="102" dur="26">
                                          <p:stCondLst>
                                            <p:cond delay="1642"/>
                                          </p:stCondLst>
                                        </p:cTn>
                                        <p:tgtEl>
                                          <p:spTgt spid="3">
                                            <p:txEl>
                                              <p:pRg st="7" end="7"/>
                                            </p:txEl>
                                          </p:spTgt>
                                        </p:tgtEl>
                                      </p:cBhvr>
                                      <p:to x="100000" y="90000"/>
                                    </p:animScale>
                                    <p:animScale>
                                      <p:cBhvr>
                                        <p:cTn id="103" dur="166" decel="50000">
                                          <p:stCondLst>
                                            <p:cond delay="1668"/>
                                          </p:stCondLst>
                                        </p:cTn>
                                        <p:tgtEl>
                                          <p:spTgt spid="3">
                                            <p:txEl>
                                              <p:pRg st="7" end="7"/>
                                            </p:txEl>
                                          </p:spTgt>
                                        </p:tgtEl>
                                      </p:cBhvr>
                                      <p:to x="100000" y="100000"/>
                                    </p:animScale>
                                    <p:animScale>
                                      <p:cBhvr>
                                        <p:cTn id="104" dur="26">
                                          <p:stCondLst>
                                            <p:cond delay="1808"/>
                                          </p:stCondLst>
                                        </p:cTn>
                                        <p:tgtEl>
                                          <p:spTgt spid="3">
                                            <p:txEl>
                                              <p:pRg st="7" end="7"/>
                                            </p:txEl>
                                          </p:spTgt>
                                        </p:tgtEl>
                                      </p:cBhvr>
                                      <p:to x="100000" y="95000"/>
                                    </p:animScale>
                                    <p:animScale>
                                      <p:cBhvr>
                                        <p:cTn id="105" dur="166" decel="50000">
                                          <p:stCondLst>
                                            <p:cond delay="1834"/>
                                          </p:stCondLst>
                                        </p:cTn>
                                        <p:tgtEl>
                                          <p:spTgt spid="3">
                                            <p:txEl>
                                              <p:pRg st="7" end="7"/>
                                            </p:txEl>
                                          </p:spTgt>
                                        </p:tgtEl>
                                      </p:cBhvr>
                                      <p:to x="100000" y="100000"/>
                                    </p:animScale>
                                  </p:childTnLst>
                                </p:cTn>
                              </p:par>
                            </p:childTnLst>
                          </p:cTn>
                        </p:par>
                        <p:par>
                          <p:cTn id="106" fill="hold">
                            <p:stCondLst>
                              <p:cond delay="12000"/>
                            </p:stCondLst>
                            <p:childTnLst>
                              <p:par>
                                <p:cTn id="107" presetID="26" presetClass="entr" presetSubtype="0" fill="hold" nodeType="afterEffect">
                                  <p:stCondLst>
                                    <p:cond delay="0"/>
                                  </p:stCondLst>
                                  <p:childTnLst>
                                    <p:set>
                                      <p:cBhvr>
                                        <p:cTn id="108" dur="1" fill="hold">
                                          <p:stCondLst>
                                            <p:cond delay="0"/>
                                          </p:stCondLst>
                                        </p:cTn>
                                        <p:tgtEl>
                                          <p:spTgt spid="3">
                                            <p:txEl>
                                              <p:pRg st="8" end="8"/>
                                            </p:txEl>
                                          </p:spTgt>
                                        </p:tgtEl>
                                        <p:attrNameLst>
                                          <p:attrName>style.visibility</p:attrName>
                                        </p:attrNameLst>
                                      </p:cBhvr>
                                      <p:to>
                                        <p:strVal val="visible"/>
                                      </p:to>
                                    </p:set>
                                    <p:animEffect transition="in" filter="wipe(down)">
                                      <p:cBhvr>
                                        <p:cTn id="109" dur="580">
                                          <p:stCondLst>
                                            <p:cond delay="0"/>
                                          </p:stCondLst>
                                        </p:cTn>
                                        <p:tgtEl>
                                          <p:spTgt spid="3">
                                            <p:txEl>
                                              <p:pRg st="8" end="8"/>
                                            </p:txEl>
                                          </p:spTgt>
                                        </p:tgtEl>
                                      </p:cBhvr>
                                    </p:animEffect>
                                    <p:anim calcmode="lin" valueType="num">
                                      <p:cBhvr>
                                        <p:cTn id="11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8" end="8"/>
                                            </p:txEl>
                                          </p:spTgt>
                                        </p:tgtEl>
                                      </p:cBhvr>
                                      <p:to x="100000" y="60000"/>
                                    </p:animScale>
                                    <p:animScale>
                                      <p:cBhvr>
                                        <p:cTn id="116" dur="166" decel="50000">
                                          <p:stCondLst>
                                            <p:cond delay="676"/>
                                          </p:stCondLst>
                                        </p:cTn>
                                        <p:tgtEl>
                                          <p:spTgt spid="3">
                                            <p:txEl>
                                              <p:pRg st="8" end="8"/>
                                            </p:txEl>
                                          </p:spTgt>
                                        </p:tgtEl>
                                      </p:cBhvr>
                                      <p:to x="100000" y="100000"/>
                                    </p:animScale>
                                    <p:animScale>
                                      <p:cBhvr>
                                        <p:cTn id="117" dur="26">
                                          <p:stCondLst>
                                            <p:cond delay="1312"/>
                                          </p:stCondLst>
                                        </p:cTn>
                                        <p:tgtEl>
                                          <p:spTgt spid="3">
                                            <p:txEl>
                                              <p:pRg st="8" end="8"/>
                                            </p:txEl>
                                          </p:spTgt>
                                        </p:tgtEl>
                                      </p:cBhvr>
                                      <p:to x="100000" y="80000"/>
                                    </p:animScale>
                                    <p:animScale>
                                      <p:cBhvr>
                                        <p:cTn id="118" dur="166" decel="50000">
                                          <p:stCondLst>
                                            <p:cond delay="1338"/>
                                          </p:stCondLst>
                                        </p:cTn>
                                        <p:tgtEl>
                                          <p:spTgt spid="3">
                                            <p:txEl>
                                              <p:pRg st="8" end="8"/>
                                            </p:txEl>
                                          </p:spTgt>
                                        </p:tgtEl>
                                      </p:cBhvr>
                                      <p:to x="100000" y="100000"/>
                                    </p:animScale>
                                    <p:animScale>
                                      <p:cBhvr>
                                        <p:cTn id="119" dur="26">
                                          <p:stCondLst>
                                            <p:cond delay="1642"/>
                                          </p:stCondLst>
                                        </p:cTn>
                                        <p:tgtEl>
                                          <p:spTgt spid="3">
                                            <p:txEl>
                                              <p:pRg st="8" end="8"/>
                                            </p:txEl>
                                          </p:spTgt>
                                        </p:tgtEl>
                                      </p:cBhvr>
                                      <p:to x="100000" y="90000"/>
                                    </p:animScale>
                                    <p:animScale>
                                      <p:cBhvr>
                                        <p:cTn id="120" dur="166" decel="50000">
                                          <p:stCondLst>
                                            <p:cond delay="1668"/>
                                          </p:stCondLst>
                                        </p:cTn>
                                        <p:tgtEl>
                                          <p:spTgt spid="3">
                                            <p:txEl>
                                              <p:pRg st="8" end="8"/>
                                            </p:txEl>
                                          </p:spTgt>
                                        </p:tgtEl>
                                      </p:cBhvr>
                                      <p:to x="100000" y="100000"/>
                                    </p:animScale>
                                    <p:animScale>
                                      <p:cBhvr>
                                        <p:cTn id="121" dur="26">
                                          <p:stCondLst>
                                            <p:cond delay="1808"/>
                                          </p:stCondLst>
                                        </p:cTn>
                                        <p:tgtEl>
                                          <p:spTgt spid="3">
                                            <p:txEl>
                                              <p:pRg st="8" end="8"/>
                                            </p:txEl>
                                          </p:spTgt>
                                        </p:tgtEl>
                                      </p:cBhvr>
                                      <p:to x="100000" y="95000"/>
                                    </p:animScale>
                                    <p:animScale>
                                      <p:cBhvr>
                                        <p:cTn id="122" dur="166" decel="50000">
                                          <p:stCondLst>
                                            <p:cond delay="1834"/>
                                          </p:stCondLst>
                                        </p:cTn>
                                        <p:tgtEl>
                                          <p:spTgt spid="3">
                                            <p:txEl>
                                              <p:pRg st="8" end="8"/>
                                            </p:txEl>
                                          </p:spTgt>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3">
                                            <p:txEl>
                                              <p:pRg st="9" end="9"/>
                                            </p:txEl>
                                          </p:spTgt>
                                        </p:tgtEl>
                                        <p:attrNameLst>
                                          <p:attrName>style.visibility</p:attrName>
                                        </p:attrNameLst>
                                      </p:cBhvr>
                                      <p:to>
                                        <p:strVal val="visible"/>
                                      </p:to>
                                    </p:set>
                                    <p:animEffect transition="in" filter="wipe(down)">
                                      <p:cBhvr>
                                        <p:cTn id="126" dur="580">
                                          <p:stCondLst>
                                            <p:cond delay="0"/>
                                          </p:stCondLst>
                                        </p:cTn>
                                        <p:tgtEl>
                                          <p:spTgt spid="3">
                                            <p:txEl>
                                              <p:pRg st="9" end="9"/>
                                            </p:txEl>
                                          </p:spTgt>
                                        </p:tgtEl>
                                      </p:cBhvr>
                                    </p:animEffect>
                                    <p:anim calcmode="lin" valueType="num">
                                      <p:cBhvr>
                                        <p:cTn id="127"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3">
                                            <p:txEl>
                                              <p:pRg st="9" end="9"/>
                                            </p:txEl>
                                          </p:spTgt>
                                        </p:tgtEl>
                                      </p:cBhvr>
                                      <p:to x="100000" y="60000"/>
                                    </p:animScale>
                                    <p:animScale>
                                      <p:cBhvr>
                                        <p:cTn id="133" dur="166" decel="50000">
                                          <p:stCondLst>
                                            <p:cond delay="676"/>
                                          </p:stCondLst>
                                        </p:cTn>
                                        <p:tgtEl>
                                          <p:spTgt spid="3">
                                            <p:txEl>
                                              <p:pRg st="9" end="9"/>
                                            </p:txEl>
                                          </p:spTgt>
                                        </p:tgtEl>
                                      </p:cBhvr>
                                      <p:to x="100000" y="100000"/>
                                    </p:animScale>
                                    <p:animScale>
                                      <p:cBhvr>
                                        <p:cTn id="134" dur="26">
                                          <p:stCondLst>
                                            <p:cond delay="1312"/>
                                          </p:stCondLst>
                                        </p:cTn>
                                        <p:tgtEl>
                                          <p:spTgt spid="3">
                                            <p:txEl>
                                              <p:pRg st="9" end="9"/>
                                            </p:txEl>
                                          </p:spTgt>
                                        </p:tgtEl>
                                      </p:cBhvr>
                                      <p:to x="100000" y="80000"/>
                                    </p:animScale>
                                    <p:animScale>
                                      <p:cBhvr>
                                        <p:cTn id="135" dur="166" decel="50000">
                                          <p:stCondLst>
                                            <p:cond delay="1338"/>
                                          </p:stCondLst>
                                        </p:cTn>
                                        <p:tgtEl>
                                          <p:spTgt spid="3">
                                            <p:txEl>
                                              <p:pRg st="9" end="9"/>
                                            </p:txEl>
                                          </p:spTgt>
                                        </p:tgtEl>
                                      </p:cBhvr>
                                      <p:to x="100000" y="100000"/>
                                    </p:animScale>
                                    <p:animScale>
                                      <p:cBhvr>
                                        <p:cTn id="136" dur="26">
                                          <p:stCondLst>
                                            <p:cond delay="1642"/>
                                          </p:stCondLst>
                                        </p:cTn>
                                        <p:tgtEl>
                                          <p:spTgt spid="3">
                                            <p:txEl>
                                              <p:pRg st="9" end="9"/>
                                            </p:txEl>
                                          </p:spTgt>
                                        </p:tgtEl>
                                      </p:cBhvr>
                                      <p:to x="100000" y="90000"/>
                                    </p:animScale>
                                    <p:animScale>
                                      <p:cBhvr>
                                        <p:cTn id="137" dur="166" decel="50000">
                                          <p:stCondLst>
                                            <p:cond delay="1668"/>
                                          </p:stCondLst>
                                        </p:cTn>
                                        <p:tgtEl>
                                          <p:spTgt spid="3">
                                            <p:txEl>
                                              <p:pRg st="9" end="9"/>
                                            </p:txEl>
                                          </p:spTgt>
                                        </p:tgtEl>
                                      </p:cBhvr>
                                      <p:to x="100000" y="100000"/>
                                    </p:animScale>
                                    <p:animScale>
                                      <p:cBhvr>
                                        <p:cTn id="138" dur="26">
                                          <p:stCondLst>
                                            <p:cond delay="1808"/>
                                          </p:stCondLst>
                                        </p:cTn>
                                        <p:tgtEl>
                                          <p:spTgt spid="3">
                                            <p:txEl>
                                              <p:pRg st="9" end="9"/>
                                            </p:txEl>
                                          </p:spTgt>
                                        </p:tgtEl>
                                      </p:cBhvr>
                                      <p:to x="100000" y="95000"/>
                                    </p:animScale>
                                    <p:animScale>
                                      <p:cBhvr>
                                        <p:cTn id="139"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0"/>
            <a:ext cx="9144000" cy="6858000"/>
          </a:xfrm>
        </p:spPr>
        <p:txBody>
          <a:bodyPr>
            <a:normAutofit lnSpcReduction="10000"/>
          </a:bodyPr>
          <a:lstStyle/>
          <a:p>
            <a:pPr algn="ctr"/>
            <a:r>
              <a:rPr lang="fr-FR" sz="2600" dirty="0"/>
              <a:t>7.3 GESTION DE LA MASSE SALARIALE</a:t>
            </a:r>
          </a:p>
          <a:p>
            <a:pPr algn="ctr"/>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7.3.2 NOTIFICATION DE POSTES BUDGETAIRES</a:t>
            </a:r>
          </a:p>
          <a:p>
            <a:pPr algn="just"/>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7.3.2.1 Pour le Ministère de la Défense Nationale, Secrétariat d’Etat en charge de la Gendarmerie, Ministère de la Sécurité Publique, Ministère de la Justice, Ministère de la Santé Publique, Ministère de l’Education Nationale, Ministère de l’Enseignement Technique et de la Formation  professionnelle et Ministère de l’Enseignement Supérieur et de la Recherche Scientifique</a:t>
            </a:r>
          </a:p>
          <a:p>
            <a:pPr algn="ctr"/>
            <a:endParaRPr lang="fr-FR" sz="1800" b="1" i="1" dirty="0"/>
          </a:p>
          <a:p>
            <a:pPr marL="285750" indent="-285750">
              <a:buFont typeface="Wingdings" pitchFamily="2" charset="2"/>
              <a:buChar char="q"/>
            </a:pPr>
            <a:r>
              <a:rPr lang="fr-FR" sz="2000" b="1" dirty="0"/>
              <a:t>ATTRIBUTION DE NUMERO DE REFERENCE SUR AUGURE DES POSTES INSCRITS DANS LA LOI DE FINANCES ET RAPPEL DE PROCESSUS PAR MEF</a:t>
            </a:r>
            <a:endParaRPr lang="fr-FR" sz="2000" dirty="0">
              <a:solidFill>
                <a:schemeClr val="tx1"/>
              </a:solidFill>
            </a:endParaRPr>
          </a:p>
          <a:p>
            <a:pPr lvl="0" algn="ctr">
              <a:buClr>
                <a:srgbClr val="F14124">
                  <a:lumMod val="75000"/>
                </a:srgbClr>
              </a:buClr>
            </a:pPr>
            <a:endParaRPr lang="fr-FR"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endParaRPr>
          </a:p>
          <a:p>
            <a:pPr lvl="0">
              <a:buClr>
                <a:srgbClr val="F14124">
                  <a:lumMod val="75000"/>
                </a:srgbClr>
              </a:buClr>
            </a:pPr>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7.3.2.1 Pour les Autres Ministères</a:t>
            </a:r>
            <a:endParaRPr lang="fr-FR"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endParaRPr>
          </a:p>
          <a:p>
            <a:pPr marL="285750" indent="-285750" algn="just">
              <a:buFont typeface="Wingdings" pitchFamily="2" charset="2"/>
              <a:buChar char="q"/>
            </a:pPr>
            <a:r>
              <a:rPr lang="fr-FR" sz="17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rPr>
              <a:t> </a:t>
            </a:r>
            <a:r>
              <a:rPr lang="fr-FR" sz="2000" b="1" dirty="0"/>
              <a:t>DEMANDE, AVEC DOCUMENTS JUSTIFICATIFS, DE POSTES BUDGETAIRES A ADRESSER A MONSIEUR LE PREMIER MINISTRE, CHEF DU GOUVERNEMENT</a:t>
            </a:r>
          </a:p>
          <a:p>
            <a:pPr marL="285750" indent="-285750" algn="just">
              <a:buFont typeface="Wingdings" pitchFamily="2" charset="2"/>
              <a:buChar char="q"/>
            </a:pPr>
            <a:r>
              <a:rPr lang="fr-FR" sz="2000" b="1" dirty="0"/>
              <a:t>COPIE DE LA DEMANDE A DESTINATION DU MEF</a:t>
            </a:r>
          </a:p>
          <a:p>
            <a:pPr marL="285750" indent="-285750" algn="just">
              <a:buFont typeface="Wingdings" pitchFamily="2" charset="2"/>
              <a:buChar char="q"/>
            </a:pPr>
            <a:r>
              <a:rPr lang="fr-FR" sz="2000" b="1" dirty="0"/>
              <a:t>COPIE CERTIFIEE DE LA NOTIFICATION DES POSTES ACCORDES PAR MONSIEUR LE PREMIER MINISTRE, CHEF DU GOUVERNEMENT A DESTINATION DE MEF POUR L’ACTIVATION DANS AUGURE</a:t>
            </a:r>
          </a:p>
          <a:p>
            <a:pPr algn="ct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9245599" y="0"/>
            <a:ext cx="2799645" cy="646331"/>
          </a:xfrm>
          <a:prstGeom prst="rect">
            <a:avLst/>
          </a:prstGeom>
        </p:spPr>
        <p:txBody>
          <a:bodyPr wrap="square">
            <a:spAutoFit/>
          </a:bodyPr>
          <a:lstStyle/>
          <a:p>
            <a:pPr marL="182880" indent="0" algn="ctr">
              <a:buNone/>
            </a:pPr>
            <a:r>
              <a:rPr lang="fr-FR" dirty="0">
                <a:solidFill>
                  <a:srgbClr val="0DA5A5"/>
                </a:solidFill>
                <a:latin typeface="Abadi"/>
              </a:rPr>
              <a:t>V- GESTION FINANCIERE DES AGENTS DE L’ETAT</a:t>
            </a:r>
          </a:p>
        </p:txBody>
      </p:sp>
    </p:spTree>
    <p:extLst>
      <p:ext uri="{BB962C8B-B14F-4D97-AF65-F5344CB8AC3E}">
        <p14:creationId xmlns:p14="http://schemas.microsoft.com/office/powerpoint/2010/main" val="15653626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80">
                                          <p:stCondLst>
                                            <p:cond delay="0"/>
                                          </p:stCondLst>
                                        </p:cTn>
                                        <p:tgtEl>
                                          <p:spTgt spid="3">
                                            <p:txEl>
                                              <p:pRg st="4" end="4"/>
                                            </p:txEl>
                                          </p:spTgt>
                                        </p:tgtEl>
                                      </p:cBhvr>
                                    </p:animEffect>
                                    <p:anim calcmode="lin" valueType="num">
                                      <p:cBhvr>
                                        <p:cTn id="4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4" end="4"/>
                                            </p:txEl>
                                          </p:spTgt>
                                        </p:tgtEl>
                                      </p:cBhvr>
                                      <p:to x="100000" y="60000"/>
                                    </p:animScale>
                                    <p:animScale>
                                      <p:cBhvr>
                                        <p:cTn id="48" dur="166" decel="50000">
                                          <p:stCondLst>
                                            <p:cond delay="676"/>
                                          </p:stCondLst>
                                        </p:cTn>
                                        <p:tgtEl>
                                          <p:spTgt spid="3">
                                            <p:txEl>
                                              <p:pRg st="4" end="4"/>
                                            </p:txEl>
                                          </p:spTgt>
                                        </p:tgtEl>
                                      </p:cBhvr>
                                      <p:to x="100000" y="100000"/>
                                    </p:animScale>
                                    <p:animScale>
                                      <p:cBhvr>
                                        <p:cTn id="49" dur="26">
                                          <p:stCondLst>
                                            <p:cond delay="1312"/>
                                          </p:stCondLst>
                                        </p:cTn>
                                        <p:tgtEl>
                                          <p:spTgt spid="3">
                                            <p:txEl>
                                              <p:pRg st="4" end="4"/>
                                            </p:txEl>
                                          </p:spTgt>
                                        </p:tgtEl>
                                      </p:cBhvr>
                                      <p:to x="100000" y="80000"/>
                                    </p:animScale>
                                    <p:animScale>
                                      <p:cBhvr>
                                        <p:cTn id="50" dur="166" decel="50000">
                                          <p:stCondLst>
                                            <p:cond delay="1338"/>
                                          </p:stCondLst>
                                        </p:cTn>
                                        <p:tgtEl>
                                          <p:spTgt spid="3">
                                            <p:txEl>
                                              <p:pRg st="4" end="4"/>
                                            </p:txEl>
                                          </p:spTgt>
                                        </p:tgtEl>
                                      </p:cBhvr>
                                      <p:to x="100000" y="100000"/>
                                    </p:animScale>
                                    <p:animScale>
                                      <p:cBhvr>
                                        <p:cTn id="51" dur="26">
                                          <p:stCondLst>
                                            <p:cond delay="1642"/>
                                          </p:stCondLst>
                                        </p:cTn>
                                        <p:tgtEl>
                                          <p:spTgt spid="3">
                                            <p:txEl>
                                              <p:pRg st="4" end="4"/>
                                            </p:txEl>
                                          </p:spTgt>
                                        </p:tgtEl>
                                      </p:cBhvr>
                                      <p:to x="100000" y="90000"/>
                                    </p:animScale>
                                    <p:animScale>
                                      <p:cBhvr>
                                        <p:cTn id="52" dur="166" decel="50000">
                                          <p:stCondLst>
                                            <p:cond delay="1668"/>
                                          </p:stCondLst>
                                        </p:cTn>
                                        <p:tgtEl>
                                          <p:spTgt spid="3">
                                            <p:txEl>
                                              <p:pRg st="4" end="4"/>
                                            </p:txEl>
                                          </p:spTgt>
                                        </p:tgtEl>
                                      </p:cBhvr>
                                      <p:to x="100000" y="100000"/>
                                    </p:animScale>
                                    <p:animScale>
                                      <p:cBhvr>
                                        <p:cTn id="53" dur="26">
                                          <p:stCondLst>
                                            <p:cond delay="1808"/>
                                          </p:stCondLst>
                                        </p:cTn>
                                        <p:tgtEl>
                                          <p:spTgt spid="3">
                                            <p:txEl>
                                              <p:pRg st="4" end="4"/>
                                            </p:txEl>
                                          </p:spTgt>
                                        </p:tgtEl>
                                      </p:cBhvr>
                                      <p:to x="100000" y="95000"/>
                                    </p:animScale>
                                    <p:animScale>
                                      <p:cBhvr>
                                        <p:cTn id="54" dur="166" decel="50000">
                                          <p:stCondLst>
                                            <p:cond delay="1834"/>
                                          </p:stCondLst>
                                        </p:cTn>
                                        <p:tgtEl>
                                          <p:spTgt spid="3">
                                            <p:txEl>
                                              <p:pRg st="4" end="4"/>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wipe(down)">
                                      <p:cBhvr>
                                        <p:cTn id="58" dur="580">
                                          <p:stCondLst>
                                            <p:cond delay="0"/>
                                          </p:stCondLst>
                                        </p:cTn>
                                        <p:tgtEl>
                                          <p:spTgt spid="3">
                                            <p:txEl>
                                              <p:pRg st="6" end="6"/>
                                            </p:txEl>
                                          </p:spTgt>
                                        </p:tgtEl>
                                      </p:cBhvr>
                                    </p:animEffect>
                                    <p:anim calcmode="lin" valueType="num">
                                      <p:cBhvr>
                                        <p:cTn id="5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6" end="6"/>
                                            </p:txEl>
                                          </p:spTgt>
                                        </p:tgtEl>
                                      </p:cBhvr>
                                      <p:to x="100000" y="60000"/>
                                    </p:animScale>
                                    <p:animScale>
                                      <p:cBhvr>
                                        <p:cTn id="65" dur="166" decel="50000">
                                          <p:stCondLst>
                                            <p:cond delay="676"/>
                                          </p:stCondLst>
                                        </p:cTn>
                                        <p:tgtEl>
                                          <p:spTgt spid="3">
                                            <p:txEl>
                                              <p:pRg st="6" end="6"/>
                                            </p:txEl>
                                          </p:spTgt>
                                        </p:tgtEl>
                                      </p:cBhvr>
                                      <p:to x="100000" y="100000"/>
                                    </p:animScale>
                                    <p:animScale>
                                      <p:cBhvr>
                                        <p:cTn id="66" dur="26">
                                          <p:stCondLst>
                                            <p:cond delay="1312"/>
                                          </p:stCondLst>
                                        </p:cTn>
                                        <p:tgtEl>
                                          <p:spTgt spid="3">
                                            <p:txEl>
                                              <p:pRg st="6" end="6"/>
                                            </p:txEl>
                                          </p:spTgt>
                                        </p:tgtEl>
                                      </p:cBhvr>
                                      <p:to x="100000" y="80000"/>
                                    </p:animScale>
                                    <p:animScale>
                                      <p:cBhvr>
                                        <p:cTn id="67" dur="166" decel="50000">
                                          <p:stCondLst>
                                            <p:cond delay="1338"/>
                                          </p:stCondLst>
                                        </p:cTn>
                                        <p:tgtEl>
                                          <p:spTgt spid="3">
                                            <p:txEl>
                                              <p:pRg st="6" end="6"/>
                                            </p:txEl>
                                          </p:spTgt>
                                        </p:tgtEl>
                                      </p:cBhvr>
                                      <p:to x="100000" y="100000"/>
                                    </p:animScale>
                                    <p:animScale>
                                      <p:cBhvr>
                                        <p:cTn id="68" dur="26">
                                          <p:stCondLst>
                                            <p:cond delay="1642"/>
                                          </p:stCondLst>
                                        </p:cTn>
                                        <p:tgtEl>
                                          <p:spTgt spid="3">
                                            <p:txEl>
                                              <p:pRg st="6" end="6"/>
                                            </p:txEl>
                                          </p:spTgt>
                                        </p:tgtEl>
                                      </p:cBhvr>
                                      <p:to x="100000" y="90000"/>
                                    </p:animScale>
                                    <p:animScale>
                                      <p:cBhvr>
                                        <p:cTn id="69" dur="166" decel="50000">
                                          <p:stCondLst>
                                            <p:cond delay="1668"/>
                                          </p:stCondLst>
                                        </p:cTn>
                                        <p:tgtEl>
                                          <p:spTgt spid="3">
                                            <p:txEl>
                                              <p:pRg st="6" end="6"/>
                                            </p:txEl>
                                          </p:spTgt>
                                        </p:tgtEl>
                                      </p:cBhvr>
                                      <p:to x="100000" y="100000"/>
                                    </p:animScale>
                                    <p:animScale>
                                      <p:cBhvr>
                                        <p:cTn id="70" dur="26">
                                          <p:stCondLst>
                                            <p:cond delay="1808"/>
                                          </p:stCondLst>
                                        </p:cTn>
                                        <p:tgtEl>
                                          <p:spTgt spid="3">
                                            <p:txEl>
                                              <p:pRg st="6" end="6"/>
                                            </p:txEl>
                                          </p:spTgt>
                                        </p:tgtEl>
                                      </p:cBhvr>
                                      <p:to x="100000" y="95000"/>
                                    </p:animScale>
                                    <p:animScale>
                                      <p:cBhvr>
                                        <p:cTn id="71" dur="166" decel="50000">
                                          <p:stCondLst>
                                            <p:cond delay="1834"/>
                                          </p:stCondLst>
                                        </p:cTn>
                                        <p:tgtEl>
                                          <p:spTgt spid="3">
                                            <p:txEl>
                                              <p:pRg st="6" end="6"/>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wipe(down)">
                                      <p:cBhvr>
                                        <p:cTn id="75" dur="580">
                                          <p:stCondLst>
                                            <p:cond delay="0"/>
                                          </p:stCondLst>
                                        </p:cTn>
                                        <p:tgtEl>
                                          <p:spTgt spid="3">
                                            <p:txEl>
                                              <p:pRg st="7" end="7"/>
                                            </p:txEl>
                                          </p:spTgt>
                                        </p:tgtEl>
                                      </p:cBhvr>
                                    </p:animEffect>
                                    <p:anim calcmode="lin" valueType="num">
                                      <p:cBhvr>
                                        <p:cTn id="7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7" end="7"/>
                                            </p:txEl>
                                          </p:spTgt>
                                        </p:tgtEl>
                                      </p:cBhvr>
                                      <p:to x="100000" y="60000"/>
                                    </p:animScale>
                                    <p:animScale>
                                      <p:cBhvr>
                                        <p:cTn id="82" dur="166" decel="50000">
                                          <p:stCondLst>
                                            <p:cond delay="676"/>
                                          </p:stCondLst>
                                        </p:cTn>
                                        <p:tgtEl>
                                          <p:spTgt spid="3">
                                            <p:txEl>
                                              <p:pRg st="7" end="7"/>
                                            </p:txEl>
                                          </p:spTgt>
                                        </p:tgtEl>
                                      </p:cBhvr>
                                      <p:to x="100000" y="100000"/>
                                    </p:animScale>
                                    <p:animScale>
                                      <p:cBhvr>
                                        <p:cTn id="83" dur="26">
                                          <p:stCondLst>
                                            <p:cond delay="1312"/>
                                          </p:stCondLst>
                                        </p:cTn>
                                        <p:tgtEl>
                                          <p:spTgt spid="3">
                                            <p:txEl>
                                              <p:pRg st="7" end="7"/>
                                            </p:txEl>
                                          </p:spTgt>
                                        </p:tgtEl>
                                      </p:cBhvr>
                                      <p:to x="100000" y="80000"/>
                                    </p:animScale>
                                    <p:animScale>
                                      <p:cBhvr>
                                        <p:cTn id="84" dur="166" decel="50000">
                                          <p:stCondLst>
                                            <p:cond delay="1338"/>
                                          </p:stCondLst>
                                        </p:cTn>
                                        <p:tgtEl>
                                          <p:spTgt spid="3">
                                            <p:txEl>
                                              <p:pRg st="7" end="7"/>
                                            </p:txEl>
                                          </p:spTgt>
                                        </p:tgtEl>
                                      </p:cBhvr>
                                      <p:to x="100000" y="100000"/>
                                    </p:animScale>
                                    <p:animScale>
                                      <p:cBhvr>
                                        <p:cTn id="85" dur="26">
                                          <p:stCondLst>
                                            <p:cond delay="1642"/>
                                          </p:stCondLst>
                                        </p:cTn>
                                        <p:tgtEl>
                                          <p:spTgt spid="3">
                                            <p:txEl>
                                              <p:pRg st="7" end="7"/>
                                            </p:txEl>
                                          </p:spTgt>
                                        </p:tgtEl>
                                      </p:cBhvr>
                                      <p:to x="100000" y="90000"/>
                                    </p:animScale>
                                    <p:animScale>
                                      <p:cBhvr>
                                        <p:cTn id="86" dur="166" decel="50000">
                                          <p:stCondLst>
                                            <p:cond delay="1668"/>
                                          </p:stCondLst>
                                        </p:cTn>
                                        <p:tgtEl>
                                          <p:spTgt spid="3">
                                            <p:txEl>
                                              <p:pRg st="7" end="7"/>
                                            </p:txEl>
                                          </p:spTgt>
                                        </p:tgtEl>
                                      </p:cBhvr>
                                      <p:to x="100000" y="100000"/>
                                    </p:animScale>
                                    <p:animScale>
                                      <p:cBhvr>
                                        <p:cTn id="87" dur="26">
                                          <p:stCondLst>
                                            <p:cond delay="1808"/>
                                          </p:stCondLst>
                                        </p:cTn>
                                        <p:tgtEl>
                                          <p:spTgt spid="3">
                                            <p:txEl>
                                              <p:pRg st="7" end="7"/>
                                            </p:txEl>
                                          </p:spTgt>
                                        </p:tgtEl>
                                      </p:cBhvr>
                                      <p:to x="100000" y="95000"/>
                                    </p:animScale>
                                    <p:animScale>
                                      <p:cBhvr>
                                        <p:cTn id="88" dur="166" decel="50000">
                                          <p:stCondLst>
                                            <p:cond delay="1834"/>
                                          </p:stCondLst>
                                        </p:cTn>
                                        <p:tgtEl>
                                          <p:spTgt spid="3">
                                            <p:txEl>
                                              <p:pRg st="7" end="7"/>
                                            </p:txEl>
                                          </p:spTgt>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3">
                                            <p:txEl>
                                              <p:pRg st="8" end="8"/>
                                            </p:txEl>
                                          </p:spTgt>
                                        </p:tgtEl>
                                        <p:attrNameLst>
                                          <p:attrName>style.visibility</p:attrName>
                                        </p:attrNameLst>
                                      </p:cBhvr>
                                      <p:to>
                                        <p:strVal val="visible"/>
                                      </p:to>
                                    </p:set>
                                    <p:animEffect transition="in" filter="wipe(down)">
                                      <p:cBhvr>
                                        <p:cTn id="92" dur="580">
                                          <p:stCondLst>
                                            <p:cond delay="0"/>
                                          </p:stCondLst>
                                        </p:cTn>
                                        <p:tgtEl>
                                          <p:spTgt spid="3">
                                            <p:txEl>
                                              <p:pRg st="8" end="8"/>
                                            </p:txEl>
                                          </p:spTgt>
                                        </p:tgtEl>
                                      </p:cBhvr>
                                    </p:animEffect>
                                    <p:anim calcmode="lin" valueType="num">
                                      <p:cBhvr>
                                        <p:cTn id="93"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8" end="8"/>
                                            </p:txEl>
                                          </p:spTgt>
                                        </p:tgtEl>
                                      </p:cBhvr>
                                      <p:to x="100000" y="60000"/>
                                    </p:animScale>
                                    <p:animScale>
                                      <p:cBhvr>
                                        <p:cTn id="99" dur="166" decel="50000">
                                          <p:stCondLst>
                                            <p:cond delay="676"/>
                                          </p:stCondLst>
                                        </p:cTn>
                                        <p:tgtEl>
                                          <p:spTgt spid="3">
                                            <p:txEl>
                                              <p:pRg st="8" end="8"/>
                                            </p:txEl>
                                          </p:spTgt>
                                        </p:tgtEl>
                                      </p:cBhvr>
                                      <p:to x="100000" y="100000"/>
                                    </p:animScale>
                                    <p:animScale>
                                      <p:cBhvr>
                                        <p:cTn id="100" dur="26">
                                          <p:stCondLst>
                                            <p:cond delay="1312"/>
                                          </p:stCondLst>
                                        </p:cTn>
                                        <p:tgtEl>
                                          <p:spTgt spid="3">
                                            <p:txEl>
                                              <p:pRg st="8" end="8"/>
                                            </p:txEl>
                                          </p:spTgt>
                                        </p:tgtEl>
                                      </p:cBhvr>
                                      <p:to x="100000" y="80000"/>
                                    </p:animScale>
                                    <p:animScale>
                                      <p:cBhvr>
                                        <p:cTn id="101" dur="166" decel="50000">
                                          <p:stCondLst>
                                            <p:cond delay="1338"/>
                                          </p:stCondLst>
                                        </p:cTn>
                                        <p:tgtEl>
                                          <p:spTgt spid="3">
                                            <p:txEl>
                                              <p:pRg st="8" end="8"/>
                                            </p:txEl>
                                          </p:spTgt>
                                        </p:tgtEl>
                                      </p:cBhvr>
                                      <p:to x="100000" y="100000"/>
                                    </p:animScale>
                                    <p:animScale>
                                      <p:cBhvr>
                                        <p:cTn id="102" dur="26">
                                          <p:stCondLst>
                                            <p:cond delay="1642"/>
                                          </p:stCondLst>
                                        </p:cTn>
                                        <p:tgtEl>
                                          <p:spTgt spid="3">
                                            <p:txEl>
                                              <p:pRg st="8" end="8"/>
                                            </p:txEl>
                                          </p:spTgt>
                                        </p:tgtEl>
                                      </p:cBhvr>
                                      <p:to x="100000" y="90000"/>
                                    </p:animScale>
                                    <p:animScale>
                                      <p:cBhvr>
                                        <p:cTn id="103" dur="166" decel="50000">
                                          <p:stCondLst>
                                            <p:cond delay="1668"/>
                                          </p:stCondLst>
                                        </p:cTn>
                                        <p:tgtEl>
                                          <p:spTgt spid="3">
                                            <p:txEl>
                                              <p:pRg st="8" end="8"/>
                                            </p:txEl>
                                          </p:spTgt>
                                        </p:tgtEl>
                                      </p:cBhvr>
                                      <p:to x="100000" y="100000"/>
                                    </p:animScale>
                                    <p:animScale>
                                      <p:cBhvr>
                                        <p:cTn id="104" dur="26">
                                          <p:stCondLst>
                                            <p:cond delay="1808"/>
                                          </p:stCondLst>
                                        </p:cTn>
                                        <p:tgtEl>
                                          <p:spTgt spid="3">
                                            <p:txEl>
                                              <p:pRg st="8" end="8"/>
                                            </p:txEl>
                                          </p:spTgt>
                                        </p:tgtEl>
                                      </p:cBhvr>
                                      <p:to x="100000" y="95000"/>
                                    </p:animScale>
                                    <p:animScale>
                                      <p:cBhvr>
                                        <p:cTn id="105" dur="166" decel="50000">
                                          <p:stCondLst>
                                            <p:cond delay="1834"/>
                                          </p:stCondLst>
                                        </p:cTn>
                                        <p:tgtEl>
                                          <p:spTgt spid="3">
                                            <p:txEl>
                                              <p:pRg st="8" end="8"/>
                                            </p:txEl>
                                          </p:spTgt>
                                        </p:tgtEl>
                                      </p:cBhvr>
                                      <p:to x="100000" y="100000"/>
                                    </p:animScale>
                                  </p:childTnLst>
                                </p:cTn>
                              </p:par>
                            </p:childTnLst>
                          </p:cTn>
                        </p:par>
                        <p:par>
                          <p:cTn id="106" fill="hold">
                            <p:stCondLst>
                              <p:cond delay="12000"/>
                            </p:stCondLst>
                            <p:childTnLst>
                              <p:par>
                                <p:cTn id="107" presetID="26" presetClass="entr" presetSubtype="0" fill="hold" nodeType="afterEffect">
                                  <p:stCondLst>
                                    <p:cond delay="0"/>
                                  </p:stCondLst>
                                  <p:childTnLst>
                                    <p:set>
                                      <p:cBhvr>
                                        <p:cTn id="108" dur="1" fill="hold">
                                          <p:stCondLst>
                                            <p:cond delay="0"/>
                                          </p:stCondLst>
                                        </p:cTn>
                                        <p:tgtEl>
                                          <p:spTgt spid="3">
                                            <p:txEl>
                                              <p:pRg st="9" end="9"/>
                                            </p:txEl>
                                          </p:spTgt>
                                        </p:tgtEl>
                                        <p:attrNameLst>
                                          <p:attrName>style.visibility</p:attrName>
                                        </p:attrNameLst>
                                      </p:cBhvr>
                                      <p:to>
                                        <p:strVal val="visible"/>
                                      </p:to>
                                    </p:set>
                                    <p:animEffect transition="in" filter="wipe(down)">
                                      <p:cBhvr>
                                        <p:cTn id="109" dur="580">
                                          <p:stCondLst>
                                            <p:cond delay="0"/>
                                          </p:stCondLst>
                                        </p:cTn>
                                        <p:tgtEl>
                                          <p:spTgt spid="3">
                                            <p:txEl>
                                              <p:pRg st="9" end="9"/>
                                            </p:txEl>
                                          </p:spTgt>
                                        </p:tgtEl>
                                      </p:cBhvr>
                                    </p:animEffect>
                                    <p:anim calcmode="lin" valueType="num">
                                      <p:cBhvr>
                                        <p:cTn id="11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9" end="9"/>
                                            </p:txEl>
                                          </p:spTgt>
                                        </p:tgtEl>
                                      </p:cBhvr>
                                      <p:to x="100000" y="60000"/>
                                    </p:animScale>
                                    <p:animScale>
                                      <p:cBhvr>
                                        <p:cTn id="116" dur="166" decel="50000">
                                          <p:stCondLst>
                                            <p:cond delay="676"/>
                                          </p:stCondLst>
                                        </p:cTn>
                                        <p:tgtEl>
                                          <p:spTgt spid="3">
                                            <p:txEl>
                                              <p:pRg st="9" end="9"/>
                                            </p:txEl>
                                          </p:spTgt>
                                        </p:tgtEl>
                                      </p:cBhvr>
                                      <p:to x="100000" y="100000"/>
                                    </p:animScale>
                                    <p:animScale>
                                      <p:cBhvr>
                                        <p:cTn id="117" dur="26">
                                          <p:stCondLst>
                                            <p:cond delay="1312"/>
                                          </p:stCondLst>
                                        </p:cTn>
                                        <p:tgtEl>
                                          <p:spTgt spid="3">
                                            <p:txEl>
                                              <p:pRg st="9" end="9"/>
                                            </p:txEl>
                                          </p:spTgt>
                                        </p:tgtEl>
                                      </p:cBhvr>
                                      <p:to x="100000" y="80000"/>
                                    </p:animScale>
                                    <p:animScale>
                                      <p:cBhvr>
                                        <p:cTn id="118" dur="166" decel="50000">
                                          <p:stCondLst>
                                            <p:cond delay="1338"/>
                                          </p:stCondLst>
                                        </p:cTn>
                                        <p:tgtEl>
                                          <p:spTgt spid="3">
                                            <p:txEl>
                                              <p:pRg st="9" end="9"/>
                                            </p:txEl>
                                          </p:spTgt>
                                        </p:tgtEl>
                                      </p:cBhvr>
                                      <p:to x="100000" y="100000"/>
                                    </p:animScale>
                                    <p:animScale>
                                      <p:cBhvr>
                                        <p:cTn id="119" dur="26">
                                          <p:stCondLst>
                                            <p:cond delay="1642"/>
                                          </p:stCondLst>
                                        </p:cTn>
                                        <p:tgtEl>
                                          <p:spTgt spid="3">
                                            <p:txEl>
                                              <p:pRg st="9" end="9"/>
                                            </p:txEl>
                                          </p:spTgt>
                                        </p:tgtEl>
                                      </p:cBhvr>
                                      <p:to x="100000" y="90000"/>
                                    </p:animScale>
                                    <p:animScale>
                                      <p:cBhvr>
                                        <p:cTn id="120" dur="166" decel="50000">
                                          <p:stCondLst>
                                            <p:cond delay="1668"/>
                                          </p:stCondLst>
                                        </p:cTn>
                                        <p:tgtEl>
                                          <p:spTgt spid="3">
                                            <p:txEl>
                                              <p:pRg st="9" end="9"/>
                                            </p:txEl>
                                          </p:spTgt>
                                        </p:tgtEl>
                                      </p:cBhvr>
                                      <p:to x="100000" y="100000"/>
                                    </p:animScale>
                                    <p:animScale>
                                      <p:cBhvr>
                                        <p:cTn id="121" dur="26">
                                          <p:stCondLst>
                                            <p:cond delay="1808"/>
                                          </p:stCondLst>
                                        </p:cTn>
                                        <p:tgtEl>
                                          <p:spTgt spid="3">
                                            <p:txEl>
                                              <p:pRg st="9" end="9"/>
                                            </p:txEl>
                                          </p:spTgt>
                                        </p:tgtEl>
                                      </p:cBhvr>
                                      <p:to x="100000" y="95000"/>
                                    </p:animScale>
                                    <p:animScale>
                                      <p:cBhvr>
                                        <p:cTn id="122" dur="166" decel="50000">
                                          <p:stCondLst>
                                            <p:cond delay="1834"/>
                                          </p:stCondLst>
                                        </p:cTn>
                                        <p:tgtEl>
                                          <p:spTgt spid="3">
                                            <p:txEl>
                                              <p:pRg st="9" end="9"/>
                                            </p:txEl>
                                          </p:spTgt>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3">
                                            <p:txEl>
                                              <p:pRg st="0" end="0"/>
                                            </p:txEl>
                                          </p:spTgt>
                                        </p:tgtEl>
                                        <p:attrNameLst>
                                          <p:attrName>style.visibility</p:attrName>
                                        </p:attrNameLst>
                                      </p:cBhvr>
                                      <p:to>
                                        <p:strVal val="visible"/>
                                      </p:to>
                                    </p:set>
                                    <p:animEffect transition="in" filter="wipe(down)">
                                      <p:cBhvr>
                                        <p:cTn id="126" dur="580">
                                          <p:stCondLst>
                                            <p:cond delay="0"/>
                                          </p:stCondLst>
                                        </p:cTn>
                                        <p:tgtEl>
                                          <p:spTgt spid="3">
                                            <p:txEl>
                                              <p:pRg st="0" end="0"/>
                                            </p:txEl>
                                          </p:spTgt>
                                        </p:tgtEl>
                                      </p:cBhvr>
                                    </p:animEffect>
                                    <p:anim calcmode="lin" valueType="num">
                                      <p:cBhvr>
                                        <p:cTn id="12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3">
                                            <p:txEl>
                                              <p:pRg st="0" end="0"/>
                                            </p:txEl>
                                          </p:spTgt>
                                        </p:tgtEl>
                                      </p:cBhvr>
                                      <p:to x="100000" y="60000"/>
                                    </p:animScale>
                                    <p:animScale>
                                      <p:cBhvr>
                                        <p:cTn id="133" dur="166" decel="50000">
                                          <p:stCondLst>
                                            <p:cond delay="676"/>
                                          </p:stCondLst>
                                        </p:cTn>
                                        <p:tgtEl>
                                          <p:spTgt spid="3">
                                            <p:txEl>
                                              <p:pRg st="0" end="0"/>
                                            </p:txEl>
                                          </p:spTgt>
                                        </p:tgtEl>
                                      </p:cBhvr>
                                      <p:to x="100000" y="100000"/>
                                    </p:animScale>
                                    <p:animScale>
                                      <p:cBhvr>
                                        <p:cTn id="134" dur="26">
                                          <p:stCondLst>
                                            <p:cond delay="1312"/>
                                          </p:stCondLst>
                                        </p:cTn>
                                        <p:tgtEl>
                                          <p:spTgt spid="3">
                                            <p:txEl>
                                              <p:pRg st="0" end="0"/>
                                            </p:txEl>
                                          </p:spTgt>
                                        </p:tgtEl>
                                      </p:cBhvr>
                                      <p:to x="100000" y="80000"/>
                                    </p:animScale>
                                    <p:animScale>
                                      <p:cBhvr>
                                        <p:cTn id="135" dur="166" decel="50000">
                                          <p:stCondLst>
                                            <p:cond delay="1338"/>
                                          </p:stCondLst>
                                        </p:cTn>
                                        <p:tgtEl>
                                          <p:spTgt spid="3">
                                            <p:txEl>
                                              <p:pRg st="0" end="0"/>
                                            </p:txEl>
                                          </p:spTgt>
                                        </p:tgtEl>
                                      </p:cBhvr>
                                      <p:to x="100000" y="100000"/>
                                    </p:animScale>
                                    <p:animScale>
                                      <p:cBhvr>
                                        <p:cTn id="136" dur="26">
                                          <p:stCondLst>
                                            <p:cond delay="1642"/>
                                          </p:stCondLst>
                                        </p:cTn>
                                        <p:tgtEl>
                                          <p:spTgt spid="3">
                                            <p:txEl>
                                              <p:pRg st="0" end="0"/>
                                            </p:txEl>
                                          </p:spTgt>
                                        </p:tgtEl>
                                      </p:cBhvr>
                                      <p:to x="100000" y="90000"/>
                                    </p:animScale>
                                    <p:animScale>
                                      <p:cBhvr>
                                        <p:cTn id="137" dur="166" decel="50000">
                                          <p:stCondLst>
                                            <p:cond delay="1668"/>
                                          </p:stCondLst>
                                        </p:cTn>
                                        <p:tgtEl>
                                          <p:spTgt spid="3">
                                            <p:txEl>
                                              <p:pRg st="0" end="0"/>
                                            </p:txEl>
                                          </p:spTgt>
                                        </p:tgtEl>
                                      </p:cBhvr>
                                      <p:to x="100000" y="100000"/>
                                    </p:animScale>
                                    <p:animScale>
                                      <p:cBhvr>
                                        <p:cTn id="138" dur="26">
                                          <p:stCondLst>
                                            <p:cond delay="1808"/>
                                          </p:stCondLst>
                                        </p:cTn>
                                        <p:tgtEl>
                                          <p:spTgt spid="3">
                                            <p:txEl>
                                              <p:pRg st="0" end="0"/>
                                            </p:txEl>
                                          </p:spTgt>
                                        </p:tgtEl>
                                      </p:cBhvr>
                                      <p:to x="100000" y="95000"/>
                                    </p:animScale>
                                    <p:animScale>
                                      <p:cBhvr>
                                        <p:cTn id="139"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2100" y="450573"/>
            <a:ext cx="9918450" cy="656331"/>
          </a:xfrm>
        </p:spPr>
        <p:txBody>
          <a:bodyPr>
            <a:normAutofit/>
          </a:bodyPr>
          <a:lstStyle/>
          <a:p>
            <a:pPr algn="ctr"/>
            <a:r>
              <a:rPr lang="fr-FR" sz="4000" b="1" dirty="0">
                <a:solidFill>
                  <a:schemeClr val="accent6"/>
                </a:solidFill>
                <a:latin typeface="+mn-lt"/>
              </a:rPr>
              <a:t>ALLEGEMENT DU CONTRÔLE A PRIORI</a:t>
            </a:r>
          </a:p>
        </p:txBody>
      </p:sp>
      <p:sp>
        <p:nvSpPr>
          <p:cNvPr id="3" name="Espace réservé du contenu 2"/>
          <p:cNvSpPr>
            <a:spLocks noGrp="1"/>
          </p:cNvSpPr>
          <p:nvPr>
            <p:ph idx="1"/>
          </p:nvPr>
        </p:nvSpPr>
        <p:spPr>
          <a:xfrm>
            <a:off x="1562099" y="1106905"/>
            <a:ext cx="10349163" cy="5751095"/>
          </a:xfrm>
        </p:spPr>
        <p:txBody>
          <a:bodyPr>
            <a:noAutofit/>
          </a:bodyPr>
          <a:lstStyle/>
          <a:p>
            <a:pPr marL="0" indent="0">
              <a:buNone/>
            </a:pPr>
            <a:r>
              <a:rPr lang="fr-FR" sz="2400" b="1" dirty="0"/>
              <a:t>Ne sont pas soumis au contrôle a priori des Commissions des marchés:</a:t>
            </a:r>
          </a:p>
          <a:p>
            <a:r>
              <a:rPr lang="fr-FR" sz="2400" dirty="0"/>
              <a:t>Les dossiers relatifs aux marchés dont le montant est inférieur aux seuils de contrôle a priori : projets de marchés passés par mode dérogatoire, avenants , actes (sauf décision de déclaration sans suite);</a:t>
            </a:r>
          </a:p>
          <a:p>
            <a:r>
              <a:rPr lang="fr-FR" sz="2400" dirty="0"/>
              <a:t>Les actes et avenants des marchés subséquents à un contrat cadre et des marchés passés par achat direct;</a:t>
            </a:r>
          </a:p>
          <a:p>
            <a:r>
              <a:rPr lang="fr-FR" sz="2400" dirty="0"/>
              <a:t>Les modifications à caractère purement administratif (imputation budgétaire, informations administratives sur le candidat etc…)</a:t>
            </a:r>
          </a:p>
          <a:p>
            <a:pPr marL="0" indent="0">
              <a:buNone/>
            </a:pPr>
            <a:r>
              <a:rPr lang="fr-FR" sz="2400" b="1" dirty="0"/>
              <a:t>Mais feront l’objet de contrôle a posteriori.</a:t>
            </a:r>
          </a:p>
          <a:p>
            <a:pPr marL="0" indent="0">
              <a:buNone/>
            </a:pPr>
            <a:r>
              <a:rPr lang="fr-FR" sz="2400" b="1" dirty="0"/>
              <a:t>NB: </a:t>
            </a:r>
            <a:r>
              <a:rPr lang="fr-FR" sz="2400" dirty="0"/>
              <a:t>Missions de contrôle a posteriori des marchés passés en 2018-2019-2020 prévues au cours l’année 2022.</a:t>
            </a:r>
          </a:p>
          <a:p>
            <a:pPr marL="0" indent="0">
              <a:buNone/>
            </a:pPr>
            <a:r>
              <a:rPr lang="fr-FR" sz="2400" dirty="0"/>
              <a:t> </a:t>
            </a:r>
          </a:p>
          <a:p>
            <a:pPr marL="0" indent="0">
              <a:buNone/>
            </a:pPr>
            <a:endParaRPr lang="fr-FR" sz="2400" dirty="0"/>
          </a:p>
          <a:p>
            <a:pPr marL="0" indent="0">
              <a:buNone/>
            </a:pPr>
            <a:endParaRPr lang="fr-FR" sz="2400" dirty="0"/>
          </a:p>
          <a:p>
            <a:endParaRPr lang="fr-FR" sz="2400" dirty="0"/>
          </a:p>
          <a:p>
            <a:endParaRPr lang="fr-FR" sz="2400" dirty="0"/>
          </a:p>
          <a:p>
            <a:pPr marL="0" indent="0">
              <a:buNone/>
            </a:pPr>
            <a:endParaRPr lang="fr-FR" sz="2400" dirty="0"/>
          </a:p>
        </p:txBody>
      </p:sp>
      <p:sp>
        <p:nvSpPr>
          <p:cNvPr id="4" name="Rectangle 3"/>
          <p:cNvSpPr/>
          <p:nvPr/>
        </p:nvSpPr>
        <p:spPr>
          <a:xfrm>
            <a:off x="7138930" y="0"/>
            <a:ext cx="5053069" cy="400110"/>
          </a:xfrm>
          <a:prstGeom prst="rect">
            <a:avLst/>
          </a:prstGeom>
        </p:spPr>
        <p:txBody>
          <a:bodyPr wrap="square">
            <a:spAutoFit/>
          </a:bodyPr>
          <a:lstStyle/>
          <a:p>
            <a:pPr algn="ctr"/>
            <a:r>
              <a:rPr lang="fr-FR" sz="2000" b="1" dirty="0">
                <a:solidFill>
                  <a:srgbClr val="0DA5A5"/>
                </a:solidFill>
              </a:rPr>
              <a:t>I-</a:t>
            </a:r>
            <a:r>
              <a:rPr lang="fr-FR" b="1" dirty="0">
                <a:solidFill>
                  <a:srgbClr val="0DA5A5"/>
                </a:solidFill>
              </a:rPr>
              <a:t> MODALITES DE CONTRÔLE A PRIORI DE LA CNM</a:t>
            </a:r>
          </a:p>
        </p:txBody>
      </p:sp>
    </p:spTree>
    <p:extLst>
      <p:ext uri="{BB962C8B-B14F-4D97-AF65-F5344CB8AC3E}">
        <p14:creationId xmlns:p14="http://schemas.microsoft.com/office/powerpoint/2010/main" val="593502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775520" y="1196752"/>
          <a:ext cx="8748464" cy="32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ous-titre 2"/>
          <p:cNvSpPr>
            <a:spLocks noGrp="1"/>
          </p:cNvSpPr>
          <p:nvPr>
            <p:ph type="subTitle" idx="1"/>
          </p:nvPr>
        </p:nvSpPr>
        <p:spPr>
          <a:xfrm>
            <a:off x="1524000" y="0"/>
            <a:ext cx="9144000" cy="6858000"/>
          </a:xfrm>
        </p:spPr>
        <p:txBody>
          <a:bodyPr>
            <a:normAutofit/>
          </a:bodyPr>
          <a:lstStyle/>
          <a:p>
            <a:pPr algn="ct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fr-FR" sz="2000" dirty="0">
                <a:ln w="0"/>
                <a:solidFill>
                  <a:schemeClr val="tx1"/>
                </a:solidFill>
                <a:effectLst>
                  <a:outerShdw blurRad="38100" dist="19050" dir="2700000" algn="tl" rotWithShape="0">
                    <a:schemeClr val="dk1">
                      <a:alpha val="40000"/>
                    </a:schemeClr>
                  </a:outerShdw>
                </a:effectLst>
              </a:rPr>
              <a:t>7.4 COMPTABILISATION DES COTISATIONS SOCIALES</a:t>
            </a:r>
          </a:p>
          <a:p>
            <a:pPr algn="ctr"/>
            <a:endParaRPr lang="fr-FR" sz="1800" dirty="0">
              <a:solidFill>
                <a:schemeClr val="tx1"/>
              </a:solidFill>
            </a:endParaRPr>
          </a:p>
          <a:p>
            <a:pPr algn="ctr"/>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7.4.1 BUDGET AUTONOME </a:t>
            </a:r>
          </a:p>
          <a:p>
            <a:pPr algn="ct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7.4.2 BUDGET GENERAL</a:t>
            </a:r>
          </a:p>
          <a:p>
            <a:pPr algn="ct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Nouveau: </a:t>
            </a:r>
            <a:r>
              <a:rPr lang="fr-FR" dirty="0"/>
              <a:t> Dépôt des mandats de paiement de cotisation du </a:t>
            </a:r>
            <a:r>
              <a:rPr lang="fr-FR" b="1" dirty="0"/>
              <a:t>Ministère de la Défense Nationale et du Secrétariat d’Etat chargé de la Gendarmerie</a:t>
            </a:r>
            <a:r>
              <a:rPr lang="fr-FR" dirty="0"/>
              <a:t> auprès du SPPAE à des fins d’établissement des OR et suivi systématique.</a:t>
            </a:r>
          </a:p>
          <a:p>
            <a:endParaRPr lang="fr-FR" dirty="0"/>
          </a:p>
          <a:p>
            <a:pPr marL="342900" indent="-342900">
              <a:buFont typeface="Wingdings" panose="05000000000000000000" pitchFamily="2" charset="2"/>
              <a:buChar char="q"/>
            </a:pPr>
            <a:endParaRPr lang="fr-FR" dirty="0"/>
          </a:p>
          <a:p>
            <a:endParaRPr lang="fr-FR" dirty="0"/>
          </a:p>
          <a:p>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342900" indent="-342900">
              <a:buFont typeface="Wingdings" panose="05000000000000000000" pitchFamily="2" charset="2"/>
              <a:buChar char="q"/>
            </a:pPr>
            <a:endParaRPr lang="fr-FR" dirty="0"/>
          </a:p>
        </p:txBody>
      </p:sp>
      <p:sp>
        <p:nvSpPr>
          <p:cNvPr id="4" name="Rectangle 3"/>
          <p:cNvSpPr/>
          <p:nvPr/>
        </p:nvSpPr>
        <p:spPr>
          <a:xfrm>
            <a:off x="9245599" y="0"/>
            <a:ext cx="2799645" cy="646331"/>
          </a:xfrm>
          <a:prstGeom prst="rect">
            <a:avLst/>
          </a:prstGeom>
        </p:spPr>
        <p:txBody>
          <a:bodyPr wrap="square">
            <a:spAutoFit/>
          </a:bodyPr>
          <a:lstStyle/>
          <a:p>
            <a:pPr marL="182880" indent="0" algn="ctr">
              <a:buNone/>
            </a:pPr>
            <a:r>
              <a:rPr lang="fr-FR" dirty="0">
                <a:solidFill>
                  <a:srgbClr val="0DA5A5"/>
                </a:solidFill>
                <a:latin typeface="Abadi"/>
              </a:rPr>
              <a:t>V- GESTION FINANCIERE DES AGENTS DE L’ETAT</a:t>
            </a:r>
          </a:p>
        </p:txBody>
      </p:sp>
    </p:spTree>
    <p:extLst>
      <p:ext uri="{BB962C8B-B14F-4D97-AF65-F5344CB8AC3E}">
        <p14:creationId xmlns:p14="http://schemas.microsoft.com/office/powerpoint/2010/main" val="18215928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wipe(down)">
                                      <p:cBhvr>
                                        <p:cTn id="24" dur="580">
                                          <p:stCondLst>
                                            <p:cond delay="0"/>
                                          </p:stCondLst>
                                        </p:cTn>
                                        <p:tgtEl>
                                          <p:spTgt spid="3">
                                            <p:txEl>
                                              <p:pRg st="10" end="10"/>
                                            </p:txEl>
                                          </p:spTgt>
                                        </p:tgtEl>
                                      </p:cBhvr>
                                    </p:animEffect>
                                    <p:anim calcmode="lin" valueType="num">
                                      <p:cBhvr>
                                        <p:cTn id="25"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0" end="10"/>
                                            </p:txEl>
                                          </p:spTgt>
                                        </p:tgtEl>
                                      </p:cBhvr>
                                      <p:to x="100000" y="60000"/>
                                    </p:animScale>
                                    <p:animScale>
                                      <p:cBhvr>
                                        <p:cTn id="31" dur="166" decel="50000">
                                          <p:stCondLst>
                                            <p:cond delay="676"/>
                                          </p:stCondLst>
                                        </p:cTn>
                                        <p:tgtEl>
                                          <p:spTgt spid="3">
                                            <p:txEl>
                                              <p:pRg st="10" end="10"/>
                                            </p:txEl>
                                          </p:spTgt>
                                        </p:tgtEl>
                                      </p:cBhvr>
                                      <p:to x="100000" y="100000"/>
                                    </p:animScale>
                                    <p:animScale>
                                      <p:cBhvr>
                                        <p:cTn id="32" dur="26">
                                          <p:stCondLst>
                                            <p:cond delay="1312"/>
                                          </p:stCondLst>
                                        </p:cTn>
                                        <p:tgtEl>
                                          <p:spTgt spid="3">
                                            <p:txEl>
                                              <p:pRg st="10" end="10"/>
                                            </p:txEl>
                                          </p:spTgt>
                                        </p:tgtEl>
                                      </p:cBhvr>
                                      <p:to x="100000" y="80000"/>
                                    </p:animScale>
                                    <p:animScale>
                                      <p:cBhvr>
                                        <p:cTn id="33" dur="166" decel="50000">
                                          <p:stCondLst>
                                            <p:cond delay="1338"/>
                                          </p:stCondLst>
                                        </p:cTn>
                                        <p:tgtEl>
                                          <p:spTgt spid="3">
                                            <p:txEl>
                                              <p:pRg st="10" end="10"/>
                                            </p:txEl>
                                          </p:spTgt>
                                        </p:tgtEl>
                                      </p:cBhvr>
                                      <p:to x="100000" y="100000"/>
                                    </p:animScale>
                                    <p:animScale>
                                      <p:cBhvr>
                                        <p:cTn id="34" dur="26">
                                          <p:stCondLst>
                                            <p:cond delay="1642"/>
                                          </p:stCondLst>
                                        </p:cTn>
                                        <p:tgtEl>
                                          <p:spTgt spid="3">
                                            <p:txEl>
                                              <p:pRg st="10" end="10"/>
                                            </p:txEl>
                                          </p:spTgt>
                                        </p:tgtEl>
                                      </p:cBhvr>
                                      <p:to x="100000" y="90000"/>
                                    </p:animScale>
                                    <p:animScale>
                                      <p:cBhvr>
                                        <p:cTn id="35" dur="166" decel="50000">
                                          <p:stCondLst>
                                            <p:cond delay="1668"/>
                                          </p:stCondLst>
                                        </p:cTn>
                                        <p:tgtEl>
                                          <p:spTgt spid="3">
                                            <p:txEl>
                                              <p:pRg st="10" end="10"/>
                                            </p:txEl>
                                          </p:spTgt>
                                        </p:tgtEl>
                                      </p:cBhvr>
                                      <p:to x="100000" y="100000"/>
                                    </p:animScale>
                                    <p:animScale>
                                      <p:cBhvr>
                                        <p:cTn id="36" dur="26">
                                          <p:stCondLst>
                                            <p:cond delay="1808"/>
                                          </p:stCondLst>
                                        </p:cTn>
                                        <p:tgtEl>
                                          <p:spTgt spid="3">
                                            <p:txEl>
                                              <p:pRg st="10" end="10"/>
                                            </p:txEl>
                                          </p:spTgt>
                                        </p:tgtEl>
                                      </p:cBhvr>
                                      <p:to x="100000" y="95000"/>
                                    </p:animScale>
                                    <p:animScale>
                                      <p:cBhvr>
                                        <p:cTn id="37" dur="166" decel="50000">
                                          <p:stCondLst>
                                            <p:cond delay="1834"/>
                                          </p:stCondLst>
                                        </p:cTn>
                                        <p:tgtEl>
                                          <p:spTgt spid="3">
                                            <p:txEl>
                                              <p:pRg st="10" end="10"/>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wipe(down)">
                                      <p:cBhvr>
                                        <p:cTn id="41" dur="580">
                                          <p:stCondLst>
                                            <p:cond delay="0"/>
                                          </p:stCondLst>
                                        </p:cTn>
                                        <p:tgtEl>
                                          <p:spTgt spid="3">
                                            <p:txEl>
                                              <p:pRg st="12" end="12"/>
                                            </p:txEl>
                                          </p:spTgt>
                                        </p:tgtEl>
                                      </p:cBhvr>
                                    </p:animEffect>
                                    <p:anim calcmode="lin" valueType="num">
                                      <p:cBhvr>
                                        <p:cTn id="42"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2" end="12"/>
                                            </p:txEl>
                                          </p:spTgt>
                                        </p:tgtEl>
                                      </p:cBhvr>
                                      <p:to x="100000" y="60000"/>
                                    </p:animScale>
                                    <p:animScale>
                                      <p:cBhvr>
                                        <p:cTn id="48" dur="166" decel="50000">
                                          <p:stCondLst>
                                            <p:cond delay="676"/>
                                          </p:stCondLst>
                                        </p:cTn>
                                        <p:tgtEl>
                                          <p:spTgt spid="3">
                                            <p:txEl>
                                              <p:pRg st="12" end="12"/>
                                            </p:txEl>
                                          </p:spTgt>
                                        </p:tgtEl>
                                      </p:cBhvr>
                                      <p:to x="100000" y="100000"/>
                                    </p:animScale>
                                    <p:animScale>
                                      <p:cBhvr>
                                        <p:cTn id="49" dur="26">
                                          <p:stCondLst>
                                            <p:cond delay="1312"/>
                                          </p:stCondLst>
                                        </p:cTn>
                                        <p:tgtEl>
                                          <p:spTgt spid="3">
                                            <p:txEl>
                                              <p:pRg st="12" end="12"/>
                                            </p:txEl>
                                          </p:spTgt>
                                        </p:tgtEl>
                                      </p:cBhvr>
                                      <p:to x="100000" y="80000"/>
                                    </p:animScale>
                                    <p:animScale>
                                      <p:cBhvr>
                                        <p:cTn id="50" dur="166" decel="50000">
                                          <p:stCondLst>
                                            <p:cond delay="1338"/>
                                          </p:stCondLst>
                                        </p:cTn>
                                        <p:tgtEl>
                                          <p:spTgt spid="3">
                                            <p:txEl>
                                              <p:pRg st="12" end="12"/>
                                            </p:txEl>
                                          </p:spTgt>
                                        </p:tgtEl>
                                      </p:cBhvr>
                                      <p:to x="100000" y="100000"/>
                                    </p:animScale>
                                    <p:animScale>
                                      <p:cBhvr>
                                        <p:cTn id="51" dur="26">
                                          <p:stCondLst>
                                            <p:cond delay="1642"/>
                                          </p:stCondLst>
                                        </p:cTn>
                                        <p:tgtEl>
                                          <p:spTgt spid="3">
                                            <p:txEl>
                                              <p:pRg st="12" end="12"/>
                                            </p:txEl>
                                          </p:spTgt>
                                        </p:tgtEl>
                                      </p:cBhvr>
                                      <p:to x="100000" y="90000"/>
                                    </p:animScale>
                                    <p:animScale>
                                      <p:cBhvr>
                                        <p:cTn id="52" dur="166" decel="50000">
                                          <p:stCondLst>
                                            <p:cond delay="1668"/>
                                          </p:stCondLst>
                                        </p:cTn>
                                        <p:tgtEl>
                                          <p:spTgt spid="3">
                                            <p:txEl>
                                              <p:pRg st="12" end="12"/>
                                            </p:txEl>
                                          </p:spTgt>
                                        </p:tgtEl>
                                      </p:cBhvr>
                                      <p:to x="100000" y="100000"/>
                                    </p:animScale>
                                    <p:animScale>
                                      <p:cBhvr>
                                        <p:cTn id="53" dur="26">
                                          <p:stCondLst>
                                            <p:cond delay="1808"/>
                                          </p:stCondLst>
                                        </p:cTn>
                                        <p:tgtEl>
                                          <p:spTgt spid="3">
                                            <p:txEl>
                                              <p:pRg st="12" end="12"/>
                                            </p:txEl>
                                          </p:spTgt>
                                        </p:tgtEl>
                                      </p:cBhvr>
                                      <p:to x="100000" y="95000"/>
                                    </p:animScale>
                                    <p:animScale>
                                      <p:cBhvr>
                                        <p:cTn id="54" dur="166" decel="50000">
                                          <p:stCondLst>
                                            <p:cond delay="1834"/>
                                          </p:stCondLst>
                                        </p:cTn>
                                        <p:tgtEl>
                                          <p:spTgt spid="3">
                                            <p:txEl>
                                              <p:pRg st="12" end="12"/>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wipe(down)">
                                      <p:cBhvr>
                                        <p:cTn id="58" dur="580">
                                          <p:stCondLst>
                                            <p:cond delay="0"/>
                                          </p:stCondLst>
                                        </p:cTn>
                                        <p:tgtEl>
                                          <p:spTgt spid="3">
                                            <p:txEl>
                                              <p:pRg st="1" end="1"/>
                                            </p:txEl>
                                          </p:spTgt>
                                        </p:tgtEl>
                                      </p:cBhvr>
                                    </p:animEffect>
                                    <p:anim calcmode="lin" valueType="num">
                                      <p:cBhvr>
                                        <p:cTn id="5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1" end="1"/>
                                            </p:txEl>
                                          </p:spTgt>
                                        </p:tgtEl>
                                      </p:cBhvr>
                                      <p:to x="100000" y="60000"/>
                                    </p:animScale>
                                    <p:animScale>
                                      <p:cBhvr>
                                        <p:cTn id="65" dur="166" decel="50000">
                                          <p:stCondLst>
                                            <p:cond delay="676"/>
                                          </p:stCondLst>
                                        </p:cTn>
                                        <p:tgtEl>
                                          <p:spTgt spid="3">
                                            <p:txEl>
                                              <p:pRg st="1" end="1"/>
                                            </p:txEl>
                                          </p:spTgt>
                                        </p:tgtEl>
                                      </p:cBhvr>
                                      <p:to x="100000" y="100000"/>
                                    </p:animScale>
                                    <p:animScale>
                                      <p:cBhvr>
                                        <p:cTn id="66" dur="26">
                                          <p:stCondLst>
                                            <p:cond delay="1312"/>
                                          </p:stCondLst>
                                        </p:cTn>
                                        <p:tgtEl>
                                          <p:spTgt spid="3">
                                            <p:txEl>
                                              <p:pRg st="1" end="1"/>
                                            </p:txEl>
                                          </p:spTgt>
                                        </p:tgtEl>
                                      </p:cBhvr>
                                      <p:to x="100000" y="80000"/>
                                    </p:animScale>
                                    <p:animScale>
                                      <p:cBhvr>
                                        <p:cTn id="67" dur="166" decel="50000">
                                          <p:stCondLst>
                                            <p:cond delay="1338"/>
                                          </p:stCondLst>
                                        </p:cTn>
                                        <p:tgtEl>
                                          <p:spTgt spid="3">
                                            <p:txEl>
                                              <p:pRg st="1" end="1"/>
                                            </p:txEl>
                                          </p:spTgt>
                                        </p:tgtEl>
                                      </p:cBhvr>
                                      <p:to x="100000" y="100000"/>
                                    </p:animScale>
                                    <p:animScale>
                                      <p:cBhvr>
                                        <p:cTn id="68" dur="26">
                                          <p:stCondLst>
                                            <p:cond delay="1642"/>
                                          </p:stCondLst>
                                        </p:cTn>
                                        <p:tgtEl>
                                          <p:spTgt spid="3">
                                            <p:txEl>
                                              <p:pRg st="1" end="1"/>
                                            </p:txEl>
                                          </p:spTgt>
                                        </p:tgtEl>
                                      </p:cBhvr>
                                      <p:to x="100000" y="90000"/>
                                    </p:animScale>
                                    <p:animScale>
                                      <p:cBhvr>
                                        <p:cTn id="69" dur="166" decel="50000">
                                          <p:stCondLst>
                                            <p:cond delay="1668"/>
                                          </p:stCondLst>
                                        </p:cTn>
                                        <p:tgtEl>
                                          <p:spTgt spid="3">
                                            <p:txEl>
                                              <p:pRg st="1" end="1"/>
                                            </p:txEl>
                                          </p:spTgt>
                                        </p:tgtEl>
                                      </p:cBhvr>
                                      <p:to x="100000" y="100000"/>
                                    </p:animScale>
                                    <p:animScale>
                                      <p:cBhvr>
                                        <p:cTn id="70" dur="26">
                                          <p:stCondLst>
                                            <p:cond delay="1808"/>
                                          </p:stCondLst>
                                        </p:cTn>
                                        <p:tgtEl>
                                          <p:spTgt spid="3">
                                            <p:txEl>
                                              <p:pRg st="1" end="1"/>
                                            </p:txEl>
                                          </p:spTgt>
                                        </p:tgtEl>
                                      </p:cBhvr>
                                      <p:to x="100000" y="95000"/>
                                    </p:animScale>
                                    <p:animScale>
                                      <p:cBhvr>
                                        <p:cTn id="71"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0"/>
            <a:ext cx="9144000" cy="6858000"/>
          </a:xfrm>
        </p:spPr>
        <p:txBody>
          <a:bodyPr>
            <a:normAutofit/>
          </a:bodyPr>
          <a:lstStyle/>
          <a:p>
            <a:pPr algn="ct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fr-FR" sz="2000" dirty="0">
                <a:ln w="0"/>
                <a:solidFill>
                  <a:schemeClr val="tx1"/>
                </a:solidFill>
                <a:effectLst>
                  <a:outerShdw blurRad="38100" dist="19050" dir="2700000" algn="tl" rotWithShape="0">
                    <a:schemeClr val="dk1">
                      <a:alpha val="40000"/>
                    </a:schemeClr>
                  </a:outerShdw>
                </a:effectLst>
              </a:rPr>
              <a:t>7.4 COMPTABILISATION DES COTISATIONS SOCIALES</a:t>
            </a:r>
            <a:endParaRPr lang="fr-FR" sz="1800" dirty="0">
              <a:solidFill>
                <a:schemeClr val="tx1"/>
              </a:solidFill>
            </a:endParaRPr>
          </a:p>
          <a:p>
            <a:pPr algn="ctr"/>
            <a:endParaRPr lang="fr-FR" sz="1800" dirty="0">
              <a:solidFill>
                <a:schemeClr val="tx1"/>
              </a:solidFill>
            </a:endParaRPr>
          </a:p>
          <a:p>
            <a:pPr algn="ctr"/>
            <a:r>
              <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7.4.3 OPERATION DE RACHAT</a:t>
            </a:r>
          </a:p>
          <a:p>
            <a:endParaRPr lang="fr-FR" dirty="0"/>
          </a:p>
          <a:p>
            <a:pPr marL="342900" indent="-342900">
              <a:buFont typeface="Arial" panose="020B0604020202020204" pitchFamily="34" charset="0"/>
              <a:buChar char="•"/>
            </a:pPr>
            <a:r>
              <a:rPr lang="fr-FR" dirty="0"/>
              <a:t>Transfert des cotisations versées à la CPR vers la CRCM après intégration des agents non encadrés dans le corps des fonctionnaires. </a:t>
            </a:r>
          </a:p>
          <a:p>
            <a:endParaRPr lang="fr-FR" dirty="0"/>
          </a:p>
          <a:p>
            <a:r>
              <a:rPr lang="fr-FR" dirty="0"/>
              <a:t>	- Première vague: premier semestre 2022</a:t>
            </a:r>
          </a:p>
          <a:p>
            <a:r>
              <a:rPr lang="fr-FR" dirty="0"/>
              <a:t>	- Deuxième vague: deuxième semestre 2022 </a:t>
            </a:r>
          </a:p>
          <a:p>
            <a:r>
              <a:rPr lang="fr-FR" dirty="0"/>
              <a:t>	- Régularisation trimestrielle (SVSP).</a:t>
            </a:r>
          </a:p>
          <a:p>
            <a:endParaRPr lang="fr-FR" dirty="0"/>
          </a:p>
          <a:p>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9245599" y="0"/>
            <a:ext cx="2799645" cy="646331"/>
          </a:xfrm>
          <a:prstGeom prst="rect">
            <a:avLst/>
          </a:prstGeom>
        </p:spPr>
        <p:txBody>
          <a:bodyPr wrap="square">
            <a:spAutoFit/>
          </a:bodyPr>
          <a:lstStyle/>
          <a:p>
            <a:pPr marL="182880" indent="0" algn="ctr">
              <a:buNone/>
            </a:pPr>
            <a:r>
              <a:rPr lang="fr-FR" dirty="0">
                <a:solidFill>
                  <a:srgbClr val="0DA5A5"/>
                </a:solidFill>
                <a:latin typeface="Abadi"/>
              </a:rPr>
              <a:t>V- GESTION FINANCIERE DES AGENTS DE L’ETAT</a:t>
            </a:r>
          </a:p>
        </p:txBody>
      </p:sp>
    </p:spTree>
    <p:extLst>
      <p:ext uri="{BB962C8B-B14F-4D97-AF65-F5344CB8AC3E}">
        <p14:creationId xmlns:p14="http://schemas.microsoft.com/office/powerpoint/2010/main" val="16090544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down)">
                                      <p:cBhvr>
                                        <p:cTn id="24" dur="580">
                                          <p:stCondLst>
                                            <p:cond delay="0"/>
                                          </p:stCondLst>
                                        </p:cTn>
                                        <p:tgtEl>
                                          <p:spTgt spid="3">
                                            <p:txEl>
                                              <p:pRg st="7" end="7"/>
                                            </p:txEl>
                                          </p:spTgt>
                                        </p:tgtEl>
                                      </p:cBhvr>
                                    </p:animEffect>
                                    <p:anim calcmode="lin" valueType="num">
                                      <p:cBhvr>
                                        <p:cTn id="25"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7" end="7"/>
                                            </p:txEl>
                                          </p:spTgt>
                                        </p:tgtEl>
                                      </p:cBhvr>
                                      <p:to x="100000" y="60000"/>
                                    </p:animScale>
                                    <p:animScale>
                                      <p:cBhvr>
                                        <p:cTn id="31" dur="166" decel="50000">
                                          <p:stCondLst>
                                            <p:cond delay="676"/>
                                          </p:stCondLst>
                                        </p:cTn>
                                        <p:tgtEl>
                                          <p:spTgt spid="3">
                                            <p:txEl>
                                              <p:pRg st="7" end="7"/>
                                            </p:txEl>
                                          </p:spTgt>
                                        </p:tgtEl>
                                      </p:cBhvr>
                                      <p:to x="100000" y="100000"/>
                                    </p:animScale>
                                    <p:animScale>
                                      <p:cBhvr>
                                        <p:cTn id="32" dur="26">
                                          <p:stCondLst>
                                            <p:cond delay="1312"/>
                                          </p:stCondLst>
                                        </p:cTn>
                                        <p:tgtEl>
                                          <p:spTgt spid="3">
                                            <p:txEl>
                                              <p:pRg st="7" end="7"/>
                                            </p:txEl>
                                          </p:spTgt>
                                        </p:tgtEl>
                                      </p:cBhvr>
                                      <p:to x="100000" y="80000"/>
                                    </p:animScale>
                                    <p:animScale>
                                      <p:cBhvr>
                                        <p:cTn id="33" dur="166" decel="50000">
                                          <p:stCondLst>
                                            <p:cond delay="1338"/>
                                          </p:stCondLst>
                                        </p:cTn>
                                        <p:tgtEl>
                                          <p:spTgt spid="3">
                                            <p:txEl>
                                              <p:pRg st="7" end="7"/>
                                            </p:txEl>
                                          </p:spTgt>
                                        </p:tgtEl>
                                      </p:cBhvr>
                                      <p:to x="100000" y="100000"/>
                                    </p:animScale>
                                    <p:animScale>
                                      <p:cBhvr>
                                        <p:cTn id="34" dur="26">
                                          <p:stCondLst>
                                            <p:cond delay="1642"/>
                                          </p:stCondLst>
                                        </p:cTn>
                                        <p:tgtEl>
                                          <p:spTgt spid="3">
                                            <p:txEl>
                                              <p:pRg st="7" end="7"/>
                                            </p:txEl>
                                          </p:spTgt>
                                        </p:tgtEl>
                                      </p:cBhvr>
                                      <p:to x="100000" y="90000"/>
                                    </p:animScale>
                                    <p:animScale>
                                      <p:cBhvr>
                                        <p:cTn id="35" dur="166" decel="50000">
                                          <p:stCondLst>
                                            <p:cond delay="1668"/>
                                          </p:stCondLst>
                                        </p:cTn>
                                        <p:tgtEl>
                                          <p:spTgt spid="3">
                                            <p:txEl>
                                              <p:pRg st="7" end="7"/>
                                            </p:txEl>
                                          </p:spTgt>
                                        </p:tgtEl>
                                      </p:cBhvr>
                                      <p:to x="100000" y="100000"/>
                                    </p:animScale>
                                    <p:animScale>
                                      <p:cBhvr>
                                        <p:cTn id="36" dur="26">
                                          <p:stCondLst>
                                            <p:cond delay="1808"/>
                                          </p:stCondLst>
                                        </p:cTn>
                                        <p:tgtEl>
                                          <p:spTgt spid="3">
                                            <p:txEl>
                                              <p:pRg st="7" end="7"/>
                                            </p:txEl>
                                          </p:spTgt>
                                        </p:tgtEl>
                                      </p:cBhvr>
                                      <p:to x="100000" y="95000"/>
                                    </p:animScale>
                                    <p:animScale>
                                      <p:cBhvr>
                                        <p:cTn id="37" dur="166" decel="50000">
                                          <p:stCondLst>
                                            <p:cond delay="1834"/>
                                          </p:stCondLst>
                                        </p:cTn>
                                        <p:tgtEl>
                                          <p:spTgt spid="3">
                                            <p:txEl>
                                              <p:pRg st="7" end="7"/>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80">
                                          <p:stCondLst>
                                            <p:cond delay="0"/>
                                          </p:stCondLst>
                                        </p:cTn>
                                        <p:tgtEl>
                                          <p:spTgt spid="3">
                                            <p:txEl>
                                              <p:pRg st="8" end="8"/>
                                            </p:txEl>
                                          </p:spTgt>
                                        </p:tgtEl>
                                      </p:cBhvr>
                                    </p:animEffect>
                                    <p:anim calcmode="lin" valueType="num">
                                      <p:cBhvr>
                                        <p:cTn id="4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8" end="8"/>
                                            </p:txEl>
                                          </p:spTgt>
                                        </p:tgtEl>
                                      </p:cBhvr>
                                      <p:to x="100000" y="60000"/>
                                    </p:animScale>
                                    <p:animScale>
                                      <p:cBhvr>
                                        <p:cTn id="48" dur="166" decel="50000">
                                          <p:stCondLst>
                                            <p:cond delay="676"/>
                                          </p:stCondLst>
                                        </p:cTn>
                                        <p:tgtEl>
                                          <p:spTgt spid="3">
                                            <p:txEl>
                                              <p:pRg st="8" end="8"/>
                                            </p:txEl>
                                          </p:spTgt>
                                        </p:tgtEl>
                                      </p:cBhvr>
                                      <p:to x="100000" y="100000"/>
                                    </p:animScale>
                                    <p:animScale>
                                      <p:cBhvr>
                                        <p:cTn id="49" dur="26">
                                          <p:stCondLst>
                                            <p:cond delay="1312"/>
                                          </p:stCondLst>
                                        </p:cTn>
                                        <p:tgtEl>
                                          <p:spTgt spid="3">
                                            <p:txEl>
                                              <p:pRg st="8" end="8"/>
                                            </p:txEl>
                                          </p:spTgt>
                                        </p:tgtEl>
                                      </p:cBhvr>
                                      <p:to x="100000" y="80000"/>
                                    </p:animScale>
                                    <p:animScale>
                                      <p:cBhvr>
                                        <p:cTn id="50" dur="166" decel="50000">
                                          <p:stCondLst>
                                            <p:cond delay="1338"/>
                                          </p:stCondLst>
                                        </p:cTn>
                                        <p:tgtEl>
                                          <p:spTgt spid="3">
                                            <p:txEl>
                                              <p:pRg st="8" end="8"/>
                                            </p:txEl>
                                          </p:spTgt>
                                        </p:tgtEl>
                                      </p:cBhvr>
                                      <p:to x="100000" y="100000"/>
                                    </p:animScale>
                                    <p:animScale>
                                      <p:cBhvr>
                                        <p:cTn id="51" dur="26">
                                          <p:stCondLst>
                                            <p:cond delay="1642"/>
                                          </p:stCondLst>
                                        </p:cTn>
                                        <p:tgtEl>
                                          <p:spTgt spid="3">
                                            <p:txEl>
                                              <p:pRg st="8" end="8"/>
                                            </p:txEl>
                                          </p:spTgt>
                                        </p:tgtEl>
                                      </p:cBhvr>
                                      <p:to x="100000" y="90000"/>
                                    </p:animScale>
                                    <p:animScale>
                                      <p:cBhvr>
                                        <p:cTn id="52" dur="166" decel="50000">
                                          <p:stCondLst>
                                            <p:cond delay="1668"/>
                                          </p:stCondLst>
                                        </p:cTn>
                                        <p:tgtEl>
                                          <p:spTgt spid="3">
                                            <p:txEl>
                                              <p:pRg st="8" end="8"/>
                                            </p:txEl>
                                          </p:spTgt>
                                        </p:tgtEl>
                                      </p:cBhvr>
                                      <p:to x="100000" y="100000"/>
                                    </p:animScale>
                                    <p:animScale>
                                      <p:cBhvr>
                                        <p:cTn id="53" dur="26">
                                          <p:stCondLst>
                                            <p:cond delay="1808"/>
                                          </p:stCondLst>
                                        </p:cTn>
                                        <p:tgtEl>
                                          <p:spTgt spid="3">
                                            <p:txEl>
                                              <p:pRg st="8" end="8"/>
                                            </p:txEl>
                                          </p:spTgt>
                                        </p:tgtEl>
                                      </p:cBhvr>
                                      <p:to x="100000" y="95000"/>
                                    </p:animScale>
                                    <p:animScale>
                                      <p:cBhvr>
                                        <p:cTn id="54" dur="166" decel="50000">
                                          <p:stCondLst>
                                            <p:cond delay="1834"/>
                                          </p:stCondLst>
                                        </p:cTn>
                                        <p:tgtEl>
                                          <p:spTgt spid="3">
                                            <p:txEl>
                                              <p:pRg st="8" end="8"/>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wipe(down)">
                                      <p:cBhvr>
                                        <p:cTn id="58" dur="580">
                                          <p:stCondLst>
                                            <p:cond delay="0"/>
                                          </p:stCondLst>
                                        </p:cTn>
                                        <p:tgtEl>
                                          <p:spTgt spid="3">
                                            <p:txEl>
                                              <p:pRg st="9" end="9"/>
                                            </p:txEl>
                                          </p:spTgt>
                                        </p:tgtEl>
                                      </p:cBhvr>
                                    </p:animEffect>
                                    <p:anim calcmode="lin" valueType="num">
                                      <p:cBhvr>
                                        <p:cTn id="59"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9" end="9"/>
                                            </p:txEl>
                                          </p:spTgt>
                                        </p:tgtEl>
                                      </p:cBhvr>
                                      <p:to x="100000" y="60000"/>
                                    </p:animScale>
                                    <p:animScale>
                                      <p:cBhvr>
                                        <p:cTn id="65" dur="166" decel="50000">
                                          <p:stCondLst>
                                            <p:cond delay="676"/>
                                          </p:stCondLst>
                                        </p:cTn>
                                        <p:tgtEl>
                                          <p:spTgt spid="3">
                                            <p:txEl>
                                              <p:pRg st="9" end="9"/>
                                            </p:txEl>
                                          </p:spTgt>
                                        </p:tgtEl>
                                      </p:cBhvr>
                                      <p:to x="100000" y="100000"/>
                                    </p:animScale>
                                    <p:animScale>
                                      <p:cBhvr>
                                        <p:cTn id="66" dur="26">
                                          <p:stCondLst>
                                            <p:cond delay="1312"/>
                                          </p:stCondLst>
                                        </p:cTn>
                                        <p:tgtEl>
                                          <p:spTgt spid="3">
                                            <p:txEl>
                                              <p:pRg st="9" end="9"/>
                                            </p:txEl>
                                          </p:spTgt>
                                        </p:tgtEl>
                                      </p:cBhvr>
                                      <p:to x="100000" y="80000"/>
                                    </p:animScale>
                                    <p:animScale>
                                      <p:cBhvr>
                                        <p:cTn id="67" dur="166" decel="50000">
                                          <p:stCondLst>
                                            <p:cond delay="1338"/>
                                          </p:stCondLst>
                                        </p:cTn>
                                        <p:tgtEl>
                                          <p:spTgt spid="3">
                                            <p:txEl>
                                              <p:pRg st="9" end="9"/>
                                            </p:txEl>
                                          </p:spTgt>
                                        </p:tgtEl>
                                      </p:cBhvr>
                                      <p:to x="100000" y="100000"/>
                                    </p:animScale>
                                    <p:animScale>
                                      <p:cBhvr>
                                        <p:cTn id="68" dur="26">
                                          <p:stCondLst>
                                            <p:cond delay="1642"/>
                                          </p:stCondLst>
                                        </p:cTn>
                                        <p:tgtEl>
                                          <p:spTgt spid="3">
                                            <p:txEl>
                                              <p:pRg st="9" end="9"/>
                                            </p:txEl>
                                          </p:spTgt>
                                        </p:tgtEl>
                                      </p:cBhvr>
                                      <p:to x="100000" y="90000"/>
                                    </p:animScale>
                                    <p:animScale>
                                      <p:cBhvr>
                                        <p:cTn id="69" dur="166" decel="50000">
                                          <p:stCondLst>
                                            <p:cond delay="1668"/>
                                          </p:stCondLst>
                                        </p:cTn>
                                        <p:tgtEl>
                                          <p:spTgt spid="3">
                                            <p:txEl>
                                              <p:pRg st="9" end="9"/>
                                            </p:txEl>
                                          </p:spTgt>
                                        </p:tgtEl>
                                      </p:cBhvr>
                                      <p:to x="100000" y="100000"/>
                                    </p:animScale>
                                    <p:animScale>
                                      <p:cBhvr>
                                        <p:cTn id="70" dur="26">
                                          <p:stCondLst>
                                            <p:cond delay="1808"/>
                                          </p:stCondLst>
                                        </p:cTn>
                                        <p:tgtEl>
                                          <p:spTgt spid="3">
                                            <p:txEl>
                                              <p:pRg st="9" end="9"/>
                                            </p:txEl>
                                          </p:spTgt>
                                        </p:tgtEl>
                                      </p:cBhvr>
                                      <p:to x="100000" y="95000"/>
                                    </p:animScale>
                                    <p:animScale>
                                      <p:cBhvr>
                                        <p:cTn id="71" dur="166" decel="50000">
                                          <p:stCondLst>
                                            <p:cond delay="1834"/>
                                          </p:stCondLst>
                                        </p:cTn>
                                        <p:tgtEl>
                                          <p:spTgt spid="3">
                                            <p:txEl>
                                              <p:pRg st="9" end="9"/>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
                                            <p:txEl>
                                              <p:pRg st="1" end="1"/>
                                            </p:txEl>
                                          </p:spTgt>
                                        </p:tgtEl>
                                        <p:attrNameLst>
                                          <p:attrName>style.visibility</p:attrName>
                                        </p:attrNameLst>
                                      </p:cBhvr>
                                      <p:to>
                                        <p:strVal val="visible"/>
                                      </p:to>
                                    </p:set>
                                    <p:animEffect transition="in" filter="wipe(down)">
                                      <p:cBhvr>
                                        <p:cTn id="75" dur="580">
                                          <p:stCondLst>
                                            <p:cond delay="0"/>
                                          </p:stCondLst>
                                        </p:cTn>
                                        <p:tgtEl>
                                          <p:spTgt spid="3">
                                            <p:txEl>
                                              <p:pRg st="1" end="1"/>
                                            </p:txEl>
                                          </p:spTgt>
                                        </p:tgtEl>
                                      </p:cBhvr>
                                    </p:animEffect>
                                    <p:anim calcmode="lin" valueType="num">
                                      <p:cBhvr>
                                        <p:cTn id="7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1" end="1"/>
                                            </p:txEl>
                                          </p:spTgt>
                                        </p:tgtEl>
                                      </p:cBhvr>
                                      <p:to x="100000" y="60000"/>
                                    </p:animScale>
                                    <p:animScale>
                                      <p:cBhvr>
                                        <p:cTn id="82" dur="166" decel="50000">
                                          <p:stCondLst>
                                            <p:cond delay="676"/>
                                          </p:stCondLst>
                                        </p:cTn>
                                        <p:tgtEl>
                                          <p:spTgt spid="3">
                                            <p:txEl>
                                              <p:pRg st="1" end="1"/>
                                            </p:txEl>
                                          </p:spTgt>
                                        </p:tgtEl>
                                      </p:cBhvr>
                                      <p:to x="100000" y="100000"/>
                                    </p:animScale>
                                    <p:animScale>
                                      <p:cBhvr>
                                        <p:cTn id="83" dur="26">
                                          <p:stCondLst>
                                            <p:cond delay="1312"/>
                                          </p:stCondLst>
                                        </p:cTn>
                                        <p:tgtEl>
                                          <p:spTgt spid="3">
                                            <p:txEl>
                                              <p:pRg st="1" end="1"/>
                                            </p:txEl>
                                          </p:spTgt>
                                        </p:tgtEl>
                                      </p:cBhvr>
                                      <p:to x="100000" y="80000"/>
                                    </p:animScale>
                                    <p:animScale>
                                      <p:cBhvr>
                                        <p:cTn id="84" dur="166" decel="50000">
                                          <p:stCondLst>
                                            <p:cond delay="1338"/>
                                          </p:stCondLst>
                                        </p:cTn>
                                        <p:tgtEl>
                                          <p:spTgt spid="3">
                                            <p:txEl>
                                              <p:pRg st="1" end="1"/>
                                            </p:txEl>
                                          </p:spTgt>
                                        </p:tgtEl>
                                      </p:cBhvr>
                                      <p:to x="100000" y="100000"/>
                                    </p:animScale>
                                    <p:animScale>
                                      <p:cBhvr>
                                        <p:cTn id="85" dur="26">
                                          <p:stCondLst>
                                            <p:cond delay="1642"/>
                                          </p:stCondLst>
                                        </p:cTn>
                                        <p:tgtEl>
                                          <p:spTgt spid="3">
                                            <p:txEl>
                                              <p:pRg st="1" end="1"/>
                                            </p:txEl>
                                          </p:spTgt>
                                        </p:tgtEl>
                                      </p:cBhvr>
                                      <p:to x="100000" y="90000"/>
                                    </p:animScale>
                                    <p:animScale>
                                      <p:cBhvr>
                                        <p:cTn id="86" dur="166" decel="50000">
                                          <p:stCondLst>
                                            <p:cond delay="1668"/>
                                          </p:stCondLst>
                                        </p:cTn>
                                        <p:tgtEl>
                                          <p:spTgt spid="3">
                                            <p:txEl>
                                              <p:pRg st="1" end="1"/>
                                            </p:txEl>
                                          </p:spTgt>
                                        </p:tgtEl>
                                      </p:cBhvr>
                                      <p:to x="100000" y="100000"/>
                                    </p:animScale>
                                    <p:animScale>
                                      <p:cBhvr>
                                        <p:cTn id="87" dur="26">
                                          <p:stCondLst>
                                            <p:cond delay="1808"/>
                                          </p:stCondLst>
                                        </p:cTn>
                                        <p:tgtEl>
                                          <p:spTgt spid="3">
                                            <p:txEl>
                                              <p:pRg st="1" end="1"/>
                                            </p:txEl>
                                          </p:spTgt>
                                        </p:tgtEl>
                                      </p:cBhvr>
                                      <p:to x="100000" y="95000"/>
                                    </p:animScale>
                                    <p:animScale>
                                      <p:cBhvr>
                                        <p:cTn id="88" dur="166" decel="50000">
                                          <p:stCondLst>
                                            <p:cond delay="1834"/>
                                          </p:stCondLst>
                                        </p:cTn>
                                        <p:tgtEl>
                                          <p:spTgt spid="3">
                                            <p:txEl>
                                              <p:pRg st="1" end="1"/>
                                            </p:txEl>
                                          </p:spTgt>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3">
                                            <p:txEl>
                                              <p:pRg st="3" end="3"/>
                                            </p:txEl>
                                          </p:spTgt>
                                        </p:tgtEl>
                                        <p:attrNameLst>
                                          <p:attrName>style.visibility</p:attrName>
                                        </p:attrNameLst>
                                      </p:cBhvr>
                                      <p:to>
                                        <p:strVal val="visible"/>
                                      </p:to>
                                    </p:set>
                                    <p:animEffect transition="in" filter="wipe(down)">
                                      <p:cBhvr>
                                        <p:cTn id="92" dur="580">
                                          <p:stCondLst>
                                            <p:cond delay="0"/>
                                          </p:stCondLst>
                                        </p:cTn>
                                        <p:tgtEl>
                                          <p:spTgt spid="3">
                                            <p:txEl>
                                              <p:pRg st="3" end="3"/>
                                            </p:txEl>
                                          </p:spTgt>
                                        </p:tgtEl>
                                      </p:cBhvr>
                                    </p:animEffect>
                                    <p:anim calcmode="lin" valueType="num">
                                      <p:cBhvr>
                                        <p:cTn id="9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3" end="3"/>
                                            </p:txEl>
                                          </p:spTgt>
                                        </p:tgtEl>
                                      </p:cBhvr>
                                      <p:to x="100000" y="60000"/>
                                    </p:animScale>
                                    <p:animScale>
                                      <p:cBhvr>
                                        <p:cTn id="99" dur="166" decel="50000">
                                          <p:stCondLst>
                                            <p:cond delay="676"/>
                                          </p:stCondLst>
                                        </p:cTn>
                                        <p:tgtEl>
                                          <p:spTgt spid="3">
                                            <p:txEl>
                                              <p:pRg st="3" end="3"/>
                                            </p:txEl>
                                          </p:spTgt>
                                        </p:tgtEl>
                                      </p:cBhvr>
                                      <p:to x="100000" y="100000"/>
                                    </p:animScale>
                                    <p:animScale>
                                      <p:cBhvr>
                                        <p:cTn id="100" dur="26">
                                          <p:stCondLst>
                                            <p:cond delay="1312"/>
                                          </p:stCondLst>
                                        </p:cTn>
                                        <p:tgtEl>
                                          <p:spTgt spid="3">
                                            <p:txEl>
                                              <p:pRg st="3" end="3"/>
                                            </p:txEl>
                                          </p:spTgt>
                                        </p:tgtEl>
                                      </p:cBhvr>
                                      <p:to x="100000" y="80000"/>
                                    </p:animScale>
                                    <p:animScale>
                                      <p:cBhvr>
                                        <p:cTn id="101" dur="166" decel="50000">
                                          <p:stCondLst>
                                            <p:cond delay="1338"/>
                                          </p:stCondLst>
                                        </p:cTn>
                                        <p:tgtEl>
                                          <p:spTgt spid="3">
                                            <p:txEl>
                                              <p:pRg st="3" end="3"/>
                                            </p:txEl>
                                          </p:spTgt>
                                        </p:tgtEl>
                                      </p:cBhvr>
                                      <p:to x="100000" y="100000"/>
                                    </p:animScale>
                                    <p:animScale>
                                      <p:cBhvr>
                                        <p:cTn id="102" dur="26">
                                          <p:stCondLst>
                                            <p:cond delay="1642"/>
                                          </p:stCondLst>
                                        </p:cTn>
                                        <p:tgtEl>
                                          <p:spTgt spid="3">
                                            <p:txEl>
                                              <p:pRg st="3" end="3"/>
                                            </p:txEl>
                                          </p:spTgt>
                                        </p:tgtEl>
                                      </p:cBhvr>
                                      <p:to x="100000" y="90000"/>
                                    </p:animScale>
                                    <p:animScale>
                                      <p:cBhvr>
                                        <p:cTn id="103" dur="166" decel="50000">
                                          <p:stCondLst>
                                            <p:cond delay="1668"/>
                                          </p:stCondLst>
                                        </p:cTn>
                                        <p:tgtEl>
                                          <p:spTgt spid="3">
                                            <p:txEl>
                                              <p:pRg st="3" end="3"/>
                                            </p:txEl>
                                          </p:spTgt>
                                        </p:tgtEl>
                                      </p:cBhvr>
                                      <p:to x="100000" y="100000"/>
                                    </p:animScale>
                                    <p:animScale>
                                      <p:cBhvr>
                                        <p:cTn id="104" dur="26">
                                          <p:stCondLst>
                                            <p:cond delay="1808"/>
                                          </p:stCondLst>
                                        </p:cTn>
                                        <p:tgtEl>
                                          <p:spTgt spid="3">
                                            <p:txEl>
                                              <p:pRg st="3" end="3"/>
                                            </p:txEl>
                                          </p:spTgt>
                                        </p:tgtEl>
                                      </p:cBhvr>
                                      <p:to x="100000" y="95000"/>
                                    </p:animScale>
                                    <p:animScale>
                                      <p:cBhvr>
                                        <p:cTn id="105"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976" y="1863880"/>
            <a:ext cx="8915400" cy="3441032"/>
          </a:xfrm>
        </p:spPr>
        <p:txBody>
          <a:bodyPr>
            <a:normAutofit/>
          </a:bodyPr>
          <a:lstStyle/>
          <a:p>
            <a:pPr marL="0" indent="0" algn="ctr">
              <a:lnSpc>
                <a:spcPct val="90000"/>
              </a:lnSpc>
              <a:buClr>
                <a:srgbClr val="A53010"/>
              </a:buClr>
              <a:buNone/>
            </a:pPr>
            <a:endParaRPr lang="fr-FR" sz="4100" b="1" dirty="0">
              <a:solidFill>
                <a:srgbClr val="6AAC91"/>
              </a:solidFill>
            </a:endParaRPr>
          </a:p>
          <a:p>
            <a:pPr marL="0" indent="0" algn="ctr">
              <a:lnSpc>
                <a:spcPct val="90000"/>
              </a:lnSpc>
              <a:buClr>
                <a:srgbClr val="A53010"/>
              </a:buClr>
              <a:buNone/>
            </a:pPr>
            <a:r>
              <a:rPr lang="fr-FR" sz="4100" b="1" dirty="0">
                <a:solidFill>
                  <a:srgbClr val="0DA5A5"/>
                </a:solidFill>
                <a:latin typeface="Abadi"/>
              </a:rPr>
              <a:t>Merci de votre aimable</a:t>
            </a:r>
          </a:p>
          <a:p>
            <a:pPr marL="0" indent="0" algn="ctr">
              <a:lnSpc>
                <a:spcPct val="90000"/>
              </a:lnSpc>
              <a:buClr>
                <a:srgbClr val="A53010"/>
              </a:buClr>
              <a:buNone/>
            </a:pPr>
            <a:r>
              <a:rPr lang="fr-FR" sz="4100" b="1" dirty="0">
                <a:solidFill>
                  <a:srgbClr val="0DA5A5"/>
                </a:solidFill>
                <a:latin typeface="Abadi"/>
              </a:rPr>
              <a:t> attention.</a:t>
            </a:r>
          </a:p>
          <a:p>
            <a:pPr marL="0" indent="0" algn="ctr">
              <a:lnSpc>
                <a:spcPct val="90000"/>
              </a:lnSpc>
              <a:buClr>
                <a:srgbClr val="A53010"/>
              </a:buClr>
              <a:buNone/>
            </a:pPr>
            <a:endParaRPr lang="fr-FR" sz="4100" b="1" dirty="0">
              <a:solidFill>
                <a:srgbClr val="6AAC91"/>
              </a:solidFill>
            </a:endParaRPr>
          </a:p>
        </p:txBody>
      </p:sp>
    </p:spTree>
    <p:extLst>
      <p:ext uri="{BB962C8B-B14F-4D97-AF65-F5344CB8AC3E}">
        <p14:creationId xmlns:p14="http://schemas.microsoft.com/office/powerpoint/2010/main" val="22646249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03272-8307-4036-8010-E909FA490653}"/>
              </a:ext>
            </a:extLst>
          </p:cNvPr>
          <p:cNvSpPr>
            <a:spLocks noGrp="1"/>
          </p:cNvSpPr>
          <p:nvPr>
            <p:ph type="title"/>
          </p:nvPr>
        </p:nvSpPr>
        <p:spPr>
          <a:xfrm>
            <a:off x="2019733" y="2080653"/>
            <a:ext cx="8229600" cy="1354162"/>
          </a:xfrm>
        </p:spPr>
        <p:txBody>
          <a:bodyPr>
            <a:normAutofit fontScale="90000"/>
          </a:bodyPr>
          <a:lstStyle/>
          <a:p>
            <a:pPr algn="ctr"/>
            <a:br>
              <a:rPr lang="fr-FR" b="1" dirty="0">
                <a:solidFill>
                  <a:srgbClr val="0DA5A5"/>
                </a:solidFill>
                <a:latin typeface="Abadi"/>
              </a:rPr>
            </a:br>
            <a:r>
              <a:rPr lang="fr-FR" b="1" dirty="0">
                <a:solidFill>
                  <a:srgbClr val="0DA5A5"/>
                </a:solidFill>
                <a:latin typeface="+mn-lt"/>
              </a:rPr>
              <a:t>VI- GESTION DE LA SOLDE ET DES PENSIONS</a:t>
            </a:r>
            <a:br>
              <a:rPr lang="fr-FR" dirty="0">
                <a:solidFill>
                  <a:srgbClr val="0DA5A5"/>
                </a:solidFill>
                <a:latin typeface="+mn-lt"/>
              </a:rPr>
            </a:br>
            <a:endParaRPr lang="fr-FR" dirty="0">
              <a:latin typeface="+mn-lt"/>
              <a:cs typeface="Times New Roman" panose="02020603050405020304" pitchFamily="18" charset="0"/>
            </a:endParaRPr>
          </a:p>
        </p:txBody>
      </p:sp>
      <p:pic>
        <p:nvPicPr>
          <p:cNvPr id="4" name="Picture 2">
            <a:extLst>
              <a:ext uri="{FF2B5EF4-FFF2-40B4-BE49-F238E27FC236}">
                <a16:creationId xmlns:a16="http://schemas.microsoft.com/office/drawing/2014/main" id="{5285B1FF-DCCA-4167-8358-696425C0B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208" y="365371"/>
            <a:ext cx="1909584" cy="11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6059277" y="5497417"/>
            <a:ext cx="5552501" cy="369332"/>
          </a:xfrm>
          <a:prstGeom prst="rect">
            <a:avLst/>
          </a:prstGeom>
          <a:noFill/>
        </p:spPr>
        <p:txBody>
          <a:bodyPr wrap="square" rtlCol="0">
            <a:spAutoFit/>
          </a:bodyPr>
          <a:lstStyle/>
          <a:p>
            <a:r>
              <a:rPr lang="fr-FR" dirty="0"/>
              <a:t>DIRECTION DE LA SOLDE ET DES PENSIONS /DGFAG</a:t>
            </a:r>
          </a:p>
        </p:txBody>
      </p:sp>
    </p:spTree>
    <p:extLst>
      <p:ext uri="{BB962C8B-B14F-4D97-AF65-F5344CB8AC3E}">
        <p14:creationId xmlns:p14="http://schemas.microsoft.com/office/powerpoint/2010/main" val="34272998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758952"/>
            <a:ext cx="10058400" cy="1120648"/>
          </a:xfrm>
        </p:spPr>
        <p:txBody>
          <a:bodyPr>
            <a:noAutofit/>
          </a:bodyPr>
          <a:lstStyle/>
          <a:p>
            <a:r>
              <a:rPr lang="fr-FR" sz="5333" b="1" dirty="0">
                <a:solidFill>
                  <a:schemeClr val="accent6">
                    <a:lumMod val="50000"/>
                  </a:schemeClr>
                </a:solidFill>
                <a:latin typeface="Montserrat" panose="020B0604020202020204" charset="0"/>
              </a:rPr>
              <a:t>PLAN DE L’INTERVENTION</a:t>
            </a:r>
          </a:p>
        </p:txBody>
      </p:sp>
      <p:sp>
        <p:nvSpPr>
          <p:cNvPr id="3" name="Sous-titre 2"/>
          <p:cNvSpPr>
            <a:spLocks noGrp="1"/>
          </p:cNvSpPr>
          <p:nvPr>
            <p:ph type="subTitle" idx="1"/>
          </p:nvPr>
        </p:nvSpPr>
        <p:spPr>
          <a:xfrm>
            <a:off x="876531" y="2204720"/>
            <a:ext cx="10837949" cy="2458720"/>
          </a:xfrm>
        </p:spPr>
        <p:txBody>
          <a:bodyPr>
            <a:noAutofit/>
          </a:bodyPr>
          <a:lstStyle/>
          <a:p>
            <a:pPr marL="380990" indent="-380990">
              <a:buFontTx/>
              <a:buChar char="-"/>
            </a:pPr>
            <a:r>
              <a:rPr lang="fr-FR" sz="4267" dirty="0">
                <a:solidFill>
                  <a:srgbClr val="0070C0"/>
                </a:solidFill>
              </a:rPr>
              <a:t>VALIDATION DES SERVICES PRECAIRES</a:t>
            </a:r>
          </a:p>
          <a:p>
            <a:pPr marL="380990" indent="-380990">
              <a:buFontTx/>
              <a:buChar char="-"/>
            </a:pPr>
            <a:r>
              <a:rPr lang="fr-FR" sz="4267" dirty="0">
                <a:solidFill>
                  <a:srgbClr val="0070C0"/>
                </a:solidFill>
              </a:rPr>
              <a:t>Trop perçu sur solde</a:t>
            </a:r>
          </a:p>
          <a:p>
            <a:pPr marL="380990" indent="-380990">
              <a:buFontTx/>
              <a:buChar char="-"/>
            </a:pPr>
            <a:r>
              <a:rPr lang="fr-FR" sz="4267" dirty="0">
                <a:solidFill>
                  <a:srgbClr val="0070C0"/>
                </a:solidFill>
              </a:rPr>
              <a:t>JOUISSANCE IMMEDIATE DES PENSIONS</a:t>
            </a:r>
          </a:p>
          <a:p>
            <a:pPr marL="380990" indent="-380990">
              <a:buFontTx/>
              <a:buChar char="-"/>
            </a:pPr>
            <a:r>
              <a:rPr lang="fr-FR" sz="4267" dirty="0">
                <a:solidFill>
                  <a:srgbClr val="0070C0"/>
                </a:solidFill>
              </a:rPr>
              <a:t>RENTE D’ACCIDENTS</a:t>
            </a:r>
          </a:p>
        </p:txBody>
      </p:sp>
      <p:sp>
        <p:nvSpPr>
          <p:cNvPr id="4" name="Rectangle 3"/>
          <p:cNvSpPr/>
          <p:nvPr/>
        </p:nvSpPr>
        <p:spPr>
          <a:xfrm>
            <a:off x="7280241" y="137577"/>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16693031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81"/>
        <p:cNvGrpSpPr/>
        <p:nvPr/>
      </p:nvGrpSpPr>
      <p:grpSpPr>
        <a:xfrm>
          <a:off x="0" y="0"/>
          <a:ext cx="0" cy="0"/>
          <a:chOff x="0" y="0"/>
          <a:chExt cx="0" cy="0"/>
        </a:xfrm>
      </p:grpSpPr>
      <p:grpSp>
        <p:nvGrpSpPr>
          <p:cNvPr id="1888" name="Google Shape;1888;p43"/>
          <p:cNvGrpSpPr/>
          <p:nvPr/>
        </p:nvGrpSpPr>
        <p:grpSpPr>
          <a:xfrm>
            <a:off x="5787594" y="6479333"/>
            <a:ext cx="3653593" cy="548464"/>
            <a:chOff x="3731103" y="4808559"/>
            <a:chExt cx="2740195" cy="335138"/>
          </a:xfrm>
        </p:grpSpPr>
        <p:sp>
          <p:nvSpPr>
            <p:cNvPr id="1889" name="Google Shape;1889;p43"/>
            <p:cNvSpPr/>
            <p:nvPr/>
          </p:nvSpPr>
          <p:spPr>
            <a:xfrm>
              <a:off x="4333158" y="4849734"/>
              <a:ext cx="1938475" cy="293962"/>
            </a:xfrm>
            <a:custGeom>
              <a:avLst/>
              <a:gdLst/>
              <a:ahLst/>
              <a:cxnLst/>
              <a:rect l="l" t="t" r="r" b="b"/>
              <a:pathLst>
                <a:path w="26621" h="9488" extrusionOk="0">
                  <a:moveTo>
                    <a:pt x="10146" y="1"/>
                  </a:moveTo>
                  <a:cubicBezTo>
                    <a:pt x="8817" y="1"/>
                    <a:pt x="7433" y="475"/>
                    <a:pt x="6262" y="1145"/>
                  </a:cubicBezTo>
                  <a:cubicBezTo>
                    <a:pt x="3158" y="2920"/>
                    <a:pt x="859" y="6023"/>
                    <a:pt x="1" y="9488"/>
                  </a:cubicBezTo>
                  <a:lnTo>
                    <a:pt x="26620" y="9488"/>
                  </a:lnTo>
                  <a:cubicBezTo>
                    <a:pt x="26617" y="9143"/>
                    <a:pt x="26593" y="8799"/>
                    <a:pt x="26498" y="8469"/>
                  </a:cubicBezTo>
                  <a:cubicBezTo>
                    <a:pt x="26007" y="6772"/>
                    <a:pt x="23963" y="6091"/>
                    <a:pt x="22202" y="6016"/>
                  </a:cubicBezTo>
                  <a:cubicBezTo>
                    <a:pt x="20437" y="5942"/>
                    <a:pt x="18550" y="6179"/>
                    <a:pt x="17017" y="5304"/>
                  </a:cubicBezTo>
                  <a:cubicBezTo>
                    <a:pt x="15112" y="4217"/>
                    <a:pt x="14363" y="1734"/>
                    <a:pt x="12482" y="610"/>
                  </a:cubicBezTo>
                  <a:cubicBezTo>
                    <a:pt x="11767" y="182"/>
                    <a:pt x="10967" y="1"/>
                    <a:pt x="1014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0" name="Google Shape;1890;p43"/>
            <p:cNvSpPr/>
            <p:nvPr/>
          </p:nvSpPr>
          <p:spPr>
            <a:xfrm>
              <a:off x="3731103" y="4808559"/>
              <a:ext cx="2740195" cy="335138"/>
            </a:xfrm>
            <a:custGeom>
              <a:avLst/>
              <a:gdLst/>
              <a:ahLst/>
              <a:cxnLst/>
              <a:rect l="l" t="t" r="r" b="b"/>
              <a:pathLst>
                <a:path w="37631" h="10817" extrusionOk="0">
                  <a:moveTo>
                    <a:pt x="7277" y="4167"/>
                  </a:moveTo>
                  <a:cubicBezTo>
                    <a:pt x="5403" y="4167"/>
                    <a:pt x="3533" y="4862"/>
                    <a:pt x="2187" y="6115"/>
                  </a:cubicBezTo>
                  <a:cubicBezTo>
                    <a:pt x="876" y="7338"/>
                    <a:pt x="99" y="9059"/>
                    <a:pt x="0" y="10817"/>
                  </a:cubicBezTo>
                  <a:lnTo>
                    <a:pt x="8269" y="10817"/>
                  </a:lnTo>
                  <a:cubicBezTo>
                    <a:pt x="8783" y="8742"/>
                    <a:pt x="9811" y="6796"/>
                    <a:pt x="11222" y="5189"/>
                  </a:cubicBezTo>
                  <a:cubicBezTo>
                    <a:pt x="10476" y="4848"/>
                    <a:pt x="9716" y="4535"/>
                    <a:pt x="8912" y="4351"/>
                  </a:cubicBezTo>
                  <a:cubicBezTo>
                    <a:pt x="8377" y="4228"/>
                    <a:pt x="7825" y="4167"/>
                    <a:pt x="7277" y="4167"/>
                  </a:cubicBezTo>
                  <a:close/>
                  <a:moveTo>
                    <a:pt x="32561" y="0"/>
                  </a:moveTo>
                  <a:cubicBezTo>
                    <a:pt x="31471" y="0"/>
                    <a:pt x="30337" y="351"/>
                    <a:pt x="29342" y="815"/>
                  </a:cubicBezTo>
                  <a:cubicBezTo>
                    <a:pt x="27159" y="1829"/>
                    <a:pt x="25264" y="3326"/>
                    <a:pt x="23220" y="4582"/>
                  </a:cubicBezTo>
                  <a:cubicBezTo>
                    <a:pt x="23813" y="5383"/>
                    <a:pt x="24433" y="6146"/>
                    <a:pt x="25285" y="6633"/>
                  </a:cubicBezTo>
                  <a:cubicBezTo>
                    <a:pt x="26818" y="7508"/>
                    <a:pt x="28705" y="7271"/>
                    <a:pt x="30470" y="7345"/>
                  </a:cubicBezTo>
                  <a:cubicBezTo>
                    <a:pt x="32231" y="7420"/>
                    <a:pt x="34275" y="8101"/>
                    <a:pt x="34766" y="9798"/>
                  </a:cubicBezTo>
                  <a:cubicBezTo>
                    <a:pt x="34861" y="10128"/>
                    <a:pt x="34885" y="10472"/>
                    <a:pt x="34888" y="10817"/>
                  </a:cubicBezTo>
                  <a:lnTo>
                    <a:pt x="37481" y="10817"/>
                  </a:lnTo>
                  <a:cubicBezTo>
                    <a:pt x="37631" y="8285"/>
                    <a:pt x="37559" y="5747"/>
                    <a:pt x="36690" y="3373"/>
                  </a:cubicBezTo>
                  <a:cubicBezTo>
                    <a:pt x="36272" y="2228"/>
                    <a:pt x="35613" y="1087"/>
                    <a:pt x="34524" y="477"/>
                  </a:cubicBezTo>
                  <a:cubicBezTo>
                    <a:pt x="33917" y="140"/>
                    <a:pt x="33250" y="0"/>
                    <a:pt x="32561" y="0"/>
                  </a:cubicBezTo>
                  <a:close/>
                </a:path>
              </a:pathLst>
            </a:custGeom>
            <a:solidFill>
              <a:srgbClr val="FFF2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1" name="Google Shape;1891;p43"/>
            <p:cNvSpPr/>
            <p:nvPr/>
          </p:nvSpPr>
          <p:spPr>
            <a:xfrm>
              <a:off x="4333158" y="4950520"/>
              <a:ext cx="1938475" cy="193176"/>
            </a:xfrm>
            <a:custGeom>
              <a:avLst/>
              <a:gdLst/>
              <a:ahLst/>
              <a:cxnLst/>
              <a:rect l="l" t="t" r="r" b="b"/>
              <a:pathLst>
                <a:path w="26621" h="6235" extrusionOk="0">
                  <a:moveTo>
                    <a:pt x="14952" y="0"/>
                  </a:moveTo>
                  <a:cubicBezTo>
                    <a:pt x="14762" y="120"/>
                    <a:pt x="14570" y="232"/>
                    <a:pt x="14380" y="344"/>
                  </a:cubicBezTo>
                  <a:cubicBezTo>
                    <a:pt x="12537" y="1421"/>
                    <a:pt x="10425" y="2266"/>
                    <a:pt x="8299" y="2266"/>
                  </a:cubicBezTo>
                  <a:cubicBezTo>
                    <a:pt x="7812" y="2266"/>
                    <a:pt x="7321" y="2222"/>
                    <a:pt x="6834" y="2126"/>
                  </a:cubicBezTo>
                  <a:cubicBezTo>
                    <a:pt x="5465" y="1854"/>
                    <a:pt x="4224" y="1186"/>
                    <a:pt x="2954" y="607"/>
                  </a:cubicBezTo>
                  <a:cubicBezTo>
                    <a:pt x="1543" y="2214"/>
                    <a:pt x="515" y="4160"/>
                    <a:pt x="1" y="6235"/>
                  </a:cubicBezTo>
                  <a:lnTo>
                    <a:pt x="26620" y="6235"/>
                  </a:lnTo>
                  <a:cubicBezTo>
                    <a:pt x="26617" y="5890"/>
                    <a:pt x="26593" y="5546"/>
                    <a:pt x="26498" y="5216"/>
                  </a:cubicBezTo>
                  <a:cubicBezTo>
                    <a:pt x="26007" y="3519"/>
                    <a:pt x="23963" y="2838"/>
                    <a:pt x="22202" y="2763"/>
                  </a:cubicBezTo>
                  <a:cubicBezTo>
                    <a:pt x="20437" y="2689"/>
                    <a:pt x="18550" y="2926"/>
                    <a:pt x="17017" y="2051"/>
                  </a:cubicBezTo>
                  <a:cubicBezTo>
                    <a:pt x="16165" y="1564"/>
                    <a:pt x="15545" y="801"/>
                    <a:pt x="149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 name="Image 3"/>
          <p:cNvPicPr>
            <a:picLocks noChangeAspect="1"/>
          </p:cNvPicPr>
          <p:nvPr/>
        </p:nvPicPr>
        <p:blipFill rotWithShape="1">
          <a:blip r:embed="rId3" cstate="print">
            <a:grayscl/>
            <a:extLst>
              <a:ext uri="{28A0092B-C50C-407E-A947-70E740481C1C}">
                <a14:useLocalDpi xmlns:a14="http://schemas.microsoft.com/office/drawing/2010/main" val="0"/>
              </a:ext>
            </a:extLst>
          </a:blip>
          <a:srcRect l="42252" t="951"/>
          <a:stretch/>
        </p:blipFill>
        <p:spPr>
          <a:xfrm>
            <a:off x="6548025" y="-11973"/>
            <a:ext cx="4926484" cy="6869972"/>
          </a:xfrm>
          <a:prstGeom prst="rect">
            <a:avLst/>
          </a:prstGeom>
        </p:spPr>
      </p:pic>
      <p:grpSp>
        <p:nvGrpSpPr>
          <p:cNvPr id="25" name="Google Shape;1883;p43"/>
          <p:cNvGrpSpPr/>
          <p:nvPr/>
        </p:nvGrpSpPr>
        <p:grpSpPr>
          <a:xfrm>
            <a:off x="2856570" y="-104771"/>
            <a:ext cx="7106311" cy="8157893"/>
            <a:chOff x="2288000" y="-49525"/>
            <a:chExt cx="5329733" cy="6118420"/>
          </a:xfrm>
        </p:grpSpPr>
        <p:sp>
          <p:nvSpPr>
            <p:cNvPr id="26" name="Google Shape;1884;p43"/>
            <p:cNvSpPr/>
            <p:nvPr/>
          </p:nvSpPr>
          <p:spPr>
            <a:xfrm rot="-4421961">
              <a:off x="2777637" y="1686086"/>
              <a:ext cx="5541644" cy="2691324"/>
            </a:xfrm>
            <a:custGeom>
              <a:avLst/>
              <a:gdLst/>
              <a:ahLst/>
              <a:cxnLst/>
              <a:rect l="l" t="t" r="r" b="b"/>
              <a:pathLst>
                <a:path w="69245" h="41724" extrusionOk="0">
                  <a:moveTo>
                    <a:pt x="39740" y="1"/>
                  </a:moveTo>
                  <a:cubicBezTo>
                    <a:pt x="40411" y="1858"/>
                    <a:pt x="39627" y="4177"/>
                    <a:pt x="37897" y="5165"/>
                  </a:cubicBezTo>
                  <a:cubicBezTo>
                    <a:pt x="37001" y="5676"/>
                    <a:pt x="36016" y="5826"/>
                    <a:pt x="34992" y="5826"/>
                  </a:cubicBezTo>
                  <a:cubicBezTo>
                    <a:pt x="34261" y="5826"/>
                    <a:pt x="33509" y="5749"/>
                    <a:pt x="32756" y="5673"/>
                  </a:cubicBezTo>
                  <a:cubicBezTo>
                    <a:pt x="32006" y="5597"/>
                    <a:pt x="31256" y="5519"/>
                    <a:pt x="30520" y="5519"/>
                  </a:cubicBezTo>
                  <a:cubicBezTo>
                    <a:pt x="30427" y="5519"/>
                    <a:pt x="30334" y="5520"/>
                    <a:pt x="30241" y="5523"/>
                  </a:cubicBezTo>
                  <a:cubicBezTo>
                    <a:pt x="26889" y="5608"/>
                    <a:pt x="23867" y="7523"/>
                    <a:pt x="21282" y="9658"/>
                  </a:cubicBezTo>
                  <a:cubicBezTo>
                    <a:pt x="18696" y="11792"/>
                    <a:pt x="16309" y="14240"/>
                    <a:pt x="13317" y="15753"/>
                  </a:cubicBezTo>
                  <a:cubicBezTo>
                    <a:pt x="11208" y="16818"/>
                    <a:pt x="8846" y="17353"/>
                    <a:pt x="6484" y="17353"/>
                  </a:cubicBezTo>
                  <a:cubicBezTo>
                    <a:pt x="4321" y="17353"/>
                    <a:pt x="2158" y="16904"/>
                    <a:pt x="191" y="16002"/>
                  </a:cubicBezTo>
                  <a:cubicBezTo>
                    <a:pt x="126" y="15971"/>
                    <a:pt x="65" y="15937"/>
                    <a:pt x="1" y="15907"/>
                  </a:cubicBezTo>
                  <a:lnTo>
                    <a:pt x="1" y="40275"/>
                  </a:lnTo>
                  <a:cubicBezTo>
                    <a:pt x="2507" y="41245"/>
                    <a:pt x="5200" y="41724"/>
                    <a:pt x="7895" y="41724"/>
                  </a:cubicBezTo>
                  <a:cubicBezTo>
                    <a:pt x="12645" y="41724"/>
                    <a:pt x="17404" y="40237"/>
                    <a:pt x="21173" y="37335"/>
                  </a:cubicBezTo>
                  <a:cubicBezTo>
                    <a:pt x="28259" y="31877"/>
                    <a:pt x="31281" y="22682"/>
                    <a:pt x="37133" y="15916"/>
                  </a:cubicBezTo>
                  <a:cubicBezTo>
                    <a:pt x="41746" y="10586"/>
                    <a:pt x="48164" y="6848"/>
                    <a:pt x="55080" y="5468"/>
                  </a:cubicBezTo>
                  <a:cubicBezTo>
                    <a:pt x="58218" y="4845"/>
                    <a:pt x="61474" y="4682"/>
                    <a:pt x="64458" y="3534"/>
                  </a:cubicBezTo>
                  <a:cubicBezTo>
                    <a:pt x="66318" y="2818"/>
                    <a:pt x="68097" y="1592"/>
                    <a:pt x="6924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885;p43"/>
            <p:cNvSpPr/>
            <p:nvPr/>
          </p:nvSpPr>
          <p:spPr>
            <a:xfrm>
              <a:off x="2288000" y="-49525"/>
              <a:ext cx="2743200" cy="56466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 name="Google Shape;1892;p43"/>
          <p:cNvGrpSpPr/>
          <p:nvPr/>
        </p:nvGrpSpPr>
        <p:grpSpPr>
          <a:xfrm>
            <a:off x="7470511" y="-241489"/>
            <a:ext cx="4988876" cy="7802237"/>
            <a:chOff x="5536150" y="-152400"/>
            <a:chExt cx="3785654" cy="5632544"/>
          </a:xfrm>
        </p:grpSpPr>
        <p:sp>
          <p:nvSpPr>
            <p:cNvPr id="29" name="Google Shape;1893;p43"/>
            <p:cNvSpPr/>
            <p:nvPr/>
          </p:nvSpPr>
          <p:spPr>
            <a:xfrm rot="5400000">
              <a:off x="7067275" y="992343"/>
              <a:ext cx="3234092" cy="1126340"/>
            </a:xfrm>
            <a:custGeom>
              <a:avLst/>
              <a:gdLst/>
              <a:ahLst/>
              <a:cxnLst/>
              <a:rect l="l" t="t" r="r" b="b"/>
              <a:pathLst>
                <a:path w="40411" h="17354" extrusionOk="0">
                  <a:moveTo>
                    <a:pt x="1" y="1"/>
                  </a:moveTo>
                  <a:lnTo>
                    <a:pt x="1" y="15907"/>
                  </a:lnTo>
                  <a:cubicBezTo>
                    <a:pt x="65" y="15937"/>
                    <a:pt x="126" y="15971"/>
                    <a:pt x="191" y="16002"/>
                  </a:cubicBezTo>
                  <a:cubicBezTo>
                    <a:pt x="2158" y="16904"/>
                    <a:pt x="4321" y="17353"/>
                    <a:pt x="6484" y="17353"/>
                  </a:cubicBezTo>
                  <a:cubicBezTo>
                    <a:pt x="8846" y="17353"/>
                    <a:pt x="11208" y="16818"/>
                    <a:pt x="13317" y="15753"/>
                  </a:cubicBezTo>
                  <a:cubicBezTo>
                    <a:pt x="16309" y="14240"/>
                    <a:pt x="18696" y="11792"/>
                    <a:pt x="21282" y="9658"/>
                  </a:cubicBezTo>
                  <a:cubicBezTo>
                    <a:pt x="23867" y="7523"/>
                    <a:pt x="26889" y="5608"/>
                    <a:pt x="30241" y="5523"/>
                  </a:cubicBezTo>
                  <a:cubicBezTo>
                    <a:pt x="30334" y="5520"/>
                    <a:pt x="30427" y="5519"/>
                    <a:pt x="30520" y="5519"/>
                  </a:cubicBezTo>
                  <a:cubicBezTo>
                    <a:pt x="31256" y="5519"/>
                    <a:pt x="32006" y="5597"/>
                    <a:pt x="32756" y="5673"/>
                  </a:cubicBezTo>
                  <a:cubicBezTo>
                    <a:pt x="33509" y="5749"/>
                    <a:pt x="34261" y="5826"/>
                    <a:pt x="34992" y="5826"/>
                  </a:cubicBezTo>
                  <a:cubicBezTo>
                    <a:pt x="36016" y="5826"/>
                    <a:pt x="37001" y="5676"/>
                    <a:pt x="37897" y="5165"/>
                  </a:cubicBezTo>
                  <a:cubicBezTo>
                    <a:pt x="39627" y="4177"/>
                    <a:pt x="40411" y="1858"/>
                    <a:pt x="3974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894;p43"/>
            <p:cNvSpPr/>
            <p:nvPr/>
          </p:nvSpPr>
          <p:spPr>
            <a:xfrm rot="5400000">
              <a:off x="5122630" y="1355283"/>
              <a:ext cx="5541677" cy="2708045"/>
            </a:xfrm>
            <a:custGeom>
              <a:avLst/>
              <a:gdLst/>
              <a:ahLst/>
              <a:cxnLst/>
              <a:rect l="l" t="t" r="r" b="b"/>
              <a:pathLst>
                <a:path w="69245" h="41724" extrusionOk="0">
                  <a:moveTo>
                    <a:pt x="39740" y="1"/>
                  </a:moveTo>
                  <a:cubicBezTo>
                    <a:pt x="40411" y="1858"/>
                    <a:pt x="39627" y="4177"/>
                    <a:pt x="37897" y="5165"/>
                  </a:cubicBezTo>
                  <a:cubicBezTo>
                    <a:pt x="37001" y="5676"/>
                    <a:pt x="36016" y="5826"/>
                    <a:pt x="34992" y="5826"/>
                  </a:cubicBezTo>
                  <a:cubicBezTo>
                    <a:pt x="34261" y="5826"/>
                    <a:pt x="33509" y="5749"/>
                    <a:pt x="32756" y="5673"/>
                  </a:cubicBezTo>
                  <a:cubicBezTo>
                    <a:pt x="32006" y="5597"/>
                    <a:pt x="31256" y="5519"/>
                    <a:pt x="30520" y="5519"/>
                  </a:cubicBezTo>
                  <a:cubicBezTo>
                    <a:pt x="30427" y="5519"/>
                    <a:pt x="30334" y="5520"/>
                    <a:pt x="30241" y="5523"/>
                  </a:cubicBezTo>
                  <a:cubicBezTo>
                    <a:pt x="26889" y="5608"/>
                    <a:pt x="23867" y="7523"/>
                    <a:pt x="21282" y="9658"/>
                  </a:cubicBezTo>
                  <a:cubicBezTo>
                    <a:pt x="18696" y="11792"/>
                    <a:pt x="16309" y="14240"/>
                    <a:pt x="13317" y="15753"/>
                  </a:cubicBezTo>
                  <a:cubicBezTo>
                    <a:pt x="11208" y="16818"/>
                    <a:pt x="8846" y="17353"/>
                    <a:pt x="6484" y="17353"/>
                  </a:cubicBezTo>
                  <a:cubicBezTo>
                    <a:pt x="4321" y="17353"/>
                    <a:pt x="2158" y="16904"/>
                    <a:pt x="191" y="16002"/>
                  </a:cubicBezTo>
                  <a:cubicBezTo>
                    <a:pt x="126" y="15971"/>
                    <a:pt x="65" y="15937"/>
                    <a:pt x="1" y="15907"/>
                  </a:cubicBezTo>
                  <a:lnTo>
                    <a:pt x="1" y="40275"/>
                  </a:lnTo>
                  <a:cubicBezTo>
                    <a:pt x="2507" y="41245"/>
                    <a:pt x="5200" y="41724"/>
                    <a:pt x="7895" y="41724"/>
                  </a:cubicBezTo>
                  <a:cubicBezTo>
                    <a:pt x="12645" y="41724"/>
                    <a:pt x="17404" y="40237"/>
                    <a:pt x="21173" y="37335"/>
                  </a:cubicBezTo>
                  <a:cubicBezTo>
                    <a:pt x="28259" y="31877"/>
                    <a:pt x="31281" y="22682"/>
                    <a:pt x="37133" y="15916"/>
                  </a:cubicBezTo>
                  <a:cubicBezTo>
                    <a:pt x="41746" y="10586"/>
                    <a:pt x="48164" y="6848"/>
                    <a:pt x="55080" y="5468"/>
                  </a:cubicBezTo>
                  <a:cubicBezTo>
                    <a:pt x="58218" y="4845"/>
                    <a:pt x="61474" y="4682"/>
                    <a:pt x="64458" y="3534"/>
                  </a:cubicBezTo>
                  <a:cubicBezTo>
                    <a:pt x="66318" y="2818"/>
                    <a:pt x="68097" y="1592"/>
                    <a:pt x="6924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895;p43"/>
            <p:cNvSpPr/>
            <p:nvPr/>
          </p:nvSpPr>
          <p:spPr>
            <a:xfrm rot="5400000">
              <a:off x="8312443" y="3758806"/>
              <a:ext cx="789976" cy="367355"/>
            </a:xfrm>
            <a:custGeom>
              <a:avLst/>
              <a:gdLst/>
              <a:ahLst/>
              <a:cxnLst/>
              <a:rect l="l" t="t" r="r" b="b"/>
              <a:pathLst>
                <a:path w="9871" h="5660" extrusionOk="0">
                  <a:moveTo>
                    <a:pt x="9870" y="1"/>
                  </a:moveTo>
                  <a:cubicBezTo>
                    <a:pt x="6399" y="706"/>
                    <a:pt x="3053" y="2008"/>
                    <a:pt x="1" y="3807"/>
                  </a:cubicBezTo>
                  <a:cubicBezTo>
                    <a:pt x="621" y="4185"/>
                    <a:pt x="1258" y="4535"/>
                    <a:pt x="1922" y="4845"/>
                  </a:cubicBezTo>
                  <a:cubicBezTo>
                    <a:pt x="2913" y="5309"/>
                    <a:pt x="4048" y="5660"/>
                    <a:pt x="5141" y="5660"/>
                  </a:cubicBezTo>
                  <a:cubicBezTo>
                    <a:pt x="5826" y="5660"/>
                    <a:pt x="6498" y="5520"/>
                    <a:pt x="7103" y="5180"/>
                  </a:cubicBezTo>
                  <a:cubicBezTo>
                    <a:pt x="8194" y="4570"/>
                    <a:pt x="8848" y="3432"/>
                    <a:pt x="9267" y="2287"/>
                  </a:cubicBezTo>
                  <a:cubicBezTo>
                    <a:pt x="9543" y="1538"/>
                    <a:pt x="9737" y="774"/>
                    <a:pt x="987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896;p43"/>
            <p:cNvSpPr/>
            <p:nvPr/>
          </p:nvSpPr>
          <p:spPr>
            <a:xfrm rot="5400000">
              <a:off x="8117401" y="2029636"/>
              <a:ext cx="1785149" cy="431675"/>
            </a:xfrm>
            <a:custGeom>
              <a:avLst/>
              <a:gdLst/>
              <a:ahLst/>
              <a:cxnLst/>
              <a:rect l="l" t="t" r="r" b="b"/>
              <a:pathLst>
                <a:path w="22306" h="6651" extrusionOk="0">
                  <a:moveTo>
                    <a:pt x="1" y="0"/>
                  </a:moveTo>
                  <a:cubicBezTo>
                    <a:pt x="97" y="1758"/>
                    <a:pt x="877" y="3479"/>
                    <a:pt x="2185" y="4702"/>
                  </a:cubicBezTo>
                  <a:cubicBezTo>
                    <a:pt x="3531" y="5952"/>
                    <a:pt x="5405" y="6650"/>
                    <a:pt x="7274" y="6650"/>
                  </a:cubicBezTo>
                  <a:cubicBezTo>
                    <a:pt x="7350" y="6650"/>
                    <a:pt x="7425" y="6647"/>
                    <a:pt x="7496" y="6647"/>
                  </a:cubicBezTo>
                  <a:cubicBezTo>
                    <a:pt x="8947" y="5873"/>
                    <a:pt x="10491" y="5332"/>
                    <a:pt x="12115" y="5209"/>
                  </a:cubicBezTo>
                  <a:cubicBezTo>
                    <a:pt x="13083" y="4756"/>
                    <a:pt x="14054" y="4317"/>
                    <a:pt x="15103" y="4109"/>
                  </a:cubicBezTo>
                  <a:cubicBezTo>
                    <a:pt x="15587" y="4010"/>
                    <a:pt x="16078" y="3966"/>
                    <a:pt x="16565" y="3966"/>
                  </a:cubicBezTo>
                  <a:cubicBezTo>
                    <a:pt x="17849" y="3966"/>
                    <a:pt x="19130" y="4276"/>
                    <a:pt x="20346" y="4756"/>
                  </a:cubicBezTo>
                  <a:cubicBezTo>
                    <a:pt x="21586" y="3986"/>
                    <a:pt x="22305" y="2511"/>
                    <a:pt x="22305" y="1060"/>
                  </a:cubicBezTo>
                  <a:cubicBezTo>
                    <a:pt x="22305" y="702"/>
                    <a:pt x="22260" y="345"/>
                    <a:pt x="22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897;p43"/>
            <p:cNvSpPr/>
            <p:nvPr/>
          </p:nvSpPr>
          <p:spPr>
            <a:xfrm rot="5400000">
              <a:off x="7731024" y="2865742"/>
              <a:ext cx="2407783" cy="581797"/>
            </a:xfrm>
            <a:custGeom>
              <a:avLst/>
              <a:gdLst/>
              <a:ahLst/>
              <a:cxnLst/>
              <a:rect l="l" t="t" r="r" b="b"/>
              <a:pathLst>
                <a:path w="30086" h="8964" extrusionOk="0">
                  <a:moveTo>
                    <a:pt x="4620" y="5209"/>
                  </a:moveTo>
                  <a:lnTo>
                    <a:pt x="4620" y="5209"/>
                  </a:lnTo>
                  <a:cubicBezTo>
                    <a:pt x="2996" y="5332"/>
                    <a:pt x="1452" y="5873"/>
                    <a:pt x="1" y="6647"/>
                  </a:cubicBezTo>
                  <a:cubicBezTo>
                    <a:pt x="478" y="6630"/>
                    <a:pt x="955" y="6572"/>
                    <a:pt x="1418" y="6466"/>
                  </a:cubicBezTo>
                  <a:cubicBezTo>
                    <a:pt x="2539" y="6208"/>
                    <a:pt x="3578" y="5700"/>
                    <a:pt x="4620" y="5209"/>
                  </a:cubicBezTo>
                  <a:close/>
                  <a:moveTo>
                    <a:pt x="14677" y="0"/>
                  </a:moveTo>
                  <a:cubicBezTo>
                    <a:pt x="14765" y="345"/>
                    <a:pt x="14810" y="702"/>
                    <a:pt x="14810" y="1060"/>
                  </a:cubicBezTo>
                  <a:cubicBezTo>
                    <a:pt x="14810" y="2511"/>
                    <a:pt x="14091" y="3986"/>
                    <a:pt x="12851" y="4756"/>
                  </a:cubicBezTo>
                  <a:cubicBezTo>
                    <a:pt x="13652" y="5073"/>
                    <a:pt x="14422" y="5465"/>
                    <a:pt x="15154" y="5890"/>
                  </a:cubicBezTo>
                  <a:cubicBezTo>
                    <a:pt x="16789" y="6845"/>
                    <a:pt x="18309" y="7986"/>
                    <a:pt x="19927" y="8964"/>
                  </a:cubicBezTo>
                  <a:cubicBezTo>
                    <a:pt x="22979" y="7165"/>
                    <a:pt x="26325" y="5863"/>
                    <a:pt x="29796" y="5158"/>
                  </a:cubicBezTo>
                  <a:cubicBezTo>
                    <a:pt x="30086" y="3472"/>
                    <a:pt x="30086" y="1735"/>
                    <a:pt x="299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4" name="Google Shape;1898;p43"/>
            <p:cNvPicPr preferRelativeResize="0"/>
            <p:nvPr/>
          </p:nvPicPr>
          <p:blipFill>
            <a:blip r:embed="rId4" cstate="print">
              <a:alphaModFix/>
            </a:blip>
            <a:stretch>
              <a:fillRect/>
            </a:stretch>
          </p:blipFill>
          <p:spPr>
            <a:xfrm>
              <a:off x="5536150" y="-152400"/>
              <a:ext cx="3785654" cy="2129425"/>
            </a:xfrm>
            <a:prstGeom prst="rect">
              <a:avLst/>
            </a:prstGeom>
            <a:noFill/>
            <a:ln>
              <a:noFill/>
            </a:ln>
          </p:spPr>
        </p:pic>
      </p:grpSp>
      <p:sp>
        <p:nvSpPr>
          <p:cNvPr id="35" name="Google Shape;1810;p38"/>
          <p:cNvSpPr txBox="1">
            <a:spLocks/>
          </p:cNvSpPr>
          <p:nvPr/>
        </p:nvSpPr>
        <p:spPr>
          <a:xfrm>
            <a:off x="1023148" y="2050767"/>
            <a:ext cx="5426945" cy="231349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0124D"/>
              </a:buClr>
              <a:buSzPts val="24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9pPr>
          </a:lstStyle>
          <a:p>
            <a:pPr algn="ctr" defTabSz="1219170"/>
            <a:r>
              <a:rPr lang="fr-FR" sz="3733" kern="0" dirty="0">
                <a:solidFill>
                  <a:srgbClr val="000000"/>
                </a:solidFill>
              </a:rPr>
              <a:t> LA VALIDATION DES SERVICES PRECAIRES</a:t>
            </a:r>
          </a:p>
        </p:txBody>
      </p:sp>
      <p:grpSp>
        <p:nvGrpSpPr>
          <p:cNvPr id="20" name="Google Shape;2688;p69"/>
          <p:cNvGrpSpPr/>
          <p:nvPr/>
        </p:nvGrpSpPr>
        <p:grpSpPr>
          <a:xfrm>
            <a:off x="10615698" y="5427214"/>
            <a:ext cx="2322077" cy="1651973"/>
            <a:chOff x="2420190" y="3123149"/>
            <a:chExt cx="1741558" cy="1238980"/>
          </a:xfrm>
        </p:grpSpPr>
        <p:sp>
          <p:nvSpPr>
            <p:cNvPr id="21" name="Google Shape;2689;p69"/>
            <p:cNvSpPr/>
            <p:nvPr/>
          </p:nvSpPr>
          <p:spPr>
            <a:xfrm>
              <a:off x="2898504" y="3203829"/>
              <a:ext cx="1040765" cy="1028271"/>
            </a:xfrm>
            <a:custGeom>
              <a:avLst/>
              <a:gdLst/>
              <a:ahLst/>
              <a:cxnLst/>
              <a:rect l="l" t="t" r="r" b="b"/>
              <a:pathLst>
                <a:path w="76135" h="75221" extrusionOk="0">
                  <a:moveTo>
                    <a:pt x="915" y="1"/>
                  </a:moveTo>
                  <a:cubicBezTo>
                    <a:pt x="582" y="112"/>
                    <a:pt x="361" y="361"/>
                    <a:pt x="0" y="472"/>
                  </a:cubicBezTo>
                  <a:cubicBezTo>
                    <a:pt x="25064" y="25425"/>
                    <a:pt x="50017" y="50267"/>
                    <a:pt x="75081" y="75220"/>
                  </a:cubicBezTo>
                  <a:cubicBezTo>
                    <a:pt x="75441" y="75110"/>
                    <a:pt x="75663" y="74971"/>
                    <a:pt x="76134" y="74749"/>
                  </a:cubicBezTo>
                  <a:cubicBezTo>
                    <a:pt x="75330" y="73945"/>
                    <a:pt x="74637" y="73252"/>
                    <a:pt x="73833" y="72559"/>
                  </a:cubicBezTo>
                  <a:lnTo>
                    <a:pt x="46801" y="45526"/>
                  </a:lnTo>
                  <a:cubicBezTo>
                    <a:pt x="43335" y="42061"/>
                    <a:pt x="39731" y="38595"/>
                    <a:pt x="36265" y="35129"/>
                  </a:cubicBezTo>
                  <a:cubicBezTo>
                    <a:pt x="27033" y="25897"/>
                    <a:pt x="17800" y="16636"/>
                    <a:pt x="8540" y="7515"/>
                  </a:cubicBezTo>
                  <a:cubicBezTo>
                    <a:pt x="6238" y="5213"/>
                    <a:pt x="4048" y="2884"/>
                    <a:pt x="1747" y="694"/>
                  </a:cubicBezTo>
                  <a:cubicBezTo>
                    <a:pt x="1497" y="472"/>
                    <a:pt x="1276" y="250"/>
                    <a:pt x="91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690;p69"/>
            <p:cNvSpPr/>
            <p:nvPr/>
          </p:nvSpPr>
          <p:spPr>
            <a:xfrm>
              <a:off x="2993250" y="3172593"/>
              <a:ext cx="1023336" cy="1013644"/>
            </a:xfrm>
            <a:custGeom>
              <a:avLst/>
              <a:gdLst/>
              <a:ahLst/>
              <a:cxnLst/>
              <a:rect l="l" t="t" r="r" b="b"/>
              <a:pathLst>
                <a:path w="74860" h="74151" extrusionOk="0">
                  <a:moveTo>
                    <a:pt x="951" y="0"/>
                  </a:moveTo>
                  <a:cubicBezTo>
                    <a:pt x="678" y="0"/>
                    <a:pt x="371" y="145"/>
                    <a:pt x="1" y="456"/>
                  </a:cubicBezTo>
                  <a:cubicBezTo>
                    <a:pt x="583" y="900"/>
                    <a:pt x="1165" y="1371"/>
                    <a:pt x="1609" y="1953"/>
                  </a:cubicBezTo>
                  <a:cubicBezTo>
                    <a:pt x="6350" y="6556"/>
                    <a:pt x="11091" y="11297"/>
                    <a:pt x="15832" y="16038"/>
                  </a:cubicBezTo>
                  <a:cubicBezTo>
                    <a:pt x="22181" y="22276"/>
                    <a:pt x="28419" y="28514"/>
                    <a:pt x="34657" y="34753"/>
                  </a:cubicBezTo>
                  <a:cubicBezTo>
                    <a:pt x="44722" y="44678"/>
                    <a:pt x="54648" y="54632"/>
                    <a:pt x="64684" y="64668"/>
                  </a:cubicBezTo>
                  <a:cubicBezTo>
                    <a:pt x="66764" y="66748"/>
                    <a:pt x="68982" y="68938"/>
                    <a:pt x="71172" y="71156"/>
                  </a:cubicBezTo>
                  <a:lnTo>
                    <a:pt x="74166" y="74151"/>
                  </a:lnTo>
                  <a:cubicBezTo>
                    <a:pt x="74527" y="73790"/>
                    <a:pt x="74749" y="73679"/>
                    <a:pt x="74859" y="73568"/>
                  </a:cubicBezTo>
                  <a:cubicBezTo>
                    <a:pt x="72087" y="70796"/>
                    <a:pt x="69536" y="68134"/>
                    <a:pt x="67013" y="65473"/>
                  </a:cubicBezTo>
                  <a:cubicBezTo>
                    <a:pt x="60664" y="59234"/>
                    <a:pt x="54287" y="52885"/>
                    <a:pt x="47938" y="46536"/>
                  </a:cubicBezTo>
                  <a:cubicBezTo>
                    <a:pt x="36044" y="34642"/>
                    <a:pt x="24039" y="22747"/>
                    <a:pt x="12144" y="10853"/>
                  </a:cubicBezTo>
                  <a:lnTo>
                    <a:pt x="2191" y="900"/>
                  </a:lnTo>
                  <a:lnTo>
                    <a:pt x="1609" y="317"/>
                  </a:lnTo>
                  <a:cubicBezTo>
                    <a:pt x="1402" y="111"/>
                    <a:pt x="1189" y="0"/>
                    <a:pt x="95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91;p69"/>
            <p:cNvSpPr/>
            <p:nvPr/>
          </p:nvSpPr>
          <p:spPr>
            <a:xfrm>
              <a:off x="2854158" y="3222790"/>
              <a:ext cx="1036213" cy="1023158"/>
            </a:xfrm>
            <a:custGeom>
              <a:avLst/>
              <a:gdLst/>
              <a:ahLst/>
              <a:cxnLst/>
              <a:rect l="l" t="t" r="r" b="b"/>
              <a:pathLst>
                <a:path w="75802" h="74847" extrusionOk="0">
                  <a:moveTo>
                    <a:pt x="943" y="0"/>
                  </a:moveTo>
                  <a:cubicBezTo>
                    <a:pt x="583" y="111"/>
                    <a:pt x="361" y="361"/>
                    <a:pt x="0" y="472"/>
                  </a:cubicBezTo>
                  <a:cubicBezTo>
                    <a:pt x="361" y="804"/>
                    <a:pt x="583" y="1165"/>
                    <a:pt x="832" y="1386"/>
                  </a:cubicBezTo>
                  <a:cubicBezTo>
                    <a:pt x="9954" y="10508"/>
                    <a:pt x="19076" y="19519"/>
                    <a:pt x="28308" y="28668"/>
                  </a:cubicBezTo>
                  <a:cubicBezTo>
                    <a:pt x="36182" y="36626"/>
                    <a:pt x="44139" y="44472"/>
                    <a:pt x="52124" y="52457"/>
                  </a:cubicBezTo>
                  <a:cubicBezTo>
                    <a:pt x="59388" y="59721"/>
                    <a:pt x="66680" y="66902"/>
                    <a:pt x="73944" y="74166"/>
                  </a:cubicBezTo>
                  <a:cubicBezTo>
                    <a:pt x="74055" y="74277"/>
                    <a:pt x="74055" y="74416"/>
                    <a:pt x="74166" y="74416"/>
                  </a:cubicBezTo>
                  <a:cubicBezTo>
                    <a:pt x="74473" y="74708"/>
                    <a:pt x="74619" y="74847"/>
                    <a:pt x="74842" y="74847"/>
                  </a:cubicBezTo>
                  <a:cubicBezTo>
                    <a:pt x="75042" y="74847"/>
                    <a:pt x="75304" y="74736"/>
                    <a:pt x="75802" y="74527"/>
                  </a:cubicBezTo>
                  <a:lnTo>
                    <a:pt x="75441" y="74166"/>
                  </a:lnTo>
                  <a:cubicBezTo>
                    <a:pt x="70479" y="69314"/>
                    <a:pt x="65627" y="64351"/>
                    <a:pt x="60664" y="59388"/>
                  </a:cubicBezTo>
                  <a:cubicBezTo>
                    <a:pt x="54315" y="53150"/>
                    <a:pt x="47965" y="46801"/>
                    <a:pt x="41589" y="40563"/>
                  </a:cubicBezTo>
                  <a:cubicBezTo>
                    <a:pt x="30748" y="29694"/>
                    <a:pt x="19990" y="18965"/>
                    <a:pt x="9150" y="8096"/>
                  </a:cubicBezTo>
                  <a:cubicBezTo>
                    <a:pt x="6599" y="5656"/>
                    <a:pt x="4159" y="3133"/>
                    <a:pt x="1636" y="693"/>
                  </a:cubicBezTo>
                  <a:lnTo>
                    <a:pt x="94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92;p69"/>
            <p:cNvSpPr/>
            <p:nvPr/>
          </p:nvSpPr>
          <p:spPr>
            <a:xfrm>
              <a:off x="2945870" y="3188191"/>
              <a:ext cx="1032810" cy="1023446"/>
            </a:xfrm>
            <a:custGeom>
              <a:avLst/>
              <a:gdLst/>
              <a:ahLst/>
              <a:cxnLst/>
              <a:rect l="l" t="t" r="r" b="b"/>
              <a:pathLst>
                <a:path w="75553" h="74868" extrusionOk="0">
                  <a:moveTo>
                    <a:pt x="844" y="0"/>
                  </a:moveTo>
                  <a:cubicBezTo>
                    <a:pt x="662" y="0"/>
                    <a:pt x="434" y="118"/>
                    <a:pt x="1" y="341"/>
                  </a:cubicBezTo>
                  <a:cubicBezTo>
                    <a:pt x="223" y="563"/>
                    <a:pt x="361" y="812"/>
                    <a:pt x="583" y="1034"/>
                  </a:cubicBezTo>
                  <a:cubicBezTo>
                    <a:pt x="1498" y="1838"/>
                    <a:pt x="2302" y="2642"/>
                    <a:pt x="3245" y="3585"/>
                  </a:cubicBezTo>
                  <a:lnTo>
                    <a:pt x="16747" y="17087"/>
                  </a:lnTo>
                  <a:cubicBezTo>
                    <a:pt x="20795" y="21135"/>
                    <a:pt x="24843" y="25072"/>
                    <a:pt x="28780" y="29120"/>
                  </a:cubicBezTo>
                  <a:cubicBezTo>
                    <a:pt x="32689" y="32918"/>
                    <a:pt x="36515" y="36745"/>
                    <a:pt x="40314" y="40543"/>
                  </a:cubicBezTo>
                  <a:cubicBezTo>
                    <a:pt x="49574" y="49776"/>
                    <a:pt x="58807" y="58925"/>
                    <a:pt x="68039" y="68158"/>
                  </a:cubicBezTo>
                  <a:cubicBezTo>
                    <a:pt x="69426" y="69544"/>
                    <a:pt x="70923" y="71041"/>
                    <a:pt x="72309" y="72427"/>
                  </a:cubicBezTo>
                  <a:cubicBezTo>
                    <a:pt x="73141" y="73231"/>
                    <a:pt x="73945" y="74035"/>
                    <a:pt x="74749" y="74867"/>
                  </a:cubicBezTo>
                  <a:cubicBezTo>
                    <a:pt x="75082" y="74618"/>
                    <a:pt x="75331" y="74507"/>
                    <a:pt x="75553" y="74285"/>
                  </a:cubicBezTo>
                  <a:cubicBezTo>
                    <a:pt x="74527" y="73231"/>
                    <a:pt x="73584" y="72206"/>
                    <a:pt x="72669" y="71263"/>
                  </a:cubicBezTo>
                  <a:cubicBezTo>
                    <a:pt x="63548" y="62252"/>
                    <a:pt x="54426" y="53130"/>
                    <a:pt x="45415" y="44009"/>
                  </a:cubicBezTo>
                  <a:cubicBezTo>
                    <a:pt x="38817" y="37549"/>
                    <a:pt x="32246" y="30950"/>
                    <a:pt x="25647" y="24379"/>
                  </a:cubicBezTo>
                  <a:cubicBezTo>
                    <a:pt x="18494" y="17198"/>
                    <a:pt x="11202" y="10045"/>
                    <a:pt x="4049" y="2781"/>
                  </a:cubicBezTo>
                  <a:cubicBezTo>
                    <a:pt x="3245" y="1949"/>
                    <a:pt x="2302" y="1256"/>
                    <a:pt x="1498" y="452"/>
                  </a:cubicBezTo>
                  <a:cubicBezTo>
                    <a:pt x="1192" y="145"/>
                    <a:pt x="1046" y="0"/>
                    <a:pt x="8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93;p69"/>
            <p:cNvSpPr/>
            <p:nvPr/>
          </p:nvSpPr>
          <p:spPr>
            <a:xfrm>
              <a:off x="2810195" y="3243254"/>
              <a:ext cx="1026357" cy="1012277"/>
            </a:xfrm>
            <a:custGeom>
              <a:avLst/>
              <a:gdLst/>
              <a:ahLst/>
              <a:cxnLst/>
              <a:rect l="l" t="t" r="r" b="b"/>
              <a:pathLst>
                <a:path w="75081" h="74051" extrusionOk="0">
                  <a:moveTo>
                    <a:pt x="1026" y="0"/>
                  </a:moveTo>
                  <a:cubicBezTo>
                    <a:pt x="693" y="250"/>
                    <a:pt x="444" y="361"/>
                    <a:pt x="0" y="472"/>
                  </a:cubicBezTo>
                  <a:cubicBezTo>
                    <a:pt x="333" y="832"/>
                    <a:pt x="582" y="1054"/>
                    <a:pt x="804" y="1276"/>
                  </a:cubicBezTo>
                  <a:cubicBezTo>
                    <a:pt x="10286" y="10758"/>
                    <a:pt x="19630" y="20101"/>
                    <a:pt x="29112" y="29473"/>
                  </a:cubicBezTo>
                  <a:cubicBezTo>
                    <a:pt x="37180" y="37569"/>
                    <a:pt x="45276" y="45637"/>
                    <a:pt x="53372" y="53622"/>
                  </a:cubicBezTo>
                  <a:lnTo>
                    <a:pt x="73112" y="73362"/>
                  </a:lnTo>
                  <a:cubicBezTo>
                    <a:pt x="73508" y="73758"/>
                    <a:pt x="73852" y="74051"/>
                    <a:pt x="74318" y="74051"/>
                  </a:cubicBezTo>
                  <a:cubicBezTo>
                    <a:pt x="74539" y="74051"/>
                    <a:pt x="74787" y="73985"/>
                    <a:pt x="75081" y="73834"/>
                  </a:cubicBezTo>
                  <a:cubicBezTo>
                    <a:pt x="50350" y="49102"/>
                    <a:pt x="25646" y="24621"/>
                    <a:pt x="10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94;p69"/>
            <p:cNvSpPr/>
            <p:nvPr/>
          </p:nvSpPr>
          <p:spPr>
            <a:xfrm>
              <a:off x="3042148" y="3158445"/>
              <a:ext cx="1005893" cy="994438"/>
            </a:xfrm>
            <a:custGeom>
              <a:avLst/>
              <a:gdLst/>
              <a:ahLst/>
              <a:cxnLst/>
              <a:rect l="l" t="t" r="r" b="b"/>
              <a:pathLst>
                <a:path w="73584" h="72746" extrusionOk="0">
                  <a:moveTo>
                    <a:pt x="1106" y="1"/>
                  </a:moveTo>
                  <a:cubicBezTo>
                    <a:pt x="874" y="1"/>
                    <a:pt x="582" y="146"/>
                    <a:pt x="0" y="437"/>
                  </a:cubicBezTo>
                  <a:cubicBezTo>
                    <a:pt x="472" y="798"/>
                    <a:pt x="804" y="1020"/>
                    <a:pt x="1165" y="1352"/>
                  </a:cubicBezTo>
                  <a:cubicBezTo>
                    <a:pt x="12837" y="12914"/>
                    <a:pt x="24510" y="24586"/>
                    <a:pt x="36154" y="36259"/>
                  </a:cubicBezTo>
                  <a:cubicBezTo>
                    <a:pt x="42753" y="42719"/>
                    <a:pt x="49213" y="49179"/>
                    <a:pt x="55701" y="55667"/>
                  </a:cubicBezTo>
                  <a:cubicBezTo>
                    <a:pt x="60414" y="60269"/>
                    <a:pt x="65044" y="65010"/>
                    <a:pt x="69674" y="69641"/>
                  </a:cubicBezTo>
                  <a:cubicBezTo>
                    <a:pt x="70700" y="70555"/>
                    <a:pt x="71643" y="71609"/>
                    <a:pt x="72669" y="72524"/>
                  </a:cubicBezTo>
                  <a:cubicBezTo>
                    <a:pt x="72780" y="72635"/>
                    <a:pt x="72891" y="72635"/>
                    <a:pt x="73029" y="72746"/>
                  </a:cubicBezTo>
                  <a:cubicBezTo>
                    <a:pt x="73251" y="72524"/>
                    <a:pt x="73362" y="72302"/>
                    <a:pt x="73584" y="72053"/>
                  </a:cubicBezTo>
                  <a:cubicBezTo>
                    <a:pt x="73251" y="71609"/>
                    <a:pt x="72891" y="71360"/>
                    <a:pt x="72669" y="71027"/>
                  </a:cubicBezTo>
                  <a:cubicBezTo>
                    <a:pt x="64018" y="62487"/>
                    <a:pt x="55451" y="53920"/>
                    <a:pt x="46801" y="45270"/>
                  </a:cubicBezTo>
                  <a:cubicBezTo>
                    <a:pt x="42060" y="40640"/>
                    <a:pt x="37430" y="35898"/>
                    <a:pt x="32689" y="31296"/>
                  </a:cubicBezTo>
                  <a:cubicBezTo>
                    <a:pt x="25314" y="23893"/>
                    <a:pt x="18022" y="16601"/>
                    <a:pt x="10647" y="9226"/>
                  </a:cubicBezTo>
                  <a:cubicBezTo>
                    <a:pt x="7736" y="6343"/>
                    <a:pt x="4741" y="3432"/>
                    <a:pt x="1858" y="437"/>
                  </a:cubicBezTo>
                  <a:cubicBezTo>
                    <a:pt x="1511" y="146"/>
                    <a:pt x="1338" y="1"/>
                    <a:pt x="11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95;p69"/>
            <p:cNvSpPr/>
            <p:nvPr/>
          </p:nvSpPr>
          <p:spPr>
            <a:xfrm>
              <a:off x="2765850" y="3265618"/>
              <a:ext cx="1007411" cy="989913"/>
            </a:xfrm>
            <a:custGeom>
              <a:avLst/>
              <a:gdLst/>
              <a:ahLst/>
              <a:cxnLst/>
              <a:rect l="l" t="t" r="r" b="b"/>
              <a:pathLst>
                <a:path w="73695" h="72415" extrusionOk="0">
                  <a:moveTo>
                    <a:pt x="1165" y="0"/>
                  </a:moveTo>
                  <a:cubicBezTo>
                    <a:pt x="915" y="222"/>
                    <a:pt x="583" y="333"/>
                    <a:pt x="0" y="693"/>
                  </a:cubicBezTo>
                  <a:cubicBezTo>
                    <a:pt x="583" y="1026"/>
                    <a:pt x="915" y="1276"/>
                    <a:pt x="1165" y="1497"/>
                  </a:cubicBezTo>
                  <a:cubicBezTo>
                    <a:pt x="7847" y="8207"/>
                    <a:pt x="14556" y="14889"/>
                    <a:pt x="21266" y="21598"/>
                  </a:cubicBezTo>
                  <a:cubicBezTo>
                    <a:pt x="25757" y="25979"/>
                    <a:pt x="30277" y="30498"/>
                    <a:pt x="34657" y="34879"/>
                  </a:cubicBezTo>
                  <a:cubicBezTo>
                    <a:pt x="44250" y="44361"/>
                    <a:pt x="53732" y="53954"/>
                    <a:pt x="63298" y="63409"/>
                  </a:cubicBezTo>
                  <a:cubicBezTo>
                    <a:pt x="66070" y="66181"/>
                    <a:pt x="68981" y="68954"/>
                    <a:pt x="71754" y="71837"/>
                  </a:cubicBezTo>
                  <a:cubicBezTo>
                    <a:pt x="72135" y="72237"/>
                    <a:pt x="72529" y="72415"/>
                    <a:pt x="72999" y="72415"/>
                  </a:cubicBezTo>
                  <a:cubicBezTo>
                    <a:pt x="73213" y="72415"/>
                    <a:pt x="73443" y="72378"/>
                    <a:pt x="73695" y="72309"/>
                  </a:cubicBezTo>
                  <a:cubicBezTo>
                    <a:pt x="49435" y="48160"/>
                    <a:pt x="25314" y="24149"/>
                    <a:pt x="1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96;p69"/>
            <p:cNvSpPr/>
            <p:nvPr/>
          </p:nvSpPr>
          <p:spPr>
            <a:xfrm>
              <a:off x="2727943" y="3290634"/>
              <a:ext cx="977473" cy="960413"/>
            </a:xfrm>
            <a:custGeom>
              <a:avLst/>
              <a:gdLst/>
              <a:ahLst/>
              <a:cxnLst/>
              <a:rect l="l" t="t" r="r" b="b"/>
              <a:pathLst>
                <a:path w="71505" h="70257" extrusionOk="0">
                  <a:moveTo>
                    <a:pt x="805" y="0"/>
                  </a:moveTo>
                  <a:cubicBezTo>
                    <a:pt x="694" y="139"/>
                    <a:pt x="472" y="361"/>
                    <a:pt x="1" y="693"/>
                  </a:cubicBezTo>
                  <a:cubicBezTo>
                    <a:pt x="361" y="943"/>
                    <a:pt x="694" y="1165"/>
                    <a:pt x="916" y="1386"/>
                  </a:cubicBezTo>
                  <a:cubicBezTo>
                    <a:pt x="4381" y="4852"/>
                    <a:pt x="7986" y="8456"/>
                    <a:pt x="11562" y="11922"/>
                  </a:cubicBezTo>
                  <a:cubicBezTo>
                    <a:pt x="16165" y="16635"/>
                    <a:pt x="20906" y="21266"/>
                    <a:pt x="25647" y="26007"/>
                  </a:cubicBezTo>
                  <a:cubicBezTo>
                    <a:pt x="28780" y="29112"/>
                    <a:pt x="31885" y="32245"/>
                    <a:pt x="35129" y="35350"/>
                  </a:cubicBezTo>
                  <a:cubicBezTo>
                    <a:pt x="41478" y="41838"/>
                    <a:pt x="47938" y="48187"/>
                    <a:pt x="54426" y="54647"/>
                  </a:cubicBezTo>
                  <a:cubicBezTo>
                    <a:pt x="59278" y="59499"/>
                    <a:pt x="64241" y="64351"/>
                    <a:pt x="69093" y="69314"/>
                  </a:cubicBezTo>
                  <a:cubicBezTo>
                    <a:pt x="69675" y="69896"/>
                    <a:pt x="70368" y="70257"/>
                    <a:pt x="71505" y="70257"/>
                  </a:cubicBezTo>
                  <a:lnTo>
                    <a:pt x="70701" y="69453"/>
                  </a:lnTo>
                  <a:cubicBezTo>
                    <a:pt x="69675" y="68288"/>
                    <a:pt x="68510" y="67235"/>
                    <a:pt x="67457" y="66098"/>
                  </a:cubicBezTo>
                  <a:cubicBezTo>
                    <a:pt x="59500" y="58224"/>
                    <a:pt x="51653" y="50377"/>
                    <a:pt x="43668" y="42531"/>
                  </a:cubicBezTo>
                  <a:lnTo>
                    <a:pt x="20324" y="19186"/>
                  </a:lnTo>
                  <a:cubicBezTo>
                    <a:pt x="14224" y="13059"/>
                    <a:pt x="8097" y="6931"/>
                    <a:pt x="1969" y="943"/>
                  </a:cubicBezTo>
                  <a:cubicBezTo>
                    <a:pt x="1747" y="582"/>
                    <a:pt x="1387" y="361"/>
                    <a:pt x="1165" y="139"/>
                  </a:cubicBezTo>
                  <a:cubicBezTo>
                    <a:pt x="1165" y="139"/>
                    <a:pt x="1054" y="139"/>
                    <a:pt x="8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97;p69"/>
            <p:cNvSpPr/>
            <p:nvPr/>
          </p:nvSpPr>
          <p:spPr>
            <a:xfrm>
              <a:off x="3095967" y="3145472"/>
              <a:ext cx="980508" cy="972921"/>
            </a:xfrm>
            <a:custGeom>
              <a:avLst/>
              <a:gdLst/>
              <a:ahLst/>
              <a:cxnLst/>
              <a:rect l="l" t="t" r="r" b="b"/>
              <a:pathLst>
                <a:path w="71727" h="71172" extrusionOk="0">
                  <a:moveTo>
                    <a:pt x="1165" y="0"/>
                  </a:moveTo>
                  <a:cubicBezTo>
                    <a:pt x="804" y="111"/>
                    <a:pt x="472" y="222"/>
                    <a:pt x="0" y="361"/>
                  </a:cubicBezTo>
                  <a:cubicBezTo>
                    <a:pt x="23678" y="24038"/>
                    <a:pt x="47355" y="47494"/>
                    <a:pt x="71033" y="71172"/>
                  </a:cubicBezTo>
                  <a:cubicBezTo>
                    <a:pt x="71393" y="70811"/>
                    <a:pt x="71504" y="70590"/>
                    <a:pt x="71726" y="70229"/>
                  </a:cubicBezTo>
                  <a:cubicBezTo>
                    <a:pt x="48159" y="46801"/>
                    <a:pt x="24731" y="23456"/>
                    <a:pt x="1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98;p69"/>
            <p:cNvSpPr/>
            <p:nvPr/>
          </p:nvSpPr>
          <p:spPr>
            <a:xfrm>
              <a:off x="3151303" y="3136682"/>
              <a:ext cx="950557" cy="940400"/>
            </a:xfrm>
            <a:custGeom>
              <a:avLst/>
              <a:gdLst/>
              <a:ahLst/>
              <a:cxnLst/>
              <a:rect l="l" t="t" r="r" b="b"/>
              <a:pathLst>
                <a:path w="69536" h="68793" extrusionOk="0">
                  <a:moveTo>
                    <a:pt x="794" y="0"/>
                  </a:moveTo>
                  <a:cubicBezTo>
                    <a:pt x="562" y="0"/>
                    <a:pt x="305" y="90"/>
                    <a:pt x="0" y="310"/>
                  </a:cubicBezTo>
                  <a:cubicBezTo>
                    <a:pt x="222" y="532"/>
                    <a:pt x="444" y="865"/>
                    <a:pt x="693" y="1115"/>
                  </a:cubicBezTo>
                  <a:cubicBezTo>
                    <a:pt x="2662" y="3083"/>
                    <a:pt x="4741" y="4913"/>
                    <a:pt x="6682" y="6881"/>
                  </a:cubicBezTo>
                  <a:cubicBezTo>
                    <a:pt x="14556" y="14728"/>
                    <a:pt x="22402" y="22602"/>
                    <a:pt x="30249" y="30337"/>
                  </a:cubicBezTo>
                  <a:cubicBezTo>
                    <a:pt x="39149" y="39348"/>
                    <a:pt x="48048" y="48248"/>
                    <a:pt x="57059" y="57148"/>
                  </a:cubicBezTo>
                  <a:lnTo>
                    <a:pt x="68149" y="68238"/>
                  </a:lnTo>
                  <a:cubicBezTo>
                    <a:pt x="68260" y="68349"/>
                    <a:pt x="68510" y="68571"/>
                    <a:pt x="68732" y="68682"/>
                  </a:cubicBezTo>
                  <a:cubicBezTo>
                    <a:pt x="68732" y="68793"/>
                    <a:pt x="68843" y="68793"/>
                    <a:pt x="68953" y="68793"/>
                  </a:cubicBezTo>
                  <a:cubicBezTo>
                    <a:pt x="69064" y="68571"/>
                    <a:pt x="69203" y="68460"/>
                    <a:pt x="69314" y="68349"/>
                  </a:cubicBezTo>
                  <a:lnTo>
                    <a:pt x="69314" y="67989"/>
                  </a:lnTo>
                  <a:cubicBezTo>
                    <a:pt x="69425" y="67878"/>
                    <a:pt x="69425" y="67878"/>
                    <a:pt x="69536" y="67767"/>
                  </a:cubicBezTo>
                  <a:cubicBezTo>
                    <a:pt x="69203" y="67545"/>
                    <a:pt x="68843" y="67295"/>
                    <a:pt x="68510" y="67074"/>
                  </a:cubicBezTo>
                  <a:cubicBezTo>
                    <a:pt x="63408" y="62000"/>
                    <a:pt x="58224" y="56898"/>
                    <a:pt x="53122" y="51714"/>
                  </a:cubicBezTo>
                  <a:cubicBezTo>
                    <a:pt x="48409" y="47084"/>
                    <a:pt x="43668" y="42342"/>
                    <a:pt x="38927" y="37601"/>
                  </a:cubicBezTo>
                  <a:cubicBezTo>
                    <a:pt x="29334" y="28036"/>
                    <a:pt x="19630" y="18443"/>
                    <a:pt x="10037" y="8850"/>
                  </a:cubicBezTo>
                  <a:cubicBezTo>
                    <a:pt x="7264" y="6077"/>
                    <a:pt x="4492" y="3305"/>
                    <a:pt x="1830" y="532"/>
                  </a:cubicBezTo>
                  <a:cubicBezTo>
                    <a:pt x="1486" y="240"/>
                    <a:pt x="1174" y="0"/>
                    <a:pt x="7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99;p69"/>
            <p:cNvSpPr/>
            <p:nvPr/>
          </p:nvSpPr>
          <p:spPr>
            <a:xfrm>
              <a:off x="3208143" y="3129806"/>
              <a:ext cx="912664" cy="906348"/>
            </a:xfrm>
            <a:custGeom>
              <a:avLst/>
              <a:gdLst/>
              <a:ahLst/>
              <a:cxnLst/>
              <a:rect l="l" t="t" r="r" b="b"/>
              <a:pathLst>
                <a:path w="66764" h="66302" extrusionOk="0">
                  <a:moveTo>
                    <a:pt x="858" y="0"/>
                  </a:moveTo>
                  <a:cubicBezTo>
                    <a:pt x="659" y="0"/>
                    <a:pt x="412" y="87"/>
                    <a:pt x="1" y="231"/>
                  </a:cubicBezTo>
                  <a:cubicBezTo>
                    <a:pt x="22070" y="22301"/>
                    <a:pt x="44112" y="44232"/>
                    <a:pt x="66293" y="66301"/>
                  </a:cubicBezTo>
                  <a:cubicBezTo>
                    <a:pt x="66764" y="65275"/>
                    <a:pt x="66764" y="65275"/>
                    <a:pt x="66071" y="64582"/>
                  </a:cubicBezTo>
                  <a:cubicBezTo>
                    <a:pt x="61108" y="59592"/>
                    <a:pt x="56145" y="54740"/>
                    <a:pt x="51182" y="49777"/>
                  </a:cubicBezTo>
                  <a:cubicBezTo>
                    <a:pt x="43197" y="41820"/>
                    <a:pt x="35101" y="33724"/>
                    <a:pt x="27033" y="25767"/>
                  </a:cubicBezTo>
                  <a:cubicBezTo>
                    <a:pt x="18605" y="17310"/>
                    <a:pt x="10287" y="8993"/>
                    <a:pt x="1831" y="675"/>
                  </a:cubicBezTo>
                  <a:cubicBezTo>
                    <a:pt x="1349" y="193"/>
                    <a:pt x="1156" y="0"/>
                    <a:pt x="8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700;p69"/>
            <p:cNvSpPr/>
            <p:nvPr/>
          </p:nvSpPr>
          <p:spPr>
            <a:xfrm>
              <a:off x="2691567" y="3316019"/>
              <a:ext cx="938049" cy="924393"/>
            </a:xfrm>
            <a:custGeom>
              <a:avLst/>
              <a:gdLst/>
              <a:ahLst/>
              <a:cxnLst/>
              <a:rect l="l" t="t" r="r" b="b"/>
              <a:pathLst>
                <a:path w="68621" h="67622" extrusionOk="0">
                  <a:moveTo>
                    <a:pt x="804" y="1"/>
                  </a:moveTo>
                  <a:cubicBezTo>
                    <a:pt x="582" y="222"/>
                    <a:pt x="361" y="361"/>
                    <a:pt x="0" y="583"/>
                  </a:cubicBezTo>
                  <a:cubicBezTo>
                    <a:pt x="804" y="1498"/>
                    <a:pt x="1636" y="2302"/>
                    <a:pt x="2440" y="2995"/>
                  </a:cubicBezTo>
                  <a:cubicBezTo>
                    <a:pt x="8789" y="9372"/>
                    <a:pt x="15138" y="15610"/>
                    <a:pt x="21376" y="21959"/>
                  </a:cubicBezTo>
                  <a:cubicBezTo>
                    <a:pt x="33520" y="33965"/>
                    <a:pt x="45525" y="45970"/>
                    <a:pt x="57531" y="58003"/>
                  </a:cubicBezTo>
                  <a:cubicBezTo>
                    <a:pt x="60553" y="60886"/>
                    <a:pt x="63547" y="63880"/>
                    <a:pt x="66430" y="66903"/>
                  </a:cubicBezTo>
                  <a:cubicBezTo>
                    <a:pt x="66922" y="67371"/>
                    <a:pt x="67493" y="67621"/>
                    <a:pt x="68209" y="67621"/>
                  </a:cubicBezTo>
                  <a:cubicBezTo>
                    <a:pt x="68341" y="67621"/>
                    <a:pt x="68478" y="67613"/>
                    <a:pt x="68621" y="67596"/>
                  </a:cubicBezTo>
                  <a:cubicBezTo>
                    <a:pt x="45997" y="44944"/>
                    <a:pt x="23456" y="22542"/>
                    <a:pt x="80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701;p69"/>
            <p:cNvSpPr/>
            <p:nvPr/>
          </p:nvSpPr>
          <p:spPr>
            <a:xfrm>
              <a:off x="2653660" y="3344453"/>
              <a:ext cx="901673" cy="885556"/>
            </a:xfrm>
            <a:custGeom>
              <a:avLst/>
              <a:gdLst/>
              <a:ahLst/>
              <a:cxnLst/>
              <a:rect l="l" t="t" r="r" b="b"/>
              <a:pathLst>
                <a:path w="65960" h="64781" extrusionOk="0">
                  <a:moveTo>
                    <a:pt x="1054" y="0"/>
                  </a:moveTo>
                  <a:cubicBezTo>
                    <a:pt x="805" y="111"/>
                    <a:pt x="694" y="111"/>
                    <a:pt x="694" y="222"/>
                  </a:cubicBezTo>
                  <a:cubicBezTo>
                    <a:pt x="472" y="361"/>
                    <a:pt x="361" y="471"/>
                    <a:pt x="1" y="804"/>
                  </a:cubicBezTo>
                  <a:cubicBezTo>
                    <a:pt x="472" y="1054"/>
                    <a:pt x="805" y="1275"/>
                    <a:pt x="1054" y="1608"/>
                  </a:cubicBezTo>
                  <a:cubicBezTo>
                    <a:pt x="7986" y="8429"/>
                    <a:pt x="14806" y="15249"/>
                    <a:pt x="21737" y="22181"/>
                  </a:cubicBezTo>
                  <a:cubicBezTo>
                    <a:pt x="29805" y="30166"/>
                    <a:pt x="37901" y="38234"/>
                    <a:pt x="45997" y="46330"/>
                  </a:cubicBezTo>
                  <a:cubicBezTo>
                    <a:pt x="51986" y="52207"/>
                    <a:pt x="57891" y="58113"/>
                    <a:pt x="63769" y="64129"/>
                  </a:cubicBezTo>
                  <a:cubicBezTo>
                    <a:pt x="64198" y="64538"/>
                    <a:pt x="64687" y="64781"/>
                    <a:pt x="65280" y="64781"/>
                  </a:cubicBezTo>
                  <a:cubicBezTo>
                    <a:pt x="65493" y="64781"/>
                    <a:pt x="65718" y="64750"/>
                    <a:pt x="65960" y="64684"/>
                  </a:cubicBezTo>
                  <a:cubicBezTo>
                    <a:pt x="44250" y="43086"/>
                    <a:pt x="22652" y="21487"/>
                    <a:pt x="10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702;p69"/>
            <p:cNvSpPr/>
            <p:nvPr/>
          </p:nvSpPr>
          <p:spPr>
            <a:xfrm>
              <a:off x="3264996" y="3124530"/>
              <a:ext cx="873253" cy="862727"/>
            </a:xfrm>
            <a:custGeom>
              <a:avLst/>
              <a:gdLst/>
              <a:ahLst/>
              <a:cxnLst/>
              <a:rect l="l" t="t" r="r" b="b"/>
              <a:pathLst>
                <a:path w="63881" h="63111" extrusionOk="0">
                  <a:moveTo>
                    <a:pt x="858" y="0"/>
                  </a:moveTo>
                  <a:cubicBezTo>
                    <a:pt x="610" y="0"/>
                    <a:pt x="334" y="54"/>
                    <a:pt x="1" y="146"/>
                  </a:cubicBezTo>
                  <a:cubicBezTo>
                    <a:pt x="21128" y="21162"/>
                    <a:pt x="42282" y="42206"/>
                    <a:pt x="63298" y="63111"/>
                  </a:cubicBezTo>
                  <a:cubicBezTo>
                    <a:pt x="63769" y="62196"/>
                    <a:pt x="63880" y="62196"/>
                    <a:pt x="63076" y="61364"/>
                  </a:cubicBezTo>
                  <a:cubicBezTo>
                    <a:pt x="58446" y="56872"/>
                    <a:pt x="53955" y="52353"/>
                    <a:pt x="49324" y="47862"/>
                  </a:cubicBezTo>
                  <a:cubicBezTo>
                    <a:pt x="40535" y="39073"/>
                    <a:pt x="31774" y="30173"/>
                    <a:pt x="22874" y="21411"/>
                  </a:cubicBezTo>
                  <a:cubicBezTo>
                    <a:pt x="16525" y="15062"/>
                    <a:pt x="10037" y="8574"/>
                    <a:pt x="3577" y="2225"/>
                  </a:cubicBezTo>
                  <a:cubicBezTo>
                    <a:pt x="2995" y="1532"/>
                    <a:pt x="2413" y="1061"/>
                    <a:pt x="1831" y="368"/>
                  </a:cubicBezTo>
                  <a:cubicBezTo>
                    <a:pt x="1506" y="108"/>
                    <a:pt x="1210" y="0"/>
                    <a:pt x="8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703;p69"/>
            <p:cNvSpPr/>
            <p:nvPr/>
          </p:nvSpPr>
          <p:spPr>
            <a:xfrm>
              <a:off x="2622206" y="3374390"/>
              <a:ext cx="865284" cy="852721"/>
            </a:xfrm>
            <a:custGeom>
              <a:avLst/>
              <a:gdLst/>
              <a:ahLst/>
              <a:cxnLst/>
              <a:rect l="l" t="t" r="r" b="b"/>
              <a:pathLst>
                <a:path w="63298" h="62379" extrusionOk="0">
                  <a:moveTo>
                    <a:pt x="693" y="0"/>
                  </a:moveTo>
                  <a:cubicBezTo>
                    <a:pt x="472" y="250"/>
                    <a:pt x="222" y="472"/>
                    <a:pt x="0" y="694"/>
                  </a:cubicBezTo>
                  <a:cubicBezTo>
                    <a:pt x="222" y="943"/>
                    <a:pt x="583" y="1276"/>
                    <a:pt x="804" y="1498"/>
                  </a:cubicBezTo>
                  <a:cubicBezTo>
                    <a:pt x="6128" y="6821"/>
                    <a:pt x="11312" y="12033"/>
                    <a:pt x="16636" y="17218"/>
                  </a:cubicBezTo>
                  <a:lnTo>
                    <a:pt x="35822" y="36404"/>
                  </a:lnTo>
                  <a:cubicBezTo>
                    <a:pt x="41921" y="42531"/>
                    <a:pt x="48049" y="48631"/>
                    <a:pt x="54176" y="54758"/>
                  </a:cubicBezTo>
                  <a:cubicBezTo>
                    <a:pt x="56616" y="57087"/>
                    <a:pt x="59028" y="59500"/>
                    <a:pt x="61329" y="61801"/>
                  </a:cubicBezTo>
                  <a:cubicBezTo>
                    <a:pt x="61729" y="62201"/>
                    <a:pt x="62129" y="62378"/>
                    <a:pt x="62601" y="62378"/>
                  </a:cubicBezTo>
                  <a:cubicBezTo>
                    <a:pt x="62816" y="62378"/>
                    <a:pt x="63046" y="62342"/>
                    <a:pt x="63298" y="62272"/>
                  </a:cubicBezTo>
                  <a:cubicBezTo>
                    <a:pt x="62965" y="61939"/>
                    <a:pt x="62854" y="61690"/>
                    <a:pt x="62605" y="61468"/>
                  </a:cubicBezTo>
                  <a:cubicBezTo>
                    <a:pt x="61218" y="60193"/>
                    <a:pt x="59943" y="58917"/>
                    <a:pt x="58695" y="57642"/>
                  </a:cubicBezTo>
                  <a:cubicBezTo>
                    <a:pt x="49906" y="48992"/>
                    <a:pt x="41117" y="40203"/>
                    <a:pt x="32356" y="31441"/>
                  </a:cubicBezTo>
                  <a:cubicBezTo>
                    <a:pt x="25757" y="24953"/>
                    <a:pt x="19297" y="18383"/>
                    <a:pt x="12810" y="11895"/>
                  </a:cubicBezTo>
                  <a:cubicBezTo>
                    <a:pt x="9704" y="8789"/>
                    <a:pt x="6571" y="5795"/>
                    <a:pt x="3577" y="2662"/>
                  </a:cubicBezTo>
                  <a:cubicBezTo>
                    <a:pt x="2662" y="1747"/>
                    <a:pt x="1608" y="943"/>
                    <a:pt x="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704;p69"/>
            <p:cNvSpPr/>
            <p:nvPr/>
          </p:nvSpPr>
          <p:spPr>
            <a:xfrm>
              <a:off x="2585816" y="3406227"/>
              <a:ext cx="840281" cy="827295"/>
            </a:xfrm>
            <a:custGeom>
              <a:avLst/>
              <a:gdLst/>
              <a:ahLst/>
              <a:cxnLst/>
              <a:rect l="l" t="t" r="r" b="b"/>
              <a:pathLst>
                <a:path w="61469" h="60519" extrusionOk="0">
                  <a:moveTo>
                    <a:pt x="1054" y="0"/>
                  </a:moveTo>
                  <a:cubicBezTo>
                    <a:pt x="694" y="222"/>
                    <a:pt x="472" y="333"/>
                    <a:pt x="1" y="694"/>
                  </a:cubicBezTo>
                  <a:cubicBezTo>
                    <a:pt x="583" y="1137"/>
                    <a:pt x="916" y="1387"/>
                    <a:pt x="1165" y="1608"/>
                  </a:cubicBezTo>
                  <a:cubicBezTo>
                    <a:pt x="5768" y="6239"/>
                    <a:pt x="10287" y="10730"/>
                    <a:pt x="14917" y="15249"/>
                  </a:cubicBezTo>
                  <a:lnTo>
                    <a:pt x="26700" y="27033"/>
                  </a:lnTo>
                  <a:cubicBezTo>
                    <a:pt x="36155" y="36376"/>
                    <a:pt x="45637" y="45859"/>
                    <a:pt x="55119" y="55313"/>
                  </a:cubicBezTo>
                  <a:cubicBezTo>
                    <a:pt x="56727" y="56949"/>
                    <a:pt x="58335" y="58557"/>
                    <a:pt x="59971" y="60165"/>
                  </a:cubicBezTo>
                  <a:cubicBezTo>
                    <a:pt x="60248" y="60401"/>
                    <a:pt x="60422" y="60518"/>
                    <a:pt x="60626" y="60518"/>
                  </a:cubicBezTo>
                  <a:cubicBezTo>
                    <a:pt x="60830" y="60518"/>
                    <a:pt x="61066" y="60401"/>
                    <a:pt x="61468" y="60165"/>
                  </a:cubicBezTo>
                  <a:cubicBezTo>
                    <a:pt x="60525" y="59250"/>
                    <a:pt x="59721" y="58446"/>
                    <a:pt x="58806" y="57531"/>
                  </a:cubicBezTo>
                  <a:cubicBezTo>
                    <a:pt x="51071" y="49768"/>
                    <a:pt x="43197" y="42032"/>
                    <a:pt x="35462" y="34297"/>
                  </a:cubicBezTo>
                  <a:cubicBezTo>
                    <a:pt x="30388" y="29223"/>
                    <a:pt x="25175" y="24122"/>
                    <a:pt x="20102" y="18937"/>
                  </a:cubicBezTo>
                  <a:cubicBezTo>
                    <a:pt x="13863" y="12810"/>
                    <a:pt x="7736" y="6571"/>
                    <a:pt x="1498" y="444"/>
                  </a:cubicBezTo>
                  <a:cubicBezTo>
                    <a:pt x="1387" y="222"/>
                    <a:pt x="1165" y="111"/>
                    <a:pt x="10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705;p69"/>
            <p:cNvSpPr/>
            <p:nvPr/>
          </p:nvSpPr>
          <p:spPr>
            <a:xfrm>
              <a:off x="2558913" y="3440717"/>
              <a:ext cx="813365" cy="806653"/>
            </a:xfrm>
            <a:custGeom>
              <a:avLst/>
              <a:gdLst/>
              <a:ahLst/>
              <a:cxnLst/>
              <a:rect l="l" t="t" r="r" b="b"/>
              <a:pathLst>
                <a:path w="59500" h="59009" extrusionOk="0">
                  <a:moveTo>
                    <a:pt x="693" y="0"/>
                  </a:moveTo>
                  <a:cubicBezTo>
                    <a:pt x="472" y="250"/>
                    <a:pt x="250" y="472"/>
                    <a:pt x="0" y="804"/>
                  </a:cubicBezTo>
                  <a:cubicBezTo>
                    <a:pt x="361" y="1165"/>
                    <a:pt x="693" y="1387"/>
                    <a:pt x="943" y="1636"/>
                  </a:cubicBezTo>
                  <a:cubicBezTo>
                    <a:pt x="4741" y="5324"/>
                    <a:pt x="8429" y="9011"/>
                    <a:pt x="12144" y="12726"/>
                  </a:cubicBezTo>
                  <a:cubicBezTo>
                    <a:pt x="20101" y="20684"/>
                    <a:pt x="28086" y="28530"/>
                    <a:pt x="36043" y="36515"/>
                  </a:cubicBezTo>
                  <a:cubicBezTo>
                    <a:pt x="43335" y="43779"/>
                    <a:pt x="50599" y="50960"/>
                    <a:pt x="57780" y="58224"/>
                  </a:cubicBezTo>
                  <a:cubicBezTo>
                    <a:pt x="57891" y="58335"/>
                    <a:pt x="58002" y="58474"/>
                    <a:pt x="58002" y="58474"/>
                  </a:cubicBezTo>
                  <a:cubicBezTo>
                    <a:pt x="58364" y="58835"/>
                    <a:pt x="58567" y="59008"/>
                    <a:pt x="58777" y="59008"/>
                  </a:cubicBezTo>
                  <a:cubicBezTo>
                    <a:pt x="58969" y="59008"/>
                    <a:pt x="59168" y="58863"/>
                    <a:pt x="59499" y="58585"/>
                  </a:cubicBezTo>
                  <a:cubicBezTo>
                    <a:pt x="59277" y="58224"/>
                    <a:pt x="58917" y="57891"/>
                    <a:pt x="58584" y="57531"/>
                  </a:cubicBezTo>
                  <a:cubicBezTo>
                    <a:pt x="46912" y="45859"/>
                    <a:pt x="35239" y="34214"/>
                    <a:pt x="23456" y="22541"/>
                  </a:cubicBezTo>
                  <a:cubicBezTo>
                    <a:pt x="16746" y="15832"/>
                    <a:pt x="10065" y="9122"/>
                    <a:pt x="3355" y="2440"/>
                  </a:cubicBezTo>
                  <a:cubicBezTo>
                    <a:pt x="2551" y="1636"/>
                    <a:pt x="1747" y="943"/>
                    <a:pt x="943" y="111"/>
                  </a:cubicBezTo>
                  <a:cubicBezTo>
                    <a:pt x="943" y="0"/>
                    <a:pt x="804" y="0"/>
                    <a:pt x="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706;p69"/>
            <p:cNvSpPr/>
            <p:nvPr/>
          </p:nvSpPr>
          <p:spPr>
            <a:xfrm>
              <a:off x="3326402" y="3123149"/>
              <a:ext cx="822838" cy="811807"/>
            </a:xfrm>
            <a:custGeom>
              <a:avLst/>
              <a:gdLst/>
              <a:ahLst/>
              <a:cxnLst/>
              <a:rect l="l" t="t" r="r" b="b"/>
              <a:pathLst>
                <a:path w="60193" h="59386" extrusionOk="0">
                  <a:moveTo>
                    <a:pt x="976" y="0"/>
                  </a:moveTo>
                  <a:cubicBezTo>
                    <a:pt x="702" y="0"/>
                    <a:pt x="382" y="76"/>
                    <a:pt x="0" y="247"/>
                  </a:cubicBezTo>
                  <a:cubicBezTo>
                    <a:pt x="472" y="469"/>
                    <a:pt x="693" y="718"/>
                    <a:pt x="1054" y="940"/>
                  </a:cubicBezTo>
                  <a:cubicBezTo>
                    <a:pt x="5102" y="5099"/>
                    <a:pt x="9122" y="9147"/>
                    <a:pt x="13281" y="13195"/>
                  </a:cubicBezTo>
                  <a:cubicBezTo>
                    <a:pt x="16996" y="16882"/>
                    <a:pt x="20684" y="20570"/>
                    <a:pt x="24371" y="24174"/>
                  </a:cubicBezTo>
                  <a:cubicBezTo>
                    <a:pt x="28308" y="28083"/>
                    <a:pt x="32245" y="32020"/>
                    <a:pt x="36043" y="35957"/>
                  </a:cubicBezTo>
                  <a:cubicBezTo>
                    <a:pt x="42753" y="42639"/>
                    <a:pt x="49463" y="49349"/>
                    <a:pt x="56144" y="55920"/>
                  </a:cubicBezTo>
                  <a:lnTo>
                    <a:pt x="59277" y="59053"/>
                  </a:lnTo>
                  <a:cubicBezTo>
                    <a:pt x="59388" y="59164"/>
                    <a:pt x="59610" y="59275"/>
                    <a:pt x="59860" y="59386"/>
                  </a:cubicBezTo>
                  <a:cubicBezTo>
                    <a:pt x="60192" y="58692"/>
                    <a:pt x="60081" y="58249"/>
                    <a:pt x="59499" y="57667"/>
                  </a:cubicBezTo>
                  <a:cubicBezTo>
                    <a:pt x="58473" y="56752"/>
                    <a:pt x="57309" y="55587"/>
                    <a:pt x="56255" y="54534"/>
                  </a:cubicBezTo>
                  <a:cubicBezTo>
                    <a:pt x="48520" y="46909"/>
                    <a:pt x="40785" y="39174"/>
                    <a:pt x="33160" y="31438"/>
                  </a:cubicBezTo>
                  <a:cubicBezTo>
                    <a:pt x="26811" y="25089"/>
                    <a:pt x="20462" y="18851"/>
                    <a:pt x="14113" y="12502"/>
                  </a:cubicBezTo>
                  <a:cubicBezTo>
                    <a:pt x="10065" y="8454"/>
                    <a:pt x="6128" y="4517"/>
                    <a:pt x="2080" y="607"/>
                  </a:cubicBezTo>
                  <a:cubicBezTo>
                    <a:pt x="1797" y="236"/>
                    <a:pt x="1458" y="0"/>
                    <a:pt x="97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707;p69"/>
            <p:cNvSpPr/>
            <p:nvPr/>
          </p:nvSpPr>
          <p:spPr>
            <a:xfrm>
              <a:off x="2530480" y="3474072"/>
              <a:ext cx="797453" cy="789128"/>
            </a:xfrm>
            <a:custGeom>
              <a:avLst/>
              <a:gdLst/>
              <a:ahLst/>
              <a:cxnLst/>
              <a:rect l="l" t="t" r="r" b="b"/>
              <a:pathLst>
                <a:path w="58336" h="57727" extrusionOk="0">
                  <a:moveTo>
                    <a:pt x="694" y="0"/>
                  </a:moveTo>
                  <a:cubicBezTo>
                    <a:pt x="472" y="444"/>
                    <a:pt x="361" y="693"/>
                    <a:pt x="1" y="1026"/>
                  </a:cubicBezTo>
                  <a:cubicBezTo>
                    <a:pt x="361" y="1387"/>
                    <a:pt x="694" y="1608"/>
                    <a:pt x="1054" y="1830"/>
                  </a:cubicBezTo>
                  <a:cubicBezTo>
                    <a:pt x="4631" y="5434"/>
                    <a:pt x="8318" y="9122"/>
                    <a:pt x="11895" y="12699"/>
                  </a:cubicBezTo>
                  <a:cubicBezTo>
                    <a:pt x="20102" y="20794"/>
                    <a:pt x="28198" y="28863"/>
                    <a:pt x="36404" y="36958"/>
                  </a:cubicBezTo>
                  <a:cubicBezTo>
                    <a:pt x="43086" y="43668"/>
                    <a:pt x="49796" y="50489"/>
                    <a:pt x="56505" y="57170"/>
                  </a:cubicBezTo>
                  <a:cubicBezTo>
                    <a:pt x="56952" y="57556"/>
                    <a:pt x="57151" y="57727"/>
                    <a:pt x="57415" y="57727"/>
                  </a:cubicBezTo>
                  <a:cubicBezTo>
                    <a:pt x="57626" y="57727"/>
                    <a:pt x="57879" y="57617"/>
                    <a:pt x="58335" y="57420"/>
                  </a:cubicBezTo>
                  <a:cubicBezTo>
                    <a:pt x="39066" y="38234"/>
                    <a:pt x="19991" y="19159"/>
                    <a:pt x="6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708;p69"/>
            <p:cNvSpPr/>
            <p:nvPr/>
          </p:nvSpPr>
          <p:spPr>
            <a:xfrm>
              <a:off x="2506981" y="3515000"/>
              <a:ext cx="773572" cy="766860"/>
            </a:xfrm>
            <a:custGeom>
              <a:avLst/>
              <a:gdLst/>
              <a:ahLst/>
              <a:cxnLst/>
              <a:rect l="l" t="t" r="r" b="b"/>
              <a:pathLst>
                <a:path w="56589" h="56098" extrusionOk="0">
                  <a:moveTo>
                    <a:pt x="444" y="1"/>
                  </a:moveTo>
                  <a:cubicBezTo>
                    <a:pt x="334" y="222"/>
                    <a:pt x="112" y="583"/>
                    <a:pt x="1" y="805"/>
                  </a:cubicBezTo>
                  <a:cubicBezTo>
                    <a:pt x="694" y="1498"/>
                    <a:pt x="1387" y="2191"/>
                    <a:pt x="2080" y="2773"/>
                  </a:cubicBezTo>
                  <a:cubicBezTo>
                    <a:pt x="6683" y="7403"/>
                    <a:pt x="11313" y="12006"/>
                    <a:pt x="15943" y="16636"/>
                  </a:cubicBezTo>
                  <a:cubicBezTo>
                    <a:pt x="22403" y="23235"/>
                    <a:pt x="29002" y="29695"/>
                    <a:pt x="35573" y="36155"/>
                  </a:cubicBezTo>
                  <a:cubicBezTo>
                    <a:pt x="42033" y="42643"/>
                    <a:pt x="48520" y="49103"/>
                    <a:pt x="54870" y="55563"/>
                  </a:cubicBezTo>
                  <a:cubicBezTo>
                    <a:pt x="55289" y="55924"/>
                    <a:pt x="55490" y="56097"/>
                    <a:pt x="55716" y="56097"/>
                  </a:cubicBezTo>
                  <a:cubicBezTo>
                    <a:pt x="55923" y="56097"/>
                    <a:pt x="56151" y="55952"/>
                    <a:pt x="56589" y="55674"/>
                  </a:cubicBezTo>
                  <a:lnTo>
                    <a:pt x="55895" y="54980"/>
                  </a:lnTo>
                  <a:cubicBezTo>
                    <a:pt x="53372" y="52457"/>
                    <a:pt x="50711" y="49907"/>
                    <a:pt x="48160" y="47356"/>
                  </a:cubicBezTo>
                  <a:cubicBezTo>
                    <a:pt x="40314" y="39510"/>
                    <a:pt x="32329" y="31552"/>
                    <a:pt x="24482" y="23678"/>
                  </a:cubicBezTo>
                  <a:cubicBezTo>
                    <a:pt x="17080" y="16414"/>
                    <a:pt x="9816" y="9122"/>
                    <a:pt x="2524" y="1858"/>
                  </a:cubicBezTo>
                  <a:cubicBezTo>
                    <a:pt x="1969" y="1276"/>
                    <a:pt x="1387" y="694"/>
                    <a:pt x="805" y="112"/>
                  </a:cubicBezTo>
                  <a:cubicBezTo>
                    <a:pt x="694" y="112"/>
                    <a:pt x="583" y="1"/>
                    <a:pt x="44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709;p69"/>
            <p:cNvSpPr/>
            <p:nvPr/>
          </p:nvSpPr>
          <p:spPr>
            <a:xfrm>
              <a:off x="3394246" y="3123873"/>
              <a:ext cx="762950" cy="757646"/>
            </a:xfrm>
            <a:custGeom>
              <a:avLst/>
              <a:gdLst/>
              <a:ahLst/>
              <a:cxnLst/>
              <a:rect l="l" t="t" r="r" b="b"/>
              <a:pathLst>
                <a:path w="55812" h="55424" extrusionOk="0">
                  <a:moveTo>
                    <a:pt x="640" y="0"/>
                  </a:moveTo>
                  <a:cubicBezTo>
                    <a:pt x="446" y="0"/>
                    <a:pt x="234" y="28"/>
                    <a:pt x="0" y="83"/>
                  </a:cubicBezTo>
                  <a:cubicBezTo>
                    <a:pt x="361" y="416"/>
                    <a:pt x="582" y="776"/>
                    <a:pt x="832" y="998"/>
                  </a:cubicBezTo>
                  <a:cubicBezTo>
                    <a:pt x="3133" y="3327"/>
                    <a:pt x="5434" y="5628"/>
                    <a:pt x="7763" y="7929"/>
                  </a:cubicBezTo>
                  <a:cubicBezTo>
                    <a:pt x="12477" y="12560"/>
                    <a:pt x="17107" y="17190"/>
                    <a:pt x="21737" y="21903"/>
                  </a:cubicBezTo>
                  <a:cubicBezTo>
                    <a:pt x="28197" y="28280"/>
                    <a:pt x="34546" y="34629"/>
                    <a:pt x="40895" y="40978"/>
                  </a:cubicBezTo>
                  <a:cubicBezTo>
                    <a:pt x="45525" y="45608"/>
                    <a:pt x="50156" y="50100"/>
                    <a:pt x="54758" y="54730"/>
                  </a:cubicBezTo>
                  <a:cubicBezTo>
                    <a:pt x="55008" y="54952"/>
                    <a:pt x="55229" y="55063"/>
                    <a:pt x="55451" y="55423"/>
                  </a:cubicBezTo>
                  <a:cubicBezTo>
                    <a:pt x="55812" y="54619"/>
                    <a:pt x="55701" y="54037"/>
                    <a:pt x="55118" y="53566"/>
                  </a:cubicBezTo>
                  <a:cubicBezTo>
                    <a:pt x="54647" y="53233"/>
                    <a:pt x="54204" y="52762"/>
                    <a:pt x="53843" y="52290"/>
                  </a:cubicBezTo>
                  <a:cubicBezTo>
                    <a:pt x="49213" y="47688"/>
                    <a:pt x="44611" y="43169"/>
                    <a:pt x="39980" y="38538"/>
                  </a:cubicBezTo>
                  <a:cubicBezTo>
                    <a:pt x="29472" y="28141"/>
                    <a:pt x="19075" y="17633"/>
                    <a:pt x="8567" y="7236"/>
                  </a:cubicBezTo>
                  <a:cubicBezTo>
                    <a:pt x="6377" y="5046"/>
                    <a:pt x="4159" y="2966"/>
                    <a:pt x="2080" y="776"/>
                  </a:cubicBezTo>
                  <a:cubicBezTo>
                    <a:pt x="1663" y="255"/>
                    <a:pt x="1230" y="0"/>
                    <a:pt x="64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710;p69"/>
            <p:cNvSpPr/>
            <p:nvPr/>
          </p:nvSpPr>
          <p:spPr>
            <a:xfrm>
              <a:off x="2464153" y="3598756"/>
              <a:ext cx="723539" cy="718468"/>
            </a:xfrm>
            <a:custGeom>
              <a:avLst/>
              <a:gdLst/>
              <a:ahLst/>
              <a:cxnLst/>
              <a:rect l="l" t="t" r="r" b="b"/>
              <a:pathLst>
                <a:path w="52929" h="52558" extrusionOk="0">
                  <a:moveTo>
                    <a:pt x="361" y="1"/>
                  </a:moveTo>
                  <a:cubicBezTo>
                    <a:pt x="250" y="334"/>
                    <a:pt x="112" y="583"/>
                    <a:pt x="1" y="1165"/>
                  </a:cubicBezTo>
                  <a:cubicBezTo>
                    <a:pt x="250" y="1276"/>
                    <a:pt x="583" y="1498"/>
                    <a:pt x="943" y="1859"/>
                  </a:cubicBezTo>
                  <a:cubicBezTo>
                    <a:pt x="5435" y="6239"/>
                    <a:pt x="9954" y="10731"/>
                    <a:pt x="14446" y="15250"/>
                  </a:cubicBezTo>
                  <a:cubicBezTo>
                    <a:pt x="19409" y="20324"/>
                    <a:pt x="24510" y="25425"/>
                    <a:pt x="29584" y="30499"/>
                  </a:cubicBezTo>
                  <a:cubicBezTo>
                    <a:pt x="35129" y="35933"/>
                    <a:pt x="40674" y="41478"/>
                    <a:pt x="46219" y="47024"/>
                  </a:cubicBezTo>
                  <a:cubicBezTo>
                    <a:pt x="47938" y="48743"/>
                    <a:pt x="49685" y="50378"/>
                    <a:pt x="51293" y="52097"/>
                  </a:cubicBezTo>
                  <a:cubicBezTo>
                    <a:pt x="51564" y="52369"/>
                    <a:pt x="51836" y="52557"/>
                    <a:pt x="52150" y="52557"/>
                  </a:cubicBezTo>
                  <a:cubicBezTo>
                    <a:pt x="52381" y="52557"/>
                    <a:pt x="52635" y="52455"/>
                    <a:pt x="52929" y="52208"/>
                  </a:cubicBezTo>
                  <a:cubicBezTo>
                    <a:pt x="52679" y="51876"/>
                    <a:pt x="52347" y="51626"/>
                    <a:pt x="52097" y="51404"/>
                  </a:cubicBezTo>
                  <a:cubicBezTo>
                    <a:pt x="49214" y="48410"/>
                    <a:pt x="46219" y="45526"/>
                    <a:pt x="43225" y="42504"/>
                  </a:cubicBezTo>
                  <a:lnTo>
                    <a:pt x="32689" y="31996"/>
                  </a:lnTo>
                  <a:cubicBezTo>
                    <a:pt x="25647" y="25065"/>
                    <a:pt x="18716" y="18134"/>
                    <a:pt x="11784" y="11202"/>
                  </a:cubicBezTo>
                  <a:lnTo>
                    <a:pt x="1387" y="805"/>
                  </a:lnTo>
                  <a:cubicBezTo>
                    <a:pt x="1165" y="583"/>
                    <a:pt x="943" y="334"/>
                    <a:pt x="694" y="112"/>
                  </a:cubicBezTo>
                  <a:cubicBezTo>
                    <a:pt x="583" y="112"/>
                    <a:pt x="472" y="112"/>
                    <a:pt x="3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711;p69"/>
            <p:cNvSpPr/>
            <p:nvPr/>
          </p:nvSpPr>
          <p:spPr>
            <a:xfrm>
              <a:off x="2484631" y="3552906"/>
              <a:ext cx="751959" cy="746765"/>
            </a:xfrm>
            <a:custGeom>
              <a:avLst/>
              <a:gdLst/>
              <a:ahLst/>
              <a:cxnLst/>
              <a:rect l="l" t="t" r="r" b="b"/>
              <a:pathLst>
                <a:path w="55008" h="54628" extrusionOk="0">
                  <a:moveTo>
                    <a:pt x="471" y="0"/>
                  </a:moveTo>
                  <a:cubicBezTo>
                    <a:pt x="250" y="472"/>
                    <a:pt x="139" y="804"/>
                    <a:pt x="0" y="1054"/>
                  </a:cubicBezTo>
                  <a:cubicBezTo>
                    <a:pt x="471" y="1608"/>
                    <a:pt x="943" y="1969"/>
                    <a:pt x="1386" y="2440"/>
                  </a:cubicBezTo>
                  <a:cubicBezTo>
                    <a:pt x="9149" y="10175"/>
                    <a:pt x="16885" y="17911"/>
                    <a:pt x="24731" y="25646"/>
                  </a:cubicBezTo>
                  <a:lnTo>
                    <a:pt x="46579" y="47494"/>
                  </a:lnTo>
                  <a:lnTo>
                    <a:pt x="53261" y="54176"/>
                  </a:lnTo>
                  <a:cubicBezTo>
                    <a:pt x="53626" y="54482"/>
                    <a:pt x="53798" y="54628"/>
                    <a:pt x="54034" y="54628"/>
                  </a:cubicBezTo>
                  <a:cubicBezTo>
                    <a:pt x="54246" y="54628"/>
                    <a:pt x="54508" y="54510"/>
                    <a:pt x="55007" y="54287"/>
                  </a:cubicBezTo>
                  <a:cubicBezTo>
                    <a:pt x="36736" y="36154"/>
                    <a:pt x="18604" y="18133"/>
                    <a:pt x="4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712;p69"/>
            <p:cNvSpPr/>
            <p:nvPr/>
          </p:nvSpPr>
          <p:spPr>
            <a:xfrm>
              <a:off x="3463977" y="3130148"/>
              <a:ext cx="697771" cy="691101"/>
            </a:xfrm>
            <a:custGeom>
              <a:avLst/>
              <a:gdLst/>
              <a:ahLst/>
              <a:cxnLst/>
              <a:rect l="l" t="t" r="r" b="b"/>
              <a:pathLst>
                <a:path w="51044" h="50556" extrusionOk="0">
                  <a:moveTo>
                    <a:pt x="656" y="1"/>
                  </a:moveTo>
                  <a:cubicBezTo>
                    <a:pt x="450" y="1"/>
                    <a:pt x="233" y="32"/>
                    <a:pt x="1" y="95"/>
                  </a:cubicBezTo>
                  <a:cubicBezTo>
                    <a:pt x="222" y="428"/>
                    <a:pt x="444" y="650"/>
                    <a:pt x="805" y="899"/>
                  </a:cubicBezTo>
                  <a:cubicBezTo>
                    <a:pt x="2995" y="3201"/>
                    <a:pt x="5296" y="5391"/>
                    <a:pt x="7625" y="7720"/>
                  </a:cubicBezTo>
                  <a:cubicBezTo>
                    <a:pt x="14557" y="14651"/>
                    <a:pt x="21488" y="21444"/>
                    <a:pt x="28419" y="28375"/>
                  </a:cubicBezTo>
                  <a:lnTo>
                    <a:pt x="47134" y="47090"/>
                  </a:lnTo>
                  <a:cubicBezTo>
                    <a:pt x="48160" y="48144"/>
                    <a:pt x="49103" y="49059"/>
                    <a:pt x="50128" y="50001"/>
                  </a:cubicBezTo>
                  <a:cubicBezTo>
                    <a:pt x="50239" y="50223"/>
                    <a:pt x="50489" y="50334"/>
                    <a:pt x="50711" y="50556"/>
                  </a:cubicBezTo>
                  <a:cubicBezTo>
                    <a:pt x="51043" y="49752"/>
                    <a:pt x="50711" y="49170"/>
                    <a:pt x="50239" y="48615"/>
                  </a:cubicBezTo>
                  <a:cubicBezTo>
                    <a:pt x="42726" y="41212"/>
                    <a:pt x="35351" y="33810"/>
                    <a:pt x="27837" y="26435"/>
                  </a:cubicBezTo>
                  <a:cubicBezTo>
                    <a:pt x="21238" y="19836"/>
                    <a:pt x="14557" y="13126"/>
                    <a:pt x="7958" y="6555"/>
                  </a:cubicBezTo>
                  <a:cubicBezTo>
                    <a:pt x="5989" y="4587"/>
                    <a:pt x="4049" y="2729"/>
                    <a:pt x="2191" y="788"/>
                  </a:cubicBezTo>
                  <a:cubicBezTo>
                    <a:pt x="1756" y="271"/>
                    <a:pt x="1260" y="1"/>
                    <a:pt x="65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713;p69"/>
            <p:cNvSpPr/>
            <p:nvPr/>
          </p:nvSpPr>
          <p:spPr>
            <a:xfrm>
              <a:off x="2448624" y="3644618"/>
              <a:ext cx="691702" cy="690198"/>
            </a:xfrm>
            <a:custGeom>
              <a:avLst/>
              <a:gdLst/>
              <a:ahLst/>
              <a:cxnLst/>
              <a:rect l="l" t="t" r="r" b="b"/>
              <a:pathLst>
                <a:path w="50600" h="50490" extrusionOk="0">
                  <a:moveTo>
                    <a:pt x="333" y="1"/>
                  </a:moveTo>
                  <a:cubicBezTo>
                    <a:pt x="111" y="444"/>
                    <a:pt x="111" y="805"/>
                    <a:pt x="0" y="1138"/>
                  </a:cubicBezTo>
                  <a:cubicBezTo>
                    <a:pt x="16497" y="17551"/>
                    <a:pt x="33021" y="34076"/>
                    <a:pt x="49435" y="50489"/>
                  </a:cubicBezTo>
                  <a:cubicBezTo>
                    <a:pt x="49906" y="50350"/>
                    <a:pt x="50128" y="50240"/>
                    <a:pt x="50599" y="50129"/>
                  </a:cubicBezTo>
                  <a:cubicBezTo>
                    <a:pt x="50239" y="49657"/>
                    <a:pt x="50017" y="49436"/>
                    <a:pt x="49767" y="49214"/>
                  </a:cubicBezTo>
                  <a:cubicBezTo>
                    <a:pt x="48048" y="47578"/>
                    <a:pt x="46440" y="45970"/>
                    <a:pt x="44804" y="44251"/>
                  </a:cubicBezTo>
                  <a:cubicBezTo>
                    <a:pt x="37180" y="36737"/>
                    <a:pt x="29555" y="29113"/>
                    <a:pt x="21931" y="21488"/>
                  </a:cubicBezTo>
                  <a:cubicBezTo>
                    <a:pt x="15693" y="15361"/>
                    <a:pt x="9565" y="9122"/>
                    <a:pt x="3327" y="2995"/>
                  </a:cubicBezTo>
                  <a:cubicBezTo>
                    <a:pt x="2523" y="2191"/>
                    <a:pt x="1830" y="1387"/>
                    <a:pt x="1026" y="583"/>
                  </a:cubicBezTo>
                  <a:cubicBezTo>
                    <a:pt x="804" y="444"/>
                    <a:pt x="555" y="223"/>
                    <a:pt x="3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714;p69"/>
            <p:cNvSpPr/>
            <p:nvPr/>
          </p:nvSpPr>
          <p:spPr>
            <a:xfrm>
              <a:off x="2432698" y="3695033"/>
              <a:ext cx="655312" cy="650350"/>
            </a:xfrm>
            <a:custGeom>
              <a:avLst/>
              <a:gdLst/>
              <a:ahLst/>
              <a:cxnLst/>
              <a:rect l="l" t="t" r="r" b="b"/>
              <a:pathLst>
                <a:path w="47938" h="47575" extrusionOk="0">
                  <a:moveTo>
                    <a:pt x="583" y="0"/>
                  </a:moveTo>
                  <a:lnTo>
                    <a:pt x="583" y="0"/>
                  </a:lnTo>
                  <a:cubicBezTo>
                    <a:pt x="1" y="804"/>
                    <a:pt x="222" y="1387"/>
                    <a:pt x="805" y="1858"/>
                  </a:cubicBezTo>
                  <a:cubicBezTo>
                    <a:pt x="1387" y="2302"/>
                    <a:pt x="1969" y="2884"/>
                    <a:pt x="2551" y="3466"/>
                  </a:cubicBezTo>
                  <a:cubicBezTo>
                    <a:pt x="11091" y="12005"/>
                    <a:pt x="19630" y="20573"/>
                    <a:pt x="28308" y="29112"/>
                  </a:cubicBezTo>
                  <a:cubicBezTo>
                    <a:pt x="34186" y="35129"/>
                    <a:pt x="40203" y="41006"/>
                    <a:pt x="46219" y="47023"/>
                  </a:cubicBezTo>
                  <a:cubicBezTo>
                    <a:pt x="46660" y="47403"/>
                    <a:pt x="46859" y="47574"/>
                    <a:pt x="47099" y="47574"/>
                  </a:cubicBezTo>
                  <a:cubicBezTo>
                    <a:pt x="47298" y="47574"/>
                    <a:pt x="47525" y="47458"/>
                    <a:pt x="47938" y="47245"/>
                  </a:cubicBezTo>
                  <a:cubicBezTo>
                    <a:pt x="32107" y="31552"/>
                    <a:pt x="16414" y="15832"/>
                    <a:pt x="5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715;p69"/>
            <p:cNvSpPr/>
            <p:nvPr/>
          </p:nvSpPr>
          <p:spPr>
            <a:xfrm>
              <a:off x="2423225" y="3751887"/>
              <a:ext cx="615902" cy="603995"/>
            </a:xfrm>
            <a:custGeom>
              <a:avLst/>
              <a:gdLst/>
              <a:ahLst/>
              <a:cxnLst/>
              <a:rect l="l" t="t" r="r" b="b"/>
              <a:pathLst>
                <a:path w="45055" h="44184" extrusionOk="0">
                  <a:moveTo>
                    <a:pt x="472" y="0"/>
                  </a:moveTo>
                  <a:lnTo>
                    <a:pt x="472" y="0"/>
                  </a:lnTo>
                  <a:cubicBezTo>
                    <a:pt x="0" y="804"/>
                    <a:pt x="333" y="1275"/>
                    <a:pt x="915" y="1747"/>
                  </a:cubicBezTo>
                  <a:cubicBezTo>
                    <a:pt x="7265" y="7985"/>
                    <a:pt x="13503" y="14334"/>
                    <a:pt x="19880" y="20573"/>
                  </a:cubicBezTo>
                  <a:cubicBezTo>
                    <a:pt x="27033" y="27726"/>
                    <a:pt x="34186" y="35018"/>
                    <a:pt x="41478" y="42171"/>
                  </a:cubicBezTo>
                  <a:cubicBezTo>
                    <a:pt x="41921" y="42642"/>
                    <a:pt x="42504" y="43086"/>
                    <a:pt x="42975" y="43668"/>
                  </a:cubicBezTo>
                  <a:cubicBezTo>
                    <a:pt x="43312" y="44005"/>
                    <a:pt x="43602" y="44184"/>
                    <a:pt x="43991" y="44184"/>
                  </a:cubicBezTo>
                  <a:cubicBezTo>
                    <a:pt x="44274" y="44184"/>
                    <a:pt x="44610" y="44088"/>
                    <a:pt x="45054" y="43890"/>
                  </a:cubicBezTo>
                  <a:cubicBezTo>
                    <a:pt x="44472" y="43446"/>
                    <a:pt x="44001" y="43197"/>
                    <a:pt x="43779" y="42864"/>
                  </a:cubicBezTo>
                  <a:cubicBezTo>
                    <a:pt x="38705" y="37901"/>
                    <a:pt x="33604" y="32799"/>
                    <a:pt x="28530" y="27837"/>
                  </a:cubicBezTo>
                  <a:cubicBezTo>
                    <a:pt x="19408" y="18715"/>
                    <a:pt x="10398" y="9704"/>
                    <a:pt x="1276" y="693"/>
                  </a:cubicBezTo>
                  <a:cubicBezTo>
                    <a:pt x="1276" y="582"/>
                    <a:pt x="1165" y="582"/>
                    <a:pt x="1165" y="471"/>
                  </a:cubicBezTo>
                  <a:cubicBezTo>
                    <a:pt x="915" y="361"/>
                    <a:pt x="694" y="111"/>
                    <a:pt x="4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716;p69"/>
            <p:cNvSpPr/>
            <p:nvPr/>
          </p:nvSpPr>
          <p:spPr>
            <a:xfrm>
              <a:off x="3538260" y="3140920"/>
              <a:ext cx="618937" cy="614002"/>
            </a:xfrm>
            <a:custGeom>
              <a:avLst/>
              <a:gdLst/>
              <a:ahLst/>
              <a:cxnLst/>
              <a:rect l="l" t="t" r="r" b="b"/>
              <a:pathLst>
                <a:path w="45277" h="44916" extrusionOk="0">
                  <a:moveTo>
                    <a:pt x="1" y="0"/>
                  </a:moveTo>
                  <a:lnTo>
                    <a:pt x="1831" y="1830"/>
                  </a:lnTo>
                  <a:lnTo>
                    <a:pt x="15943" y="15943"/>
                  </a:lnTo>
                  <a:cubicBezTo>
                    <a:pt x="25287" y="25286"/>
                    <a:pt x="34769" y="34657"/>
                    <a:pt x="44112" y="44001"/>
                  </a:cubicBezTo>
                  <a:cubicBezTo>
                    <a:pt x="44223" y="44112"/>
                    <a:pt x="44362" y="44223"/>
                    <a:pt x="44473" y="44361"/>
                  </a:cubicBezTo>
                  <a:cubicBezTo>
                    <a:pt x="44694" y="44583"/>
                    <a:pt x="44916" y="44694"/>
                    <a:pt x="45166" y="44916"/>
                  </a:cubicBezTo>
                  <a:cubicBezTo>
                    <a:pt x="45277" y="44001"/>
                    <a:pt x="45055" y="43419"/>
                    <a:pt x="44473" y="42837"/>
                  </a:cubicBezTo>
                  <a:cubicBezTo>
                    <a:pt x="37763" y="36266"/>
                    <a:pt x="31053" y="29556"/>
                    <a:pt x="24483" y="22985"/>
                  </a:cubicBezTo>
                  <a:cubicBezTo>
                    <a:pt x="17191" y="15693"/>
                    <a:pt x="9927" y="8429"/>
                    <a:pt x="2635" y="1026"/>
                  </a:cubicBezTo>
                  <a:cubicBezTo>
                    <a:pt x="1942" y="333"/>
                    <a:pt x="1138" y="0"/>
                    <a:pt x="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717;p69"/>
            <p:cNvSpPr/>
            <p:nvPr/>
          </p:nvSpPr>
          <p:spPr>
            <a:xfrm>
              <a:off x="2420190" y="3811762"/>
              <a:ext cx="555644" cy="550368"/>
            </a:xfrm>
            <a:custGeom>
              <a:avLst/>
              <a:gdLst/>
              <a:ahLst/>
              <a:cxnLst/>
              <a:rect l="l" t="t" r="r" b="b"/>
              <a:pathLst>
                <a:path w="40647" h="40261" extrusionOk="0">
                  <a:moveTo>
                    <a:pt x="333" y="1"/>
                  </a:moveTo>
                  <a:lnTo>
                    <a:pt x="333" y="1"/>
                  </a:lnTo>
                  <a:cubicBezTo>
                    <a:pt x="1" y="833"/>
                    <a:pt x="333" y="1276"/>
                    <a:pt x="916" y="1858"/>
                  </a:cubicBezTo>
                  <a:cubicBezTo>
                    <a:pt x="3688" y="4520"/>
                    <a:pt x="6350" y="7182"/>
                    <a:pt x="9011" y="9843"/>
                  </a:cubicBezTo>
                  <a:cubicBezTo>
                    <a:pt x="18937" y="19769"/>
                    <a:pt x="28863" y="29695"/>
                    <a:pt x="38816" y="39648"/>
                  </a:cubicBezTo>
                  <a:cubicBezTo>
                    <a:pt x="39193" y="40025"/>
                    <a:pt x="39531" y="40261"/>
                    <a:pt x="39961" y="40261"/>
                  </a:cubicBezTo>
                  <a:cubicBezTo>
                    <a:pt x="40164" y="40261"/>
                    <a:pt x="40388" y="40208"/>
                    <a:pt x="40646" y="40092"/>
                  </a:cubicBezTo>
                  <a:cubicBezTo>
                    <a:pt x="39260" y="38373"/>
                    <a:pt x="1027" y="361"/>
                    <a:pt x="3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718;p69"/>
            <p:cNvSpPr/>
            <p:nvPr/>
          </p:nvSpPr>
          <p:spPr>
            <a:xfrm>
              <a:off x="3621647" y="3159867"/>
              <a:ext cx="521155" cy="519255"/>
            </a:xfrm>
            <a:custGeom>
              <a:avLst/>
              <a:gdLst/>
              <a:ahLst/>
              <a:cxnLst/>
              <a:rect l="l" t="t" r="r" b="b"/>
              <a:pathLst>
                <a:path w="38124" h="37985" extrusionOk="0">
                  <a:moveTo>
                    <a:pt x="1" y="1"/>
                  </a:moveTo>
                  <a:lnTo>
                    <a:pt x="1" y="1"/>
                  </a:lnTo>
                  <a:cubicBezTo>
                    <a:pt x="472" y="444"/>
                    <a:pt x="694" y="805"/>
                    <a:pt x="943" y="1027"/>
                  </a:cubicBezTo>
                  <a:cubicBezTo>
                    <a:pt x="3355" y="3466"/>
                    <a:pt x="5906" y="5879"/>
                    <a:pt x="8318" y="8318"/>
                  </a:cubicBezTo>
                  <a:cubicBezTo>
                    <a:pt x="17911" y="17884"/>
                    <a:pt x="27615" y="27588"/>
                    <a:pt x="37319" y="37181"/>
                  </a:cubicBezTo>
                  <a:lnTo>
                    <a:pt x="38123" y="37985"/>
                  </a:lnTo>
                  <a:cubicBezTo>
                    <a:pt x="38123" y="36737"/>
                    <a:pt x="37679" y="36044"/>
                    <a:pt x="36986" y="35351"/>
                  </a:cubicBezTo>
                  <a:cubicBezTo>
                    <a:pt x="31552" y="30028"/>
                    <a:pt x="26118" y="24593"/>
                    <a:pt x="20795" y="19270"/>
                  </a:cubicBezTo>
                  <a:cubicBezTo>
                    <a:pt x="14806" y="13281"/>
                    <a:pt x="8789" y="7376"/>
                    <a:pt x="2912" y="1387"/>
                  </a:cubicBezTo>
                  <a:cubicBezTo>
                    <a:pt x="2080" y="555"/>
                    <a:pt x="1276" y="223"/>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719;p69"/>
            <p:cNvSpPr/>
            <p:nvPr/>
          </p:nvSpPr>
          <p:spPr>
            <a:xfrm>
              <a:off x="2424742" y="3876571"/>
              <a:ext cx="489687" cy="485449"/>
            </a:xfrm>
            <a:custGeom>
              <a:avLst/>
              <a:gdLst/>
              <a:ahLst/>
              <a:cxnLst/>
              <a:rect l="l" t="t" r="r" b="b"/>
              <a:pathLst>
                <a:path w="35822" h="35512" extrusionOk="0">
                  <a:moveTo>
                    <a:pt x="111" y="1"/>
                  </a:moveTo>
                  <a:lnTo>
                    <a:pt x="111" y="1"/>
                  </a:lnTo>
                  <a:cubicBezTo>
                    <a:pt x="0" y="944"/>
                    <a:pt x="361" y="1637"/>
                    <a:pt x="915" y="2191"/>
                  </a:cubicBezTo>
                  <a:cubicBezTo>
                    <a:pt x="4159" y="5435"/>
                    <a:pt x="7514" y="8679"/>
                    <a:pt x="10758" y="11895"/>
                  </a:cubicBezTo>
                  <a:cubicBezTo>
                    <a:pt x="16525" y="17690"/>
                    <a:pt x="22181" y="23346"/>
                    <a:pt x="27948" y="29002"/>
                  </a:cubicBezTo>
                  <a:cubicBezTo>
                    <a:pt x="29916" y="30970"/>
                    <a:pt x="31885" y="32939"/>
                    <a:pt x="33853" y="34907"/>
                  </a:cubicBezTo>
                  <a:cubicBezTo>
                    <a:pt x="34213" y="35331"/>
                    <a:pt x="34703" y="35512"/>
                    <a:pt x="35223" y="35512"/>
                  </a:cubicBezTo>
                  <a:cubicBezTo>
                    <a:pt x="35384" y="35512"/>
                    <a:pt x="35547" y="35495"/>
                    <a:pt x="35711" y="35462"/>
                  </a:cubicBezTo>
                  <a:cubicBezTo>
                    <a:pt x="35711" y="35351"/>
                    <a:pt x="35711" y="35351"/>
                    <a:pt x="35822" y="35240"/>
                  </a:cubicBezTo>
                  <a:cubicBezTo>
                    <a:pt x="35461" y="35018"/>
                    <a:pt x="35129" y="34769"/>
                    <a:pt x="34879" y="34436"/>
                  </a:cubicBezTo>
                  <a:cubicBezTo>
                    <a:pt x="31663" y="31303"/>
                    <a:pt x="28530" y="28198"/>
                    <a:pt x="25314" y="24954"/>
                  </a:cubicBezTo>
                  <a:cubicBezTo>
                    <a:pt x="18937" y="18494"/>
                    <a:pt x="12477" y="12145"/>
                    <a:pt x="6017" y="5657"/>
                  </a:cubicBezTo>
                  <a:lnTo>
                    <a:pt x="804" y="472"/>
                  </a:lnTo>
                  <a:cubicBezTo>
                    <a:pt x="583" y="361"/>
                    <a:pt x="361" y="250"/>
                    <a:pt x="11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720;p69"/>
            <p:cNvSpPr/>
            <p:nvPr/>
          </p:nvSpPr>
          <p:spPr>
            <a:xfrm>
              <a:off x="2437250" y="3949350"/>
              <a:ext cx="405931" cy="404413"/>
            </a:xfrm>
            <a:custGeom>
              <a:avLst/>
              <a:gdLst/>
              <a:ahLst/>
              <a:cxnLst/>
              <a:rect l="l" t="t" r="r" b="b"/>
              <a:pathLst>
                <a:path w="29695" h="29584" extrusionOk="0">
                  <a:moveTo>
                    <a:pt x="0" y="0"/>
                  </a:moveTo>
                  <a:cubicBezTo>
                    <a:pt x="139" y="1165"/>
                    <a:pt x="250" y="1969"/>
                    <a:pt x="1054" y="2551"/>
                  </a:cubicBezTo>
                  <a:lnTo>
                    <a:pt x="2218" y="3688"/>
                  </a:lnTo>
                  <a:cubicBezTo>
                    <a:pt x="10536" y="11894"/>
                    <a:pt x="18715" y="20101"/>
                    <a:pt x="26922" y="28308"/>
                  </a:cubicBezTo>
                  <a:cubicBezTo>
                    <a:pt x="27615" y="29112"/>
                    <a:pt x="28419" y="29583"/>
                    <a:pt x="29694" y="29583"/>
                  </a:cubicBezTo>
                  <a:cubicBezTo>
                    <a:pt x="19769" y="19741"/>
                    <a:pt x="10065" y="9926"/>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721;p69"/>
            <p:cNvSpPr/>
            <p:nvPr/>
          </p:nvSpPr>
          <p:spPr>
            <a:xfrm>
              <a:off x="3722846" y="3197774"/>
              <a:ext cx="390005" cy="385084"/>
            </a:xfrm>
            <a:custGeom>
              <a:avLst/>
              <a:gdLst/>
              <a:ahLst/>
              <a:cxnLst/>
              <a:rect l="l" t="t" r="r" b="b"/>
              <a:pathLst>
                <a:path w="28530" h="28170" extrusionOk="0">
                  <a:moveTo>
                    <a:pt x="0" y="0"/>
                  </a:moveTo>
                  <a:cubicBezTo>
                    <a:pt x="9482" y="9344"/>
                    <a:pt x="18826" y="18715"/>
                    <a:pt x="28308" y="28170"/>
                  </a:cubicBezTo>
                  <a:cubicBezTo>
                    <a:pt x="28419" y="28059"/>
                    <a:pt x="28419" y="28059"/>
                    <a:pt x="28530" y="28059"/>
                  </a:cubicBezTo>
                  <a:cubicBezTo>
                    <a:pt x="28086" y="26894"/>
                    <a:pt x="27726" y="25868"/>
                    <a:pt x="26811" y="25064"/>
                  </a:cubicBezTo>
                  <a:cubicBezTo>
                    <a:pt x="26229" y="24593"/>
                    <a:pt x="25757" y="24122"/>
                    <a:pt x="25314" y="23678"/>
                  </a:cubicBezTo>
                  <a:lnTo>
                    <a:pt x="7153" y="5545"/>
                  </a:lnTo>
                  <a:cubicBezTo>
                    <a:pt x="5767" y="4270"/>
                    <a:pt x="4519" y="2995"/>
                    <a:pt x="3244" y="1608"/>
                  </a:cubicBezTo>
                  <a:cubicBezTo>
                    <a:pt x="2301" y="693"/>
                    <a:pt x="1276" y="333"/>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722;p69"/>
            <p:cNvSpPr/>
            <p:nvPr/>
          </p:nvSpPr>
          <p:spPr>
            <a:xfrm>
              <a:off x="2467571" y="4044097"/>
              <a:ext cx="280850" cy="282750"/>
            </a:xfrm>
            <a:custGeom>
              <a:avLst/>
              <a:gdLst/>
              <a:ahLst/>
              <a:cxnLst/>
              <a:rect l="l" t="t" r="r" b="b"/>
              <a:pathLst>
                <a:path w="20545" h="20684" extrusionOk="0">
                  <a:moveTo>
                    <a:pt x="0" y="1"/>
                  </a:moveTo>
                  <a:lnTo>
                    <a:pt x="0" y="1"/>
                  </a:lnTo>
                  <a:cubicBezTo>
                    <a:pt x="333" y="1165"/>
                    <a:pt x="693" y="2191"/>
                    <a:pt x="1498" y="2995"/>
                  </a:cubicBezTo>
                  <a:cubicBezTo>
                    <a:pt x="6932" y="8318"/>
                    <a:pt x="12338" y="13752"/>
                    <a:pt x="17662" y="19187"/>
                  </a:cubicBezTo>
                  <a:cubicBezTo>
                    <a:pt x="18466" y="19991"/>
                    <a:pt x="19519" y="20323"/>
                    <a:pt x="20545" y="20684"/>
                  </a:cubicBezTo>
                  <a:cubicBezTo>
                    <a:pt x="13614" y="13752"/>
                    <a:pt x="6793" y="6932"/>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723;p69"/>
            <p:cNvSpPr/>
            <p:nvPr/>
          </p:nvSpPr>
          <p:spPr>
            <a:xfrm>
              <a:off x="3871411" y="3278126"/>
              <a:ext cx="162605" cy="164122"/>
            </a:xfrm>
            <a:custGeom>
              <a:avLst/>
              <a:gdLst/>
              <a:ahLst/>
              <a:cxnLst/>
              <a:rect l="l" t="t" r="r" b="b"/>
              <a:pathLst>
                <a:path w="11895" h="12006" extrusionOk="0">
                  <a:moveTo>
                    <a:pt x="1" y="0"/>
                  </a:moveTo>
                  <a:lnTo>
                    <a:pt x="1" y="0"/>
                  </a:lnTo>
                  <a:cubicBezTo>
                    <a:pt x="3910" y="3937"/>
                    <a:pt x="7847" y="7985"/>
                    <a:pt x="11895" y="12005"/>
                  </a:cubicBezTo>
                  <a:cubicBezTo>
                    <a:pt x="9926" y="8207"/>
                    <a:pt x="2080" y="471"/>
                    <a:pt x="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Google Shape;1811;p38"/>
          <p:cNvSpPr txBox="1">
            <a:spLocks/>
          </p:cNvSpPr>
          <p:nvPr/>
        </p:nvSpPr>
        <p:spPr>
          <a:xfrm>
            <a:off x="1023149" y="2050767"/>
            <a:ext cx="4881200" cy="11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1pPr>
            <a:lvl2pPr marL="914400" marR="0" lvl="1"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2pPr>
            <a:lvl3pPr marL="1371600" marR="0" lvl="2"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3pPr>
            <a:lvl4pPr marL="1828800" marR="0" lvl="3"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4pPr>
            <a:lvl5pPr marL="2286000" marR="0" lvl="4"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5pPr>
            <a:lvl6pPr marL="2743200" marR="0" lvl="5"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6pPr>
            <a:lvl7pPr marL="3200400" marR="0" lvl="6"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7pPr>
            <a:lvl8pPr marL="3657600" marR="0" lvl="7"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8pPr>
            <a:lvl9pPr marL="4114800" marR="0" lvl="8" indent="-317500" algn="l" rtl="0">
              <a:lnSpc>
                <a:spcPct val="100000"/>
              </a:lnSpc>
              <a:spcBef>
                <a:spcPts val="1600"/>
              </a:spcBef>
              <a:spcAft>
                <a:spcPts val="1600"/>
              </a:spcAft>
              <a:buClr>
                <a:srgbClr val="20124D"/>
              </a:buClr>
              <a:buSzPts val="1400"/>
              <a:buFont typeface="Lato"/>
              <a:buNone/>
              <a:defRPr sz="1400" b="0" i="0" u="none" strike="noStrike" cap="none">
                <a:solidFill>
                  <a:srgbClr val="FFFFFF"/>
                </a:solidFill>
                <a:latin typeface="Lato"/>
                <a:ea typeface="Lato"/>
                <a:cs typeface="Lato"/>
                <a:sym typeface="Lato"/>
              </a:defRPr>
            </a:lvl9pPr>
          </a:lstStyle>
          <a:p>
            <a:pPr marL="0" indent="0" defTabSz="1219170"/>
            <a:endParaRPr lang="fr-FR" sz="1867" b="1" kern="0" dirty="0"/>
          </a:p>
        </p:txBody>
      </p:sp>
      <p:sp>
        <p:nvSpPr>
          <p:cNvPr id="70" name="Rectangle 69"/>
          <p:cNvSpPr/>
          <p:nvPr/>
        </p:nvSpPr>
        <p:spPr>
          <a:xfrm>
            <a:off x="924596" y="182733"/>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4044929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6" name="Google Shape;1816;p39"/>
          <p:cNvSpPr txBox="1">
            <a:spLocks noGrp="1"/>
          </p:cNvSpPr>
          <p:nvPr>
            <p:ph type="title"/>
          </p:nvPr>
        </p:nvSpPr>
        <p:spPr>
          <a:xfrm>
            <a:off x="1089556" y="259277"/>
            <a:ext cx="9753600" cy="731600"/>
          </a:xfrm>
          <a:prstGeom prst="rect">
            <a:avLst/>
          </a:prstGeom>
        </p:spPr>
        <p:txBody>
          <a:bodyPr spcFirstLastPara="1" vert="horz" wrap="square" lIns="121900" tIns="121900" rIns="121900" bIns="121900" rtlCol="0" anchor="t" anchorCtr="0">
            <a:noAutofit/>
          </a:bodyPr>
          <a:lstStyle/>
          <a:p>
            <a:r>
              <a:rPr lang="en" dirty="0"/>
              <a:t>CADRE CONCEPTUEL</a:t>
            </a:r>
            <a:endParaRPr dirty="0"/>
          </a:p>
        </p:txBody>
      </p:sp>
      <p:sp>
        <p:nvSpPr>
          <p:cNvPr id="1817" name="Google Shape;1817;p39"/>
          <p:cNvSpPr/>
          <p:nvPr/>
        </p:nvSpPr>
        <p:spPr>
          <a:xfrm>
            <a:off x="4832291" y="7050783"/>
            <a:ext cx="59144" cy="77252"/>
          </a:xfrm>
          <a:custGeom>
            <a:avLst/>
            <a:gdLst/>
            <a:ahLst/>
            <a:cxnLst/>
            <a:rect l="l" t="t" r="r" b="b"/>
            <a:pathLst>
              <a:path w="712" h="930" extrusionOk="0">
                <a:moveTo>
                  <a:pt x="212" y="0"/>
                </a:moveTo>
                <a:lnTo>
                  <a:pt x="0" y="217"/>
                </a:lnTo>
                <a:lnTo>
                  <a:pt x="712" y="929"/>
                </a:lnTo>
                <a:cubicBezTo>
                  <a:pt x="697" y="770"/>
                  <a:pt x="684" y="613"/>
                  <a:pt x="669" y="453"/>
                </a:cubicBezTo>
                <a:lnTo>
                  <a:pt x="212"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8" name="Google Shape;1818;p39"/>
          <p:cNvSpPr/>
          <p:nvPr/>
        </p:nvSpPr>
        <p:spPr>
          <a:xfrm>
            <a:off x="4829052" y="7047627"/>
            <a:ext cx="20849" cy="21265"/>
          </a:xfrm>
          <a:custGeom>
            <a:avLst/>
            <a:gdLst/>
            <a:ahLst/>
            <a:cxnLst/>
            <a:rect l="l" t="t" r="r" b="b"/>
            <a:pathLst>
              <a:path w="251" h="256" extrusionOk="0">
                <a:moveTo>
                  <a:pt x="213" y="1"/>
                </a:moveTo>
                <a:lnTo>
                  <a:pt x="1" y="218"/>
                </a:lnTo>
                <a:lnTo>
                  <a:pt x="39" y="255"/>
                </a:lnTo>
                <a:lnTo>
                  <a:pt x="251" y="38"/>
                </a:lnTo>
                <a:lnTo>
                  <a:pt x="213"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4825978" y="7044552"/>
            <a:ext cx="20849" cy="21181"/>
          </a:xfrm>
          <a:custGeom>
            <a:avLst/>
            <a:gdLst/>
            <a:ahLst/>
            <a:cxnLst/>
            <a:rect l="l" t="t" r="r" b="b"/>
            <a:pathLst>
              <a:path w="251" h="255" extrusionOk="0">
                <a:moveTo>
                  <a:pt x="213" y="0"/>
                </a:moveTo>
                <a:lnTo>
                  <a:pt x="0" y="216"/>
                </a:lnTo>
                <a:lnTo>
                  <a:pt x="38" y="255"/>
                </a:lnTo>
                <a:lnTo>
                  <a:pt x="250" y="38"/>
                </a:lnTo>
                <a:lnTo>
                  <a:pt x="213"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3038064" y="7050783"/>
            <a:ext cx="447563" cy="432528"/>
          </a:xfrm>
          <a:custGeom>
            <a:avLst/>
            <a:gdLst/>
            <a:ahLst/>
            <a:cxnLst/>
            <a:rect l="l" t="t" r="r" b="b"/>
            <a:pathLst>
              <a:path w="5388" h="5207" extrusionOk="0">
                <a:moveTo>
                  <a:pt x="218" y="0"/>
                </a:moveTo>
                <a:lnTo>
                  <a:pt x="1" y="217"/>
                </a:lnTo>
                <a:lnTo>
                  <a:pt x="4995" y="5206"/>
                </a:lnTo>
                <a:cubicBezTo>
                  <a:pt x="5122" y="5193"/>
                  <a:pt x="5255" y="5178"/>
                  <a:pt x="5387" y="5169"/>
                </a:cubicBezTo>
                <a:lnTo>
                  <a:pt x="218"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3034991" y="7065652"/>
            <a:ext cx="83" cy="83"/>
          </a:xfrm>
          <a:custGeom>
            <a:avLst/>
            <a:gdLst/>
            <a:ahLst/>
            <a:cxnLst/>
            <a:rect l="l" t="t" r="r" b="b"/>
            <a:pathLst>
              <a:path w="1" h="1" extrusionOk="0">
                <a:moveTo>
                  <a:pt x="0" y="1"/>
                </a:move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3034991" y="7065652"/>
            <a:ext cx="3156" cy="3240"/>
          </a:xfrm>
          <a:custGeom>
            <a:avLst/>
            <a:gdLst/>
            <a:ahLst/>
            <a:cxnLst/>
            <a:rect l="l" t="t" r="r" b="b"/>
            <a:pathLst>
              <a:path w="38" h="39" extrusionOk="0">
                <a:moveTo>
                  <a:pt x="38" y="38"/>
                </a:moveTo>
                <a:lnTo>
                  <a:pt x="38" y="38"/>
                </a:lnTo>
                <a:lnTo>
                  <a:pt x="0"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3034992" y="7047627"/>
            <a:ext cx="21265" cy="21265"/>
          </a:xfrm>
          <a:custGeom>
            <a:avLst/>
            <a:gdLst/>
            <a:ahLst/>
            <a:cxnLst/>
            <a:rect l="l" t="t" r="r" b="b"/>
            <a:pathLst>
              <a:path w="256" h="256" extrusionOk="0">
                <a:moveTo>
                  <a:pt x="218" y="1"/>
                </a:moveTo>
                <a:lnTo>
                  <a:pt x="0"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p:cNvSpPr/>
          <p:nvPr/>
        </p:nvSpPr>
        <p:spPr>
          <a:xfrm>
            <a:off x="3031918" y="7062495"/>
            <a:ext cx="3156" cy="3240"/>
          </a:xfrm>
          <a:custGeom>
            <a:avLst/>
            <a:gdLst/>
            <a:ahLst/>
            <a:cxnLst/>
            <a:rect l="l" t="t" r="r" b="b"/>
            <a:pathLst>
              <a:path w="38" h="39" extrusionOk="0">
                <a:moveTo>
                  <a:pt x="0" y="0"/>
                </a:moveTo>
                <a:lnTo>
                  <a:pt x="0" y="0"/>
                </a:lnTo>
                <a:lnTo>
                  <a:pt x="37"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031918" y="7044552"/>
            <a:ext cx="21183" cy="21181"/>
          </a:xfrm>
          <a:custGeom>
            <a:avLst/>
            <a:gdLst/>
            <a:ahLst/>
            <a:cxnLst/>
            <a:rect l="l" t="t" r="r" b="b"/>
            <a:pathLst>
              <a:path w="255" h="255" extrusionOk="0">
                <a:moveTo>
                  <a:pt x="216" y="0"/>
                </a:moveTo>
                <a:lnTo>
                  <a:pt x="0" y="216"/>
                </a:lnTo>
                <a:lnTo>
                  <a:pt x="37" y="255"/>
                </a:lnTo>
                <a:lnTo>
                  <a:pt x="255" y="38"/>
                </a:lnTo>
                <a:lnTo>
                  <a:pt x="216"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6" name="Google Shape;1826;p39"/>
          <p:cNvSpPr/>
          <p:nvPr/>
        </p:nvSpPr>
        <p:spPr>
          <a:xfrm>
            <a:off x="1241261" y="7065652"/>
            <a:ext cx="3240" cy="3240"/>
          </a:xfrm>
          <a:custGeom>
            <a:avLst/>
            <a:gdLst/>
            <a:ahLst/>
            <a:cxnLst/>
            <a:rect l="l" t="t" r="r" b="b"/>
            <a:pathLst>
              <a:path w="39" h="39" extrusionOk="0">
                <a:moveTo>
                  <a:pt x="1" y="1"/>
                </a:moveTo>
                <a:lnTo>
                  <a:pt x="38" y="38"/>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7" name="Google Shape;1827;p39"/>
          <p:cNvSpPr/>
          <p:nvPr/>
        </p:nvSpPr>
        <p:spPr>
          <a:xfrm>
            <a:off x="1241262" y="7047627"/>
            <a:ext cx="21265" cy="21265"/>
          </a:xfrm>
          <a:custGeom>
            <a:avLst/>
            <a:gdLst/>
            <a:ahLst/>
            <a:cxnLst/>
            <a:rect l="l" t="t" r="r" b="b"/>
            <a:pathLst>
              <a:path w="256" h="256" extrusionOk="0">
                <a:moveTo>
                  <a:pt x="218" y="1"/>
                </a:moveTo>
                <a:lnTo>
                  <a:pt x="1"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8" name="Google Shape;1828;p39"/>
          <p:cNvSpPr/>
          <p:nvPr/>
        </p:nvSpPr>
        <p:spPr>
          <a:xfrm>
            <a:off x="1238189" y="7062495"/>
            <a:ext cx="3156" cy="3240"/>
          </a:xfrm>
          <a:custGeom>
            <a:avLst/>
            <a:gdLst/>
            <a:ahLst/>
            <a:cxnLst/>
            <a:rect l="l" t="t" r="r" b="b"/>
            <a:pathLst>
              <a:path w="38" h="39" extrusionOk="0">
                <a:moveTo>
                  <a:pt x="0" y="0"/>
                </a:moveTo>
                <a:lnTo>
                  <a:pt x="38"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9" name="Google Shape;1829;p39"/>
          <p:cNvSpPr/>
          <p:nvPr/>
        </p:nvSpPr>
        <p:spPr>
          <a:xfrm>
            <a:off x="1238189" y="7044552"/>
            <a:ext cx="21265" cy="21181"/>
          </a:xfrm>
          <a:custGeom>
            <a:avLst/>
            <a:gdLst/>
            <a:ahLst/>
            <a:cxnLst/>
            <a:rect l="l" t="t" r="r" b="b"/>
            <a:pathLst>
              <a:path w="256" h="255" extrusionOk="0">
                <a:moveTo>
                  <a:pt x="217" y="0"/>
                </a:moveTo>
                <a:lnTo>
                  <a:pt x="0" y="216"/>
                </a:lnTo>
                <a:lnTo>
                  <a:pt x="38" y="255"/>
                </a:lnTo>
                <a:lnTo>
                  <a:pt x="255" y="38"/>
                </a:lnTo>
                <a:lnTo>
                  <a:pt x="217"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aphicFrame>
        <p:nvGraphicFramePr>
          <p:cNvPr id="2" name="Tableau 1"/>
          <p:cNvGraphicFramePr>
            <a:graphicFrameLocks noGrp="1"/>
          </p:cNvGraphicFramePr>
          <p:nvPr/>
        </p:nvGraphicFramePr>
        <p:xfrm>
          <a:off x="1089556" y="1113263"/>
          <a:ext cx="10175443" cy="5447584"/>
        </p:xfrm>
        <a:graphic>
          <a:graphicData uri="http://schemas.openxmlformats.org/drawingml/2006/table">
            <a:tbl>
              <a:tblPr firstRow="1" bandRow="1"/>
              <a:tblGrid>
                <a:gridCol w="893133">
                  <a:extLst>
                    <a:ext uri="{9D8B030D-6E8A-4147-A177-3AD203B41FA5}">
                      <a16:colId xmlns:a16="http://schemas.microsoft.com/office/drawing/2014/main" val="20000"/>
                    </a:ext>
                  </a:extLst>
                </a:gridCol>
                <a:gridCol w="4194587">
                  <a:extLst>
                    <a:ext uri="{9D8B030D-6E8A-4147-A177-3AD203B41FA5}">
                      <a16:colId xmlns:a16="http://schemas.microsoft.com/office/drawing/2014/main" val="20001"/>
                    </a:ext>
                  </a:extLst>
                </a:gridCol>
                <a:gridCol w="1022456">
                  <a:extLst>
                    <a:ext uri="{9D8B030D-6E8A-4147-A177-3AD203B41FA5}">
                      <a16:colId xmlns:a16="http://schemas.microsoft.com/office/drawing/2014/main" val="20002"/>
                    </a:ext>
                  </a:extLst>
                </a:gridCol>
                <a:gridCol w="4065267">
                  <a:extLst>
                    <a:ext uri="{9D8B030D-6E8A-4147-A177-3AD203B41FA5}">
                      <a16:colId xmlns:a16="http://schemas.microsoft.com/office/drawing/2014/main" val="20003"/>
                    </a:ext>
                  </a:extLst>
                </a:gridCol>
              </a:tblGrid>
              <a:tr h="417827">
                <a:tc gridSpan="2">
                  <a:txBody>
                    <a:bodyPr/>
                    <a:lstStyle/>
                    <a:p>
                      <a:pPr algn="ctr"/>
                      <a:r>
                        <a:rPr lang="fr-FR" sz="1900" b="1" dirty="0">
                          <a:solidFill>
                            <a:schemeClr val="bg1"/>
                          </a:solidFill>
                          <a:latin typeface="Lato" panose="020B0604020202020204" charset="0"/>
                        </a:rPr>
                        <a:t>DEFINITION</a:t>
                      </a:r>
                    </a:p>
                  </a:txBody>
                  <a:tcPr marL="121920" marR="121920" marT="60960" marB="60960">
                    <a:solidFill>
                      <a:schemeClr val="accent4">
                        <a:lumMod val="75000"/>
                      </a:schemeClr>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900" b="1" dirty="0">
                          <a:solidFill>
                            <a:schemeClr val="bg1"/>
                          </a:solidFill>
                          <a:latin typeface="Lato" panose="020B0604020202020204" charset="0"/>
                        </a:rPr>
                        <a:t>QUI A DROIT A</a:t>
                      </a:r>
                      <a:r>
                        <a:rPr lang="fr-FR" sz="1900" b="1" baseline="0" dirty="0">
                          <a:solidFill>
                            <a:schemeClr val="bg1"/>
                          </a:solidFill>
                          <a:latin typeface="Lato" panose="020B0604020202020204" charset="0"/>
                        </a:rPr>
                        <a:t> FAIRE LA VALIDATION?</a:t>
                      </a:r>
                      <a:endParaRPr lang="fr-FR" sz="1900" b="1" dirty="0">
                        <a:solidFill>
                          <a:schemeClr val="bg1"/>
                        </a:solidFill>
                        <a:latin typeface="Lato" panose="020B0604020202020204" charset="0"/>
                      </a:endParaRPr>
                    </a:p>
                  </a:txBody>
                  <a:tcPr marL="121920" marR="121920" marT="60960" marB="60960">
                    <a:solidFill>
                      <a:schemeClr val="accent4">
                        <a:lumMod val="75000"/>
                      </a:schemeClr>
                    </a:solidFill>
                  </a:tcPr>
                </a:tc>
                <a:tc hMerge="1">
                  <a:txBody>
                    <a:bodyPr/>
                    <a:lstStyle/>
                    <a:p>
                      <a:endParaRPr lang="fr-FR"/>
                    </a:p>
                  </a:txBody>
                  <a:tcPr/>
                </a:tc>
                <a:extLst>
                  <a:ext uri="{0D108BD9-81ED-4DB2-BD59-A6C34878D82A}">
                    <a16:rowId xmlns:a16="http://schemas.microsoft.com/office/drawing/2014/main" val="10000"/>
                  </a:ext>
                </a:extLst>
              </a:tr>
              <a:tr h="2468880">
                <a:tc>
                  <a:txBody>
                    <a:bodyPr/>
                    <a:lstStyle/>
                    <a:p>
                      <a:endParaRPr lang="fr-FR" sz="2400" dirty="0"/>
                    </a:p>
                  </a:txBody>
                  <a:tcPr marL="121920" marR="121920" marT="60960" marB="60960">
                    <a:lnR w="12700" cap="flat" cmpd="sng" algn="ctr">
                      <a:solidFill>
                        <a:srgbClr val="FFFFFF"/>
                      </a:solidFill>
                      <a:prstDash val="solid"/>
                      <a:round/>
                      <a:headEnd type="none" w="med" len="med"/>
                      <a:tailEnd type="none" w="med" len="med"/>
                    </a:lnR>
                  </a:tcPr>
                </a:tc>
                <a:tc>
                  <a:txBody>
                    <a:bodyPr/>
                    <a:lstStyle/>
                    <a:p>
                      <a:pPr algn="just"/>
                      <a:endParaRPr lang="fr-FR" sz="1400" dirty="0">
                        <a:solidFill>
                          <a:schemeClr val="tx1"/>
                        </a:solidFill>
                        <a:latin typeface="Lato" panose="020B0604020202020204" charset="0"/>
                      </a:endParaRPr>
                    </a:p>
                    <a:p>
                      <a:pPr algn="just"/>
                      <a:r>
                        <a:rPr lang="fr-FR" sz="1400" dirty="0">
                          <a:solidFill>
                            <a:schemeClr val="tx1"/>
                          </a:solidFill>
                          <a:latin typeface="Lato" panose="020B0604020202020204" charset="0"/>
                        </a:rPr>
                        <a:t>La validation des services précaires est un droit pour tout fonctionnaire de prendre en considération tous les services qu’il a accomplis que ce soit dans le secteur public ou dans le secteur privé avant son intégration.</a:t>
                      </a:r>
                    </a:p>
                    <a:p>
                      <a:pPr algn="just"/>
                      <a:r>
                        <a:rPr lang="fr-FR" sz="1400" dirty="0">
                          <a:solidFill>
                            <a:schemeClr val="tx1"/>
                          </a:solidFill>
                          <a:latin typeface="Lato" panose="020B0604020202020204" charset="0"/>
                        </a:rPr>
                        <a:t>Les services ainsi validés seront considérés comme étant </a:t>
                      </a:r>
                      <a:r>
                        <a:rPr lang="fr-FR" sz="1400" b="1" dirty="0">
                          <a:solidFill>
                            <a:schemeClr val="tx1"/>
                          </a:solidFill>
                          <a:latin typeface="Lato" panose="020B0604020202020204" charset="0"/>
                        </a:rPr>
                        <a:t>des services accomplis dans le fonctionnariat </a:t>
                      </a:r>
                      <a:r>
                        <a:rPr lang="fr-FR" sz="1400" dirty="0">
                          <a:solidFill>
                            <a:schemeClr val="tx1"/>
                          </a:solidFill>
                          <a:latin typeface="Lato" panose="020B0604020202020204" charset="0"/>
                        </a:rPr>
                        <a:t>et seront pris en compte dans le calcul de l’indemnité d’installation et des droits à pensions.</a:t>
                      </a:r>
                      <a:r>
                        <a:rPr lang="fr-FR" sz="1400" baseline="0" dirty="0">
                          <a:solidFill>
                            <a:schemeClr val="tx1"/>
                          </a:solidFill>
                          <a:latin typeface="Lato" panose="020B0604020202020204" charset="0"/>
                        </a:rPr>
                        <a:t> </a:t>
                      </a:r>
                      <a:endParaRPr lang="fr-FR" sz="1400" dirty="0">
                        <a:solidFill>
                          <a:schemeClr val="tx1"/>
                        </a:solidFill>
                        <a:latin typeface="Lato" panose="020B0604020202020204" charset="0"/>
                      </a:endParaRPr>
                    </a:p>
                  </a:txBody>
                  <a:tcPr marL="121920" marR="121920" marT="60960" marB="60960">
                    <a:lnL w="12700" cap="flat" cmpd="sng" algn="ctr">
                      <a:solidFill>
                        <a:srgbClr val="FFFFFF"/>
                      </a:solidFill>
                      <a:prstDash val="solid"/>
                      <a:round/>
                      <a:headEnd type="none" w="med" len="med"/>
                      <a:tailEnd type="none" w="med" len="med"/>
                    </a:lnL>
                  </a:tcPr>
                </a:tc>
                <a:tc>
                  <a:txBody>
                    <a:bodyPr/>
                    <a:lstStyle/>
                    <a:p>
                      <a:endParaRPr lang="fr-FR" sz="1400" dirty="0"/>
                    </a:p>
                  </a:txBody>
                  <a:tcPr marL="121920" marR="121920" marT="60960" marB="60960">
                    <a:lnR w="12700" cap="flat" cmpd="sng" algn="ctr">
                      <a:solidFill>
                        <a:srgbClr val="FFFFFF"/>
                      </a:solidFill>
                      <a:prstDash val="solid"/>
                      <a:round/>
                      <a:headEnd type="none" w="med" len="med"/>
                      <a:tailEnd type="none" w="med" len="med"/>
                    </a:lnR>
                  </a:tcPr>
                </a:tc>
                <a:tc>
                  <a:txBody>
                    <a:bodyPr/>
                    <a:lstStyle/>
                    <a:p>
                      <a:pPr marL="171450" indent="-171450">
                        <a:buClr>
                          <a:schemeClr val="tx1">
                            <a:lumMod val="75000"/>
                            <a:lumOff val="25000"/>
                          </a:schemeClr>
                        </a:buClr>
                        <a:buFont typeface="Wingdings" panose="05000000000000000000" pitchFamily="2" charset="2"/>
                        <a:buChar char="§"/>
                      </a:pPr>
                      <a:endParaRPr lang="fr-FR" sz="1400" dirty="0">
                        <a:solidFill>
                          <a:schemeClr val="tx1"/>
                        </a:solidFill>
                        <a:latin typeface="Lato" panose="020B0604020202020204" charset="0"/>
                      </a:endParaRPr>
                    </a:p>
                    <a:p>
                      <a:pPr marL="171450" indent="-171450">
                        <a:buClr>
                          <a:schemeClr val="tx1">
                            <a:lumMod val="75000"/>
                            <a:lumOff val="25000"/>
                          </a:schemeClr>
                        </a:buClr>
                        <a:buFont typeface="Wingdings" panose="05000000000000000000" pitchFamily="2" charset="2"/>
                        <a:buChar char="§"/>
                      </a:pPr>
                      <a:endParaRPr lang="fr-FR" sz="1400" dirty="0">
                        <a:solidFill>
                          <a:schemeClr val="tx1"/>
                        </a:solidFill>
                        <a:latin typeface="Lato" panose="020B0604020202020204" charset="0"/>
                      </a:endParaRPr>
                    </a:p>
                    <a:p>
                      <a:pPr marL="171450" indent="-171450">
                        <a:buClr>
                          <a:schemeClr val="tx1">
                            <a:lumMod val="75000"/>
                            <a:lumOff val="25000"/>
                          </a:schemeClr>
                        </a:buClr>
                        <a:buFont typeface="Wingdings" panose="05000000000000000000" pitchFamily="2" charset="2"/>
                        <a:buChar char="§"/>
                      </a:pPr>
                      <a:r>
                        <a:rPr lang="fr-FR" sz="1400" dirty="0">
                          <a:solidFill>
                            <a:schemeClr val="tx1"/>
                          </a:solidFill>
                          <a:latin typeface="Lato" panose="020B0604020202020204" charset="0"/>
                        </a:rPr>
                        <a:t>Les ex-agents ECD ayant cotisé à la CNaPS ;</a:t>
                      </a:r>
                    </a:p>
                    <a:p>
                      <a:pPr marL="171450" indent="-171450">
                        <a:buClr>
                          <a:schemeClr val="tx1">
                            <a:lumMod val="75000"/>
                            <a:lumOff val="25000"/>
                          </a:schemeClr>
                        </a:buClr>
                        <a:buFont typeface="Wingdings" panose="05000000000000000000" pitchFamily="2" charset="2"/>
                        <a:buChar char="§"/>
                      </a:pPr>
                      <a:r>
                        <a:rPr lang="fr-FR" sz="1400" dirty="0">
                          <a:solidFill>
                            <a:schemeClr val="tx1"/>
                          </a:solidFill>
                          <a:latin typeface="Lato" panose="020B0604020202020204" charset="0"/>
                        </a:rPr>
                        <a:t>Les ex-agents ELD et EFA ayant cotisé à la CPR ;</a:t>
                      </a:r>
                    </a:p>
                    <a:p>
                      <a:pPr marL="171450" indent="-171450">
                        <a:buClr>
                          <a:schemeClr val="tx1">
                            <a:lumMod val="75000"/>
                            <a:lumOff val="25000"/>
                          </a:schemeClr>
                        </a:buClr>
                        <a:buFont typeface="Wingdings" panose="05000000000000000000" pitchFamily="2" charset="2"/>
                        <a:buChar char="§"/>
                      </a:pPr>
                      <a:r>
                        <a:rPr lang="fr-FR" sz="1400" dirty="0">
                          <a:solidFill>
                            <a:schemeClr val="tx1"/>
                          </a:solidFill>
                          <a:latin typeface="Lato" panose="020B0604020202020204" charset="0"/>
                        </a:rPr>
                        <a:t>Les agents ayant servi dans le secteur privé et cotisant à la CNaPS ;</a:t>
                      </a:r>
                    </a:p>
                    <a:p>
                      <a:pPr marL="171450" indent="-171450">
                        <a:buClr>
                          <a:schemeClr val="tx1">
                            <a:lumMod val="75000"/>
                            <a:lumOff val="25000"/>
                          </a:schemeClr>
                        </a:buClr>
                        <a:buFont typeface="Wingdings" panose="05000000000000000000" pitchFamily="2" charset="2"/>
                        <a:buChar char="§"/>
                      </a:pPr>
                      <a:r>
                        <a:rPr lang="fr-FR" sz="1400" dirty="0">
                          <a:solidFill>
                            <a:schemeClr val="tx1"/>
                          </a:solidFill>
                          <a:latin typeface="Lato" panose="020B0604020202020204" charset="0"/>
                        </a:rPr>
                        <a:t>Les veufs ou veuves de l’agent décédé ;</a:t>
                      </a:r>
                    </a:p>
                    <a:p>
                      <a:pPr marL="171450" indent="-171450">
                        <a:buClr>
                          <a:schemeClr val="tx1">
                            <a:lumMod val="75000"/>
                            <a:lumOff val="25000"/>
                          </a:schemeClr>
                        </a:buClr>
                        <a:buFont typeface="Wingdings" panose="05000000000000000000" pitchFamily="2" charset="2"/>
                        <a:buChar char="§"/>
                      </a:pPr>
                      <a:r>
                        <a:rPr lang="fr-FR" sz="1400" dirty="0">
                          <a:solidFill>
                            <a:schemeClr val="tx1"/>
                          </a:solidFill>
                          <a:latin typeface="Lato" panose="020B0604020202020204" charset="0"/>
                        </a:rPr>
                        <a:t>Les orphelins de moins de 21 ans. </a:t>
                      </a:r>
                    </a:p>
                    <a:p>
                      <a:endParaRPr lang="fr-FR" sz="1400" dirty="0"/>
                    </a:p>
                  </a:txBody>
                  <a:tcPr marL="121920" marR="121920" marT="60960" marB="60960">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0001"/>
                  </a:ext>
                </a:extLst>
              </a:tr>
              <a:tr h="518717">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900" b="1" dirty="0">
                          <a:solidFill>
                            <a:schemeClr val="bg1"/>
                          </a:solidFill>
                          <a:latin typeface="Lato" panose="020B0604020202020204" charset="0"/>
                        </a:rPr>
                        <a:t>AVANTAGES</a:t>
                      </a:r>
                    </a:p>
                  </a:txBody>
                  <a:tcPr marL="121920" marR="121920" marT="60960" marB="60960">
                    <a:solidFill>
                      <a:schemeClr val="accent4">
                        <a:lumMod val="75000"/>
                      </a:schemeClr>
                    </a:solidFill>
                  </a:tcPr>
                </a:tc>
                <a:tc hMerge="1">
                  <a:txBody>
                    <a:bodyPr/>
                    <a:lstStyle/>
                    <a:p>
                      <a:endParaRPr lang="fr-FR"/>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900" b="1" dirty="0">
                          <a:solidFill>
                            <a:schemeClr val="bg1"/>
                          </a:solidFill>
                          <a:latin typeface="Lato" panose="020B0604020202020204" charset="0"/>
                        </a:rPr>
                        <a:t>A QUEL MOMENT?</a:t>
                      </a:r>
                    </a:p>
                  </a:txBody>
                  <a:tcPr marL="121920" marR="121920" marT="60960" marB="60960">
                    <a:solidFill>
                      <a:schemeClr val="accent4">
                        <a:lumMod val="75000"/>
                      </a:schemeClr>
                    </a:solidFill>
                  </a:tcPr>
                </a:tc>
                <a:tc hMerge="1">
                  <a:txBody>
                    <a:bodyPr/>
                    <a:lstStyle/>
                    <a:p>
                      <a:endParaRPr lang="fr-FR"/>
                    </a:p>
                  </a:txBody>
                  <a:tcPr/>
                </a:tc>
                <a:extLst>
                  <a:ext uri="{0D108BD9-81ED-4DB2-BD59-A6C34878D82A}">
                    <a16:rowId xmlns:a16="http://schemas.microsoft.com/office/drawing/2014/main" val="10002"/>
                  </a:ext>
                </a:extLst>
              </a:tr>
              <a:tr h="1828800">
                <a:tc>
                  <a:txBody>
                    <a:bodyPr/>
                    <a:lstStyle/>
                    <a:p>
                      <a:endParaRPr lang="fr-FR" sz="2400" dirty="0"/>
                    </a:p>
                  </a:txBody>
                  <a:tcPr marL="121920" marR="121920" marT="60960" marB="60960">
                    <a:lnR w="12700" cap="flat" cmpd="sng" algn="ctr">
                      <a:solidFill>
                        <a:srgbClr val="FFFFFF"/>
                      </a:solidFill>
                      <a:prstDash val="solid"/>
                      <a:round/>
                      <a:headEnd type="none" w="med" len="med"/>
                      <a:tailEnd type="none" w="med" len="med"/>
                    </a:lnR>
                  </a:tcPr>
                </a:tc>
                <a:tc>
                  <a:txBody>
                    <a:bodyPr/>
                    <a:lstStyle/>
                    <a:p>
                      <a:pPr marL="171450" indent="-171450" algn="just">
                        <a:buClr>
                          <a:schemeClr val="tx1">
                            <a:lumMod val="75000"/>
                            <a:lumOff val="25000"/>
                          </a:schemeClr>
                        </a:buClr>
                        <a:buFont typeface="Wingdings" panose="05000000000000000000" pitchFamily="2" charset="2"/>
                        <a:buChar char="§"/>
                      </a:pPr>
                      <a:endParaRPr lang="fr-FR" sz="1400" dirty="0">
                        <a:solidFill>
                          <a:schemeClr val="tx1"/>
                        </a:solidFill>
                        <a:latin typeface="Lato" panose="020B0604020202020204" charset="0"/>
                      </a:endParaRPr>
                    </a:p>
                    <a:p>
                      <a:pPr marL="171450" indent="-171450" algn="just">
                        <a:buClr>
                          <a:schemeClr val="tx1">
                            <a:lumMod val="75000"/>
                            <a:lumOff val="25000"/>
                          </a:schemeClr>
                        </a:buClr>
                        <a:buFont typeface="Wingdings" panose="05000000000000000000" pitchFamily="2" charset="2"/>
                        <a:buChar char="§"/>
                      </a:pPr>
                      <a:r>
                        <a:rPr lang="fr-FR" sz="1400" dirty="0">
                          <a:solidFill>
                            <a:schemeClr val="tx1"/>
                          </a:solidFill>
                          <a:latin typeface="Lato" panose="020B0604020202020204" charset="0"/>
                        </a:rPr>
                        <a:t>Les services à valider vont s’ajouter au service effectif de l’agent </a:t>
                      </a:r>
                    </a:p>
                    <a:p>
                      <a:pPr marL="171450" indent="-171450" algn="just">
                        <a:buClr>
                          <a:schemeClr val="tx1">
                            <a:lumMod val="75000"/>
                            <a:lumOff val="25000"/>
                          </a:schemeClr>
                        </a:buClr>
                        <a:buFont typeface="Wingdings" panose="05000000000000000000" pitchFamily="2" charset="2"/>
                        <a:buChar char="§"/>
                      </a:pPr>
                      <a:r>
                        <a:rPr lang="fr-FR" sz="1400" dirty="0">
                          <a:solidFill>
                            <a:schemeClr val="tx1"/>
                          </a:solidFill>
                          <a:latin typeface="Lato" panose="020B0604020202020204" charset="0"/>
                        </a:rPr>
                        <a:t>L’agent peut jouir d’une augmentation conséquente de sa pension CPR ou CRCM</a:t>
                      </a:r>
                    </a:p>
                    <a:p>
                      <a:pPr algn="just"/>
                      <a:r>
                        <a:rPr lang="fr-FR" sz="1400" dirty="0">
                          <a:solidFill>
                            <a:schemeClr val="tx1"/>
                          </a:solidFill>
                          <a:latin typeface="Lato" panose="020B0604020202020204" charset="0"/>
                        </a:rPr>
                        <a:t>Cela a un Impact positif dans le calcul d’indemnité d’installation de retraite </a:t>
                      </a:r>
                    </a:p>
                    <a:p>
                      <a:endParaRPr lang="fr-FR" sz="1400" dirty="0"/>
                    </a:p>
                  </a:txBody>
                  <a:tcPr marL="121920" marR="121920" marT="60960" marB="60960">
                    <a:lnL w="12700" cap="flat" cmpd="sng" algn="ctr">
                      <a:solidFill>
                        <a:srgbClr val="FFFFFF"/>
                      </a:solidFill>
                      <a:prstDash val="solid"/>
                      <a:round/>
                      <a:headEnd type="none" w="med" len="med"/>
                      <a:tailEnd type="none" w="med" len="med"/>
                    </a:lnL>
                  </a:tcPr>
                </a:tc>
                <a:tc>
                  <a:txBody>
                    <a:bodyPr/>
                    <a:lstStyle/>
                    <a:p>
                      <a:endParaRPr lang="fr-FR" sz="1400" dirty="0"/>
                    </a:p>
                  </a:txBody>
                  <a:tcPr marL="121920" marR="121920" marT="60960" marB="60960">
                    <a:lnR w="12700" cap="flat" cmpd="sng" algn="ctr">
                      <a:solidFill>
                        <a:srgbClr val="FFFFFF"/>
                      </a:solidFill>
                      <a:prstDash val="solid"/>
                      <a:round/>
                      <a:headEnd type="none" w="med" len="med"/>
                      <a:tailEnd type="none" w="med" len="med"/>
                    </a:lnR>
                  </a:tcPr>
                </a:tc>
                <a:tc>
                  <a:txBody>
                    <a:bodyPr/>
                    <a:lstStyle/>
                    <a:p>
                      <a:pPr marL="171450" indent="-171450">
                        <a:buClr>
                          <a:schemeClr val="tx1">
                            <a:lumMod val="75000"/>
                            <a:lumOff val="25000"/>
                          </a:schemeClr>
                        </a:buClr>
                        <a:buFont typeface="Wingdings" panose="05000000000000000000" pitchFamily="2" charset="2"/>
                        <a:buChar char="§"/>
                      </a:pPr>
                      <a:endParaRPr lang="fr-FR" sz="1400" dirty="0">
                        <a:solidFill>
                          <a:schemeClr val="tx1"/>
                        </a:solidFill>
                        <a:latin typeface="Lato" panose="020B0604020202020204" charset="0"/>
                      </a:endParaRPr>
                    </a:p>
                    <a:p>
                      <a:pPr marL="171450" indent="-171450">
                        <a:buClr>
                          <a:schemeClr val="tx1">
                            <a:lumMod val="75000"/>
                            <a:lumOff val="25000"/>
                          </a:schemeClr>
                        </a:buClr>
                        <a:buFont typeface="Wingdings" panose="05000000000000000000" pitchFamily="2" charset="2"/>
                        <a:buChar char="§"/>
                      </a:pPr>
                      <a:r>
                        <a:rPr lang="fr-FR" sz="1400" dirty="0">
                          <a:solidFill>
                            <a:schemeClr val="tx1"/>
                          </a:solidFill>
                          <a:latin typeface="Lato" panose="020B0604020202020204" charset="0"/>
                        </a:rPr>
                        <a:t>Dans un délai de UN (1) an après notification de l’intégration </a:t>
                      </a:r>
                    </a:p>
                    <a:p>
                      <a:pPr marL="171450" indent="-171450">
                        <a:buClr>
                          <a:schemeClr val="tx1">
                            <a:lumMod val="75000"/>
                            <a:lumOff val="25000"/>
                          </a:schemeClr>
                        </a:buClr>
                        <a:buFont typeface="Wingdings" panose="05000000000000000000" pitchFamily="2" charset="2"/>
                        <a:buChar char="§"/>
                      </a:pPr>
                      <a:r>
                        <a:rPr lang="fr-FR" sz="1400" dirty="0">
                          <a:solidFill>
                            <a:schemeClr val="tx1"/>
                          </a:solidFill>
                          <a:latin typeface="Lato" panose="020B0604020202020204" charset="0"/>
                        </a:rPr>
                        <a:t>Dans un délai de UN (1) an après notification de la titularisation </a:t>
                      </a:r>
                    </a:p>
                    <a:p>
                      <a:endParaRPr lang="fr-FR" sz="1400" dirty="0"/>
                    </a:p>
                  </a:txBody>
                  <a:tcPr marL="121920" marR="121920" marT="60960" marB="60960">
                    <a:lnL w="12700"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grpSp>
        <p:nvGrpSpPr>
          <p:cNvPr id="31" name="Google Shape;9936;p85"/>
          <p:cNvGrpSpPr/>
          <p:nvPr/>
        </p:nvGrpSpPr>
        <p:grpSpPr>
          <a:xfrm>
            <a:off x="6433342" y="5028574"/>
            <a:ext cx="471676" cy="461884"/>
            <a:chOff x="1754297" y="1511310"/>
            <a:chExt cx="353757" cy="346413"/>
          </a:xfrm>
        </p:grpSpPr>
        <p:sp>
          <p:nvSpPr>
            <p:cNvPr id="32" name="Google Shape;9937;p85"/>
            <p:cNvSpPr/>
            <p:nvPr/>
          </p:nvSpPr>
          <p:spPr>
            <a:xfrm>
              <a:off x="1767411" y="1516791"/>
              <a:ext cx="335607" cy="335607"/>
            </a:xfrm>
            <a:custGeom>
              <a:avLst/>
              <a:gdLst/>
              <a:ahLst/>
              <a:cxnLst/>
              <a:rect l="l" t="t" r="r" b="b"/>
              <a:pathLst>
                <a:path w="12796" h="12796" extrusionOk="0">
                  <a:moveTo>
                    <a:pt x="6396" y="1"/>
                  </a:moveTo>
                  <a:cubicBezTo>
                    <a:pt x="2864" y="1"/>
                    <a:pt x="1" y="2864"/>
                    <a:pt x="1" y="6396"/>
                  </a:cubicBezTo>
                  <a:cubicBezTo>
                    <a:pt x="1" y="9932"/>
                    <a:pt x="2864" y="12795"/>
                    <a:pt x="6396" y="12795"/>
                  </a:cubicBezTo>
                  <a:cubicBezTo>
                    <a:pt x="9927" y="12795"/>
                    <a:pt x="12795" y="9932"/>
                    <a:pt x="12795" y="6396"/>
                  </a:cubicBezTo>
                  <a:cubicBezTo>
                    <a:pt x="12795" y="2864"/>
                    <a:pt x="9927" y="1"/>
                    <a:pt x="6396" y="1"/>
                  </a:cubicBezTo>
                  <a:close/>
                </a:path>
              </a:pathLst>
            </a:custGeom>
            <a:solidFill>
              <a:srgbClr val="DCE4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9938;p85"/>
            <p:cNvSpPr/>
            <p:nvPr/>
          </p:nvSpPr>
          <p:spPr>
            <a:xfrm>
              <a:off x="1792537" y="1541917"/>
              <a:ext cx="285224" cy="285224"/>
            </a:xfrm>
            <a:custGeom>
              <a:avLst/>
              <a:gdLst/>
              <a:ahLst/>
              <a:cxnLst/>
              <a:rect l="l" t="t" r="r" b="b"/>
              <a:pathLst>
                <a:path w="10875" h="10875" extrusionOk="0">
                  <a:moveTo>
                    <a:pt x="5438" y="0"/>
                  </a:moveTo>
                  <a:cubicBezTo>
                    <a:pt x="2435" y="0"/>
                    <a:pt x="0" y="2435"/>
                    <a:pt x="0" y="5438"/>
                  </a:cubicBezTo>
                  <a:cubicBezTo>
                    <a:pt x="0" y="8445"/>
                    <a:pt x="2435" y="10875"/>
                    <a:pt x="5438" y="10875"/>
                  </a:cubicBezTo>
                  <a:cubicBezTo>
                    <a:pt x="8440" y="10875"/>
                    <a:pt x="10875" y="8445"/>
                    <a:pt x="10875" y="5438"/>
                  </a:cubicBezTo>
                  <a:cubicBezTo>
                    <a:pt x="10875" y="2435"/>
                    <a:pt x="8440" y="0"/>
                    <a:pt x="5438" y="0"/>
                  </a:cubicBezTo>
                  <a:close/>
                </a:path>
              </a:pathLst>
            </a:custGeom>
            <a:solidFill>
              <a:srgbClr val="F4F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9939;p85"/>
            <p:cNvSpPr/>
            <p:nvPr/>
          </p:nvSpPr>
          <p:spPr>
            <a:xfrm>
              <a:off x="1827734" y="1577115"/>
              <a:ext cx="266681" cy="250158"/>
            </a:xfrm>
            <a:custGeom>
              <a:avLst/>
              <a:gdLst/>
              <a:ahLst/>
              <a:cxnLst/>
              <a:rect l="l" t="t" r="r" b="b"/>
              <a:pathLst>
                <a:path w="10168" h="9538" extrusionOk="0">
                  <a:moveTo>
                    <a:pt x="7671" y="1"/>
                  </a:moveTo>
                  <a:lnTo>
                    <a:pt x="7671" y="1"/>
                  </a:lnTo>
                  <a:cubicBezTo>
                    <a:pt x="9547" y="2157"/>
                    <a:pt x="9437" y="5395"/>
                    <a:pt x="7416" y="7416"/>
                  </a:cubicBezTo>
                  <a:cubicBezTo>
                    <a:pt x="6358" y="8476"/>
                    <a:pt x="4965" y="9012"/>
                    <a:pt x="3570" y="9012"/>
                  </a:cubicBezTo>
                  <a:cubicBezTo>
                    <a:pt x="2299" y="9012"/>
                    <a:pt x="1026" y="8567"/>
                    <a:pt x="1" y="7671"/>
                  </a:cubicBezTo>
                  <a:lnTo>
                    <a:pt x="1" y="7671"/>
                  </a:lnTo>
                  <a:cubicBezTo>
                    <a:pt x="1080" y="8911"/>
                    <a:pt x="2589" y="9538"/>
                    <a:pt x="4102" y="9538"/>
                  </a:cubicBezTo>
                  <a:cubicBezTo>
                    <a:pt x="5489" y="9538"/>
                    <a:pt x="6879" y="9011"/>
                    <a:pt x="7945" y="7945"/>
                  </a:cubicBezTo>
                  <a:cubicBezTo>
                    <a:pt x="10168" y="5717"/>
                    <a:pt x="10043" y="2070"/>
                    <a:pt x="7671" y="1"/>
                  </a:cubicBezTo>
                  <a:close/>
                </a:path>
              </a:pathLst>
            </a:custGeom>
            <a:solidFill>
              <a:srgbClr val="E9EE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9940;p85"/>
            <p:cNvSpPr/>
            <p:nvPr/>
          </p:nvSpPr>
          <p:spPr>
            <a:xfrm>
              <a:off x="1754297" y="1511310"/>
              <a:ext cx="353757" cy="346413"/>
            </a:xfrm>
            <a:custGeom>
              <a:avLst/>
              <a:gdLst/>
              <a:ahLst/>
              <a:cxnLst/>
              <a:rect l="l" t="t" r="r" b="b"/>
              <a:pathLst>
                <a:path w="13488" h="13208" extrusionOk="0">
                  <a:moveTo>
                    <a:pt x="6890" y="1"/>
                  </a:moveTo>
                  <a:cubicBezTo>
                    <a:pt x="6596" y="1"/>
                    <a:pt x="6299" y="20"/>
                    <a:pt x="6001" y="61"/>
                  </a:cubicBezTo>
                  <a:cubicBezTo>
                    <a:pt x="2502" y="532"/>
                    <a:pt x="0" y="3674"/>
                    <a:pt x="313" y="7192"/>
                  </a:cubicBezTo>
                  <a:cubicBezTo>
                    <a:pt x="622" y="10611"/>
                    <a:pt x="3487" y="13208"/>
                    <a:pt x="6887" y="13208"/>
                  </a:cubicBezTo>
                  <a:cubicBezTo>
                    <a:pt x="6984" y="13208"/>
                    <a:pt x="7082" y="13206"/>
                    <a:pt x="7179" y="13202"/>
                  </a:cubicBezTo>
                  <a:cubicBezTo>
                    <a:pt x="10702" y="13043"/>
                    <a:pt x="13483" y="10136"/>
                    <a:pt x="13488" y="6609"/>
                  </a:cubicBezTo>
                  <a:cubicBezTo>
                    <a:pt x="13488" y="6489"/>
                    <a:pt x="13483" y="6374"/>
                    <a:pt x="13478" y="6253"/>
                  </a:cubicBezTo>
                  <a:cubicBezTo>
                    <a:pt x="13473" y="6128"/>
                    <a:pt x="13380" y="6068"/>
                    <a:pt x="13286" y="6068"/>
                  </a:cubicBezTo>
                  <a:cubicBezTo>
                    <a:pt x="13184" y="6068"/>
                    <a:pt x="13083" y="6138"/>
                    <a:pt x="13093" y="6273"/>
                  </a:cubicBezTo>
                  <a:cubicBezTo>
                    <a:pt x="13098" y="6383"/>
                    <a:pt x="13103" y="6494"/>
                    <a:pt x="13103" y="6605"/>
                  </a:cubicBezTo>
                  <a:cubicBezTo>
                    <a:pt x="13098" y="9915"/>
                    <a:pt x="10490" y="12634"/>
                    <a:pt x="7184" y="12778"/>
                  </a:cubicBezTo>
                  <a:cubicBezTo>
                    <a:pt x="7093" y="12782"/>
                    <a:pt x="7001" y="12784"/>
                    <a:pt x="6910" y="12784"/>
                  </a:cubicBezTo>
                  <a:cubicBezTo>
                    <a:pt x="3728" y="12784"/>
                    <a:pt x="1041" y="10353"/>
                    <a:pt x="756" y="7148"/>
                  </a:cubicBezTo>
                  <a:cubicBezTo>
                    <a:pt x="462" y="3852"/>
                    <a:pt x="2810" y="908"/>
                    <a:pt x="6087" y="465"/>
                  </a:cubicBezTo>
                  <a:cubicBezTo>
                    <a:pt x="6367" y="427"/>
                    <a:pt x="6645" y="409"/>
                    <a:pt x="6920" y="409"/>
                  </a:cubicBezTo>
                  <a:cubicBezTo>
                    <a:pt x="9866" y="409"/>
                    <a:pt x="12460" y="2518"/>
                    <a:pt x="13002" y="5493"/>
                  </a:cubicBezTo>
                  <a:cubicBezTo>
                    <a:pt x="13012" y="5617"/>
                    <a:pt x="13100" y="5672"/>
                    <a:pt x="13189" y="5672"/>
                  </a:cubicBezTo>
                  <a:cubicBezTo>
                    <a:pt x="13304" y="5672"/>
                    <a:pt x="13422" y="5580"/>
                    <a:pt x="13382" y="5426"/>
                  </a:cubicBezTo>
                  <a:cubicBezTo>
                    <a:pt x="12805" y="2248"/>
                    <a:pt x="10035" y="1"/>
                    <a:pt x="6890"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9941;p85"/>
            <p:cNvSpPr/>
            <p:nvPr/>
          </p:nvSpPr>
          <p:spPr>
            <a:xfrm>
              <a:off x="1768040" y="1536803"/>
              <a:ext cx="333194" cy="296528"/>
            </a:xfrm>
            <a:custGeom>
              <a:avLst/>
              <a:gdLst/>
              <a:ahLst/>
              <a:cxnLst/>
              <a:rect l="l" t="t" r="r" b="b"/>
              <a:pathLst>
                <a:path w="12704" h="11306" extrusionOk="0">
                  <a:moveTo>
                    <a:pt x="6388" y="0"/>
                  </a:moveTo>
                  <a:cubicBezTo>
                    <a:pt x="4864" y="0"/>
                    <a:pt x="3346" y="614"/>
                    <a:pt x="2233" y="1817"/>
                  </a:cubicBezTo>
                  <a:cubicBezTo>
                    <a:pt x="2103" y="1959"/>
                    <a:pt x="2232" y="2144"/>
                    <a:pt x="2380" y="2144"/>
                  </a:cubicBezTo>
                  <a:cubicBezTo>
                    <a:pt x="2428" y="2144"/>
                    <a:pt x="2478" y="2124"/>
                    <a:pt x="2522" y="2077"/>
                  </a:cubicBezTo>
                  <a:cubicBezTo>
                    <a:pt x="3551" y="965"/>
                    <a:pt x="4954" y="397"/>
                    <a:pt x="6364" y="397"/>
                  </a:cubicBezTo>
                  <a:cubicBezTo>
                    <a:pt x="7565" y="397"/>
                    <a:pt x="8771" y="810"/>
                    <a:pt x="9754" y="1649"/>
                  </a:cubicBezTo>
                  <a:cubicBezTo>
                    <a:pt x="11891" y="3467"/>
                    <a:pt x="12208" y="6648"/>
                    <a:pt x="10476" y="8857"/>
                  </a:cubicBezTo>
                  <a:cubicBezTo>
                    <a:pt x="9446" y="10170"/>
                    <a:pt x="7908" y="10863"/>
                    <a:pt x="6352" y="10863"/>
                  </a:cubicBezTo>
                  <a:cubicBezTo>
                    <a:pt x="5292" y="10863"/>
                    <a:pt x="4224" y="10541"/>
                    <a:pt x="3302" y="9877"/>
                  </a:cubicBezTo>
                  <a:cubicBezTo>
                    <a:pt x="1026" y="8236"/>
                    <a:pt x="448" y="5089"/>
                    <a:pt x="1998" y="2746"/>
                  </a:cubicBezTo>
                  <a:cubicBezTo>
                    <a:pt x="2055" y="2659"/>
                    <a:pt x="2031" y="2539"/>
                    <a:pt x="1940" y="2481"/>
                  </a:cubicBezTo>
                  <a:cubicBezTo>
                    <a:pt x="1907" y="2457"/>
                    <a:pt x="1870" y="2446"/>
                    <a:pt x="1833" y="2446"/>
                  </a:cubicBezTo>
                  <a:cubicBezTo>
                    <a:pt x="1772" y="2446"/>
                    <a:pt x="1711" y="2477"/>
                    <a:pt x="1675" y="2534"/>
                  </a:cubicBezTo>
                  <a:cubicBezTo>
                    <a:pt x="1" y="5065"/>
                    <a:pt x="622" y="8462"/>
                    <a:pt x="3080" y="10237"/>
                  </a:cubicBezTo>
                  <a:cubicBezTo>
                    <a:pt x="4078" y="10958"/>
                    <a:pt x="5234" y="11306"/>
                    <a:pt x="6380" y="11306"/>
                  </a:cubicBezTo>
                  <a:cubicBezTo>
                    <a:pt x="8060" y="11306"/>
                    <a:pt x="9720" y="10559"/>
                    <a:pt x="10832" y="9140"/>
                  </a:cubicBezTo>
                  <a:cubicBezTo>
                    <a:pt x="12704" y="6754"/>
                    <a:pt x="12362" y="3313"/>
                    <a:pt x="10053" y="1350"/>
                  </a:cubicBezTo>
                  <a:cubicBezTo>
                    <a:pt x="8990" y="445"/>
                    <a:pt x="7687" y="0"/>
                    <a:pt x="6388"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9942;p85"/>
            <p:cNvSpPr/>
            <p:nvPr/>
          </p:nvSpPr>
          <p:spPr>
            <a:xfrm>
              <a:off x="1812207" y="1679481"/>
              <a:ext cx="19094" cy="10229"/>
            </a:xfrm>
            <a:custGeom>
              <a:avLst/>
              <a:gdLst/>
              <a:ahLst/>
              <a:cxnLst/>
              <a:rect l="l" t="t" r="r" b="b"/>
              <a:pathLst>
                <a:path w="728" h="390" extrusionOk="0">
                  <a:moveTo>
                    <a:pt x="193" y="0"/>
                  </a:moveTo>
                  <a:cubicBezTo>
                    <a:pt x="88" y="0"/>
                    <a:pt x="1" y="87"/>
                    <a:pt x="1" y="197"/>
                  </a:cubicBezTo>
                  <a:cubicBezTo>
                    <a:pt x="1" y="303"/>
                    <a:pt x="88" y="390"/>
                    <a:pt x="193" y="390"/>
                  </a:cubicBezTo>
                  <a:lnTo>
                    <a:pt x="472" y="390"/>
                  </a:lnTo>
                  <a:cubicBezTo>
                    <a:pt x="727" y="390"/>
                    <a:pt x="727" y="0"/>
                    <a:pt x="472"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9943;p85"/>
            <p:cNvSpPr/>
            <p:nvPr/>
          </p:nvSpPr>
          <p:spPr>
            <a:xfrm>
              <a:off x="1930100" y="1561667"/>
              <a:ext cx="129747" cy="128043"/>
            </a:xfrm>
            <a:custGeom>
              <a:avLst/>
              <a:gdLst/>
              <a:ahLst/>
              <a:cxnLst/>
              <a:rect l="l" t="t" r="r" b="b"/>
              <a:pathLst>
                <a:path w="4947" h="4882" extrusionOk="0">
                  <a:moveTo>
                    <a:pt x="193" y="0"/>
                  </a:moveTo>
                  <a:cubicBezTo>
                    <a:pt x="96" y="0"/>
                    <a:pt x="0" y="65"/>
                    <a:pt x="0" y="195"/>
                  </a:cubicBezTo>
                  <a:lnTo>
                    <a:pt x="0" y="4689"/>
                  </a:lnTo>
                  <a:cubicBezTo>
                    <a:pt x="0" y="4795"/>
                    <a:pt x="87" y="4882"/>
                    <a:pt x="193" y="4882"/>
                  </a:cubicBezTo>
                  <a:lnTo>
                    <a:pt x="4687" y="4882"/>
                  </a:lnTo>
                  <a:cubicBezTo>
                    <a:pt x="4947" y="4882"/>
                    <a:pt x="4947" y="4497"/>
                    <a:pt x="4687" y="4497"/>
                  </a:cubicBezTo>
                  <a:lnTo>
                    <a:pt x="385" y="4497"/>
                  </a:lnTo>
                  <a:lnTo>
                    <a:pt x="385" y="195"/>
                  </a:lnTo>
                  <a:cubicBezTo>
                    <a:pt x="385" y="65"/>
                    <a:pt x="289" y="0"/>
                    <a:pt x="193"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9944;p85"/>
            <p:cNvSpPr/>
            <p:nvPr/>
          </p:nvSpPr>
          <p:spPr>
            <a:xfrm>
              <a:off x="1930100" y="1790187"/>
              <a:ext cx="10124" cy="17363"/>
            </a:xfrm>
            <a:custGeom>
              <a:avLst/>
              <a:gdLst/>
              <a:ahLst/>
              <a:cxnLst/>
              <a:rect l="l" t="t" r="r" b="b"/>
              <a:pathLst>
                <a:path w="386" h="662" extrusionOk="0">
                  <a:moveTo>
                    <a:pt x="193" y="0"/>
                  </a:moveTo>
                  <a:cubicBezTo>
                    <a:pt x="96" y="0"/>
                    <a:pt x="0" y="64"/>
                    <a:pt x="0" y="192"/>
                  </a:cubicBezTo>
                  <a:lnTo>
                    <a:pt x="0" y="471"/>
                  </a:lnTo>
                  <a:cubicBezTo>
                    <a:pt x="0" y="598"/>
                    <a:pt x="96" y="662"/>
                    <a:pt x="193" y="662"/>
                  </a:cubicBezTo>
                  <a:cubicBezTo>
                    <a:pt x="289" y="662"/>
                    <a:pt x="385" y="598"/>
                    <a:pt x="385" y="471"/>
                  </a:cubicBezTo>
                  <a:lnTo>
                    <a:pt x="385" y="192"/>
                  </a:lnTo>
                  <a:cubicBezTo>
                    <a:pt x="385" y="64"/>
                    <a:pt x="289" y="0"/>
                    <a:pt x="193"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9945;p85"/>
            <p:cNvSpPr/>
            <p:nvPr/>
          </p:nvSpPr>
          <p:spPr>
            <a:xfrm>
              <a:off x="1844598" y="1595998"/>
              <a:ext cx="19671" cy="15553"/>
            </a:xfrm>
            <a:custGeom>
              <a:avLst/>
              <a:gdLst/>
              <a:ahLst/>
              <a:cxnLst/>
              <a:rect l="l" t="t" r="r" b="b"/>
              <a:pathLst>
                <a:path w="750" h="593" extrusionOk="0">
                  <a:moveTo>
                    <a:pt x="277" y="0"/>
                  </a:moveTo>
                  <a:cubicBezTo>
                    <a:pt x="128" y="0"/>
                    <a:pt x="1" y="194"/>
                    <a:pt x="137" y="335"/>
                  </a:cubicBezTo>
                  <a:lnTo>
                    <a:pt x="335" y="532"/>
                  </a:lnTo>
                  <a:cubicBezTo>
                    <a:pt x="377" y="574"/>
                    <a:pt x="424" y="592"/>
                    <a:pt x="470" y="592"/>
                  </a:cubicBezTo>
                  <a:cubicBezTo>
                    <a:pt x="620" y="592"/>
                    <a:pt x="749" y="398"/>
                    <a:pt x="609" y="258"/>
                  </a:cubicBezTo>
                  <a:lnTo>
                    <a:pt x="412" y="60"/>
                  </a:lnTo>
                  <a:cubicBezTo>
                    <a:pt x="369" y="18"/>
                    <a:pt x="322" y="0"/>
                    <a:pt x="27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9946;p85"/>
            <p:cNvSpPr/>
            <p:nvPr/>
          </p:nvSpPr>
          <p:spPr>
            <a:xfrm>
              <a:off x="2007838" y="1757717"/>
              <a:ext cx="17966" cy="15369"/>
            </a:xfrm>
            <a:custGeom>
              <a:avLst/>
              <a:gdLst/>
              <a:ahLst/>
              <a:cxnLst/>
              <a:rect l="l" t="t" r="r" b="b"/>
              <a:pathLst>
                <a:path w="685" h="586" extrusionOk="0">
                  <a:moveTo>
                    <a:pt x="212" y="0"/>
                  </a:moveTo>
                  <a:cubicBezTo>
                    <a:pt x="163" y="0"/>
                    <a:pt x="113" y="20"/>
                    <a:pt x="77" y="58"/>
                  </a:cubicBezTo>
                  <a:cubicBezTo>
                    <a:pt x="0" y="135"/>
                    <a:pt x="0" y="255"/>
                    <a:pt x="77" y="332"/>
                  </a:cubicBezTo>
                  <a:lnTo>
                    <a:pt x="270" y="525"/>
                  </a:lnTo>
                  <a:cubicBezTo>
                    <a:pt x="312" y="568"/>
                    <a:pt x="360" y="585"/>
                    <a:pt x="405" y="585"/>
                  </a:cubicBezTo>
                  <a:cubicBezTo>
                    <a:pt x="555" y="585"/>
                    <a:pt x="684" y="392"/>
                    <a:pt x="544" y="255"/>
                  </a:cubicBezTo>
                  <a:lnTo>
                    <a:pt x="347" y="58"/>
                  </a:lnTo>
                  <a:cubicBezTo>
                    <a:pt x="310" y="20"/>
                    <a:pt x="261" y="0"/>
                    <a:pt x="212"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9947;p85"/>
            <p:cNvSpPr/>
            <p:nvPr/>
          </p:nvSpPr>
          <p:spPr>
            <a:xfrm>
              <a:off x="2006160" y="1596103"/>
              <a:ext cx="19644" cy="15448"/>
            </a:xfrm>
            <a:custGeom>
              <a:avLst/>
              <a:gdLst/>
              <a:ahLst/>
              <a:cxnLst/>
              <a:rect l="l" t="t" r="r" b="b"/>
              <a:pathLst>
                <a:path w="749" h="589" extrusionOk="0">
                  <a:moveTo>
                    <a:pt x="469" y="1"/>
                  </a:moveTo>
                  <a:cubicBezTo>
                    <a:pt x="424" y="1"/>
                    <a:pt x="376" y="19"/>
                    <a:pt x="334" y="61"/>
                  </a:cubicBezTo>
                  <a:lnTo>
                    <a:pt x="141" y="254"/>
                  </a:lnTo>
                  <a:cubicBezTo>
                    <a:pt x="1" y="394"/>
                    <a:pt x="130" y="588"/>
                    <a:pt x="278" y="588"/>
                  </a:cubicBezTo>
                  <a:cubicBezTo>
                    <a:pt x="323" y="588"/>
                    <a:pt x="369" y="570"/>
                    <a:pt x="411" y="528"/>
                  </a:cubicBezTo>
                  <a:lnTo>
                    <a:pt x="608" y="331"/>
                  </a:lnTo>
                  <a:cubicBezTo>
                    <a:pt x="748" y="194"/>
                    <a:pt x="619" y="1"/>
                    <a:pt x="46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9948;p85"/>
            <p:cNvSpPr/>
            <p:nvPr/>
          </p:nvSpPr>
          <p:spPr>
            <a:xfrm>
              <a:off x="1846303" y="1757638"/>
              <a:ext cx="17966" cy="15396"/>
            </a:xfrm>
            <a:custGeom>
              <a:avLst/>
              <a:gdLst/>
              <a:ahLst/>
              <a:cxnLst/>
              <a:rect l="l" t="t" r="r" b="b"/>
              <a:pathLst>
                <a:path w="685" h="587" extrusionOk="0">
                  <a:moveTo>
                    <a:pt x="405" y="1"/>
                  </a:moveTo>
                  <a:cubicBezTo>
                    <a:pt x="359" y="1"/>
                    <a:pt x="312" y="19"/>
                    <a:pt x="270" y="61"/>
                  </a:cubicBezTo>
                  <a:lnTo>
                    <a:pt x="72" y="258"/>
                  </a:lnTo>
                  <a:cubicBezTo>
                    <a:pt x="0" y="331"/>
                    <a:pt x="0" y="456"/>
                    <a:pt x="72" y="533"/>
                  </a:cubicBezTo>
                  <a:cubicBezTo>
                    <a:pt x="111" y="569"/>
                    <a:pt x="160" y="587"/>
                    <a:pt x="209" y="587"/>
                  </a:cubicBezTo>
                  <a:cubicBezTo>
                    <a:pt x="259" y="587"/>
                    <a:pt x="308" y="569"/>
                    <a:pt x="347" y="533"/>
                  </a:cubicBezTo>
                  <a:lnTo>
                    <a:pt x="544" y="335"/>
                  </a:lnTo>
                  <a:cubicBezTo>
                    <a:pt x="684" y="195"/>
                    <a:pt x="555" y="1"/>
                    <a:pt x="405"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9949;p85"/>
            <p:cNvSpPr/>
            <p:nvPr/>
          </p:nvSpPr>
          <p:spPr>
            <a:xfrm>
              <a:off x="1819289" y="1633320"/>
              <a:ext cx="21585" cy="13192"/>
            </a:xfrm>
            <a:custGeom>
              <a:avLst/>
              <a:gdLst/>
              <a:ahLst/>
              <a:cxnLst/>
              <a:rect l="l" t="t" r="r" b="b"/>
              <a:pathLst>
                <a:path w="823" h="503" extrusionOk="0">
                  <a:moveTo>
                    <a:pt x="274" y="0"/>
                  </a:moveTo>
                  <a:cubicBezTo>
                    <a:pt x="90" y="0"/>
                    <a:pt x="0" y="286"/>
                    <a:pt x="207" y="374"/>
                  </a:cubicBezTo>
                  <a:lnTo>
                    <a:pt x="462" y="485"/>
                  </a:lnTo>
                  <a:cubicBezTo>
                    <a:pt x="491" y="497"/>
                    <a:pt x="519" y="503"/>
                    <a:pt x="544" y="503"/>
                  </a:cubicBezTo>
                  <a:cubicBezTo>
                    <a:pt x="730" y="503"/>
                    <a:pt x="823" y="218"/>
                    <a:pt x="611" y="129"/>
                  </a:cubicBezTo>
                  <a:lnTo>
                    <a:pt x="356" y="18"/>
                  </a:lnTo>
                  <a:cubicBezTo>
                    <a:pt x="328" y="6"/>
                    <a:pt x="300" y="0"/>
                    <a:pt x="27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9950;p85"/>
            <p:cNvSpPr/>
            <p:nvPr/>
          </p:nvSpPr>
          <p:spPr>
            <a:xfrm>
              <a:off x="2029529" y="1722782"/>
              <a:ext cx="21611" cy="13088"/>
            </a:xfrm>
            <a:custGeom>
              <a:avLst/>
              <a:gdLst/>
              <a:ahLst/>
              <a:cxnLst/>
              <a:rect l="l" t="t" r="r" b="b"/>
              <a:pathLst>
                <a:path w="824" h="499" extrusionOk="0">
                  <a:moveTo>
                    <a:pt x="277" y="1"/>
                  </a:moveTo>
                  <a:cubicBezTo>
                    <a:pt x="90" y="1"/>
                    <a:pt x="1" y="282"/>
                    <a:pt x="208" y="370"/>
                  </a:cubicBezTo>
                  <a:lnTo>
                    <a:pt x="463" y="481"/>
                  </a:lnTo>
                  <a:cubicBezTo>
                    <a:pt x="491" y="493"/>
                    <a:pt x="519" y="499"/>
                    <a:pt x="545" y="499"/>
                  </a:cubicBezTo>
                  <a:cubicBezTo>
                    <a:pt x="730" y="499"/>
                    <a:pt x="824" y="213"/>
                    <a:pt x="617" y="125"/>
                  </a:cubicBezTo>
                  <a:lnTo>
                    <a:pt x="362" y="19"/>
                  </a:lnTo>
                  <a:cubicBezTo>
                    <a:pt x="332" y="6"/>
                    <a:pt x="304" y="1"/>
                    <a:pt x="277"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9951;p85"/>
            <p:cNvSpPr/>
            <p:nvPr/>
          </p:nvSpPr>
          <p:spPr>
            <a:xfrm>
              <a:off x="1972379" y="1570977"/>
              <a:ext cx="15343" cy="16891"/>
            </a:xfrm>
            <a:custGeom>
              <a:avLst/>
              <a:gdLst/>
              <a:ahLst/>
              <a:cxnLst/>
              <a:rect l="l" t="t" r="r" b="b"/>
              <a:pathLst>
                <a:path w="585" h="644" extrusionOk="0">
                  <a:moveTo>
                    <a:pt x="336" y="1"/>
                  </a:moveTo>
                  <a:cubicBezTo>
                    <a:pt x="268" y="1"/>
                    <a:pt x="200" y="36"/>
                    <a:pt x="164" y="119"/>
                  </a:cubicBezTo>
                  <a:lnTo>
                    <a:pt x="58" y="374"/>
                  </a:lnTo>
                  <a:cubicBezTo>
                    <a:pt x="0" y="499"/>
                    <a:pt x="95" y="642"/>
                    <a:pt x="233" y="644"/>
                  </a:cubicBezTo>
                  <a:lnTo>
                    <a:pt x="233" y="644"/>
                  </a:lnTo>
                  <a:cubicBezTo>
                    <a:pt x="309" y="643"/>
                    <a:pt x="380" y="595"/>
                    <a:pt x="414" y="524"/>
                  </a:cubicBezTo>
                  <a:lnTo>
                    <a:pt x="520" y="269"/>
                  </a:lnTo>
                  <a:cubicBezTo>
                    <a:pt x="585" y="117"/>
                    <a:pt x="460" y="1"/>
                    <a:pt x="336" y="1"/>
                  </a:cubicBezTo>
                  <a:close/>
                  <a:moveTo>
                    <a:pt x="233" y="644"/>
                  </a:moveTo>
                  <a:cubicBezTo>
                    <a:pt x="233" y="644"/>
                    <a:pt x="232" y="644"/>
                    <a:pt x="231" y="644"/>
                  </a:cubicBezTo>
                  <a:lnTo>
                    <a:pt x="236" y="644"/>
                  </a:lnTo>
                  <a:cubicBezTo>
                    <a:pt x="235" y="644"/>
                    <a:pt x="234" y="644"/>
                    <a:pt x="233" y="644"/>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9952;p85"/>
            <p:cNvSpPr/>
            <p:nvPr/>
          </p:nvSpPr>
          <p:spPr>
            <a:xfrm>
              <a:off x="1883258" y="1781296"/>
              <a:ext cx="15002" cy="16864"/>
            </a:xfrm>
            <a:custGeom>
              <a:avLst/>
              <a:gdLst/>
              <a:ahLst/>
              <a:cxnLst/>
              <a:rect l="l" t="t" r="r" b="b"/>
              <a:pathLst>
                <a:path w="572" h="643" extrusionOk="0">
                  <a:moveTo>
                    <a:pt x="322" y="1"/>
                  </a:moveTo>
                  <a:cubicBezTo>
                    <a:pt x="254" y="1"/>
                    <a:pt x="186" y="36"/>
                    <a:pt x="150" y="122"/>
                  </a:cubicBezTo>
                  <a:lnTo>
                    <a:pt x="44" y="377"/>
                  </a:lnTo>
                  <a:cubicBezTo>
                    <a:pt x="1" y="473"/>
                    <a:pt x="49" y="588"/>
                    <a:pt x="145" y="627"/>
                  </a:cubicBezTo>
                  <a:cubicBezTo>
                    <a:pt x="171" y="638"/>
                    <a:pt x="197" y="643"/>
                    <a:pt x="222" y="643"/>
                  </a:cubicBezTo>
                  <a:cubicBezTo>
                    <a:pt x="298" y="643"/>
                    <a:pt x="368" y="598"/>
                    <a:pt x="400" y="526"/>
                  </a:cubicBezTo>
                  <a:lnTo>
                    <a:pt x="506" y="271"/>
                  </a:lnTo>
                  <a:cubicBezTo>
                    <a:pt x="571" y="119"/>
                    <a:pt x="446" y="1"/>
                    <a:pt x="322"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9953;p85"/>
            <p:cNvSpPr/>
            <p:nvPr/>
          </p:nvSpPr>
          <p:spPr>
            <a:xfrm>
              <a:off x="1884674" y="1570086"/>
              <a:ext cx="15291" cy="17048"/>
            </a:xfrm>
            <a:custGeom>
              <a:avLst/>
              <a:gdLst/>
              <a:ahLst/>
              <a:cxnLst/>
              <a:rect l="l" t="t" r="r" b="b"/>
              <a:pathLst>
                <a:path w="583" h="650" extrusionOk="0">
                  <a:moveTo>
                    <a:pt x="249" y="1"/>
                  </a:moveTo>
                  <a:cubicBezTo>
                    <a:pt x="126" y="1"/>
                    <a:pt x="1" y="115"/>
                    <a:pt x="62" y="269"/>
                  </a:cubicBezTo>
                  <a:lnTo>
                    <a:pt x="168" y="529"/>
                  </a:lnTo>
                  <a:cubicBezTo>
                    <a:pt x="197" y="601"/>
                    <a:pt x="269" y="649"/>
                    <a:pt x="351" y="649"/>
                  </a:cubicBezTo>
                  <a:cubicBezTo>
                    <a:pt x="486" y="649"/>
                    <a:pt x="582" y="509"/>
                    <a:pt x="529" y="384"/>
                  </a:cubicBezTo>
                  <a:lnTo>
                    <a:pt x="423" y="125"/>
                  </a:lnTo>
                  <a:cubicBezTo>
                    <a:pt x="389" y="38"/>
                    <a:pt x="319" y="1"/>
                    <a:pt x="24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9954;p85"/>
            <p:cNvSpPr/>
            <p:nvPr/>
          </p:nvSpPr>
          <p:spPr>
            <a:xfrm>
              <a:off x="1970858" y="1782109"/>
              <a:ext cx="14792" cy="16995"/>
            </a:xfrm>
            <a:custGeom>
              <a:avLst/>
              <a:gdLst/>
              <a:ahLst/>
              <a:cxnLst/>
              <a:rect l="l" t="t" r="r" b="b"/>
              <a:pathLst>
                <a:path w="564" h="648" extrusionOk="0">
                  <a:moveTo>
                    <a:pt x="219" y="0"/>
                  </a:moveTo>
                  <a:cubicBezTo>
                    <a:pt x="196" y="0"/>
                    <a:pt x="172" y="5"/>
                    <a:pt x="149" y="14"/>
                  </a:cubicBezTo>
                  <a:lnTo>
                    <a:pt x="145" y="14"/>
                  </a:lnTo>
                  <a:cubicBezTo>
                    <a:pt x="48" y="52"/>
                    <a:pt x="0" y="168"/>
                    <a:pt x="39" y="264"/>
                  </a:cubicBezTo>
                  <a:lnTo>
                    <a:pt x="145" y="524"/>
                  </a:lnTo>
                  <a:cubicBezTo>
                    <a:pt x="178" y="611"/>
                    <a:pt x="246" y="647"/>
                    <a:pt x="315" y="647"/>
                  </a:cubicBezTo>
                  <a:cubicBezTo>
                    <a:pt x="438" y="647"/>
                    <a:pt x="564" y="533"/>
                    <a:pt x="506" y="379"/>
                  </a:cubicBezTo>
                  <a:lnTo>
                    <a:pt x="400" y="119"/>
                  </a:lnTo>
                  <a:cubicBezTo>
                    <a:pt x="370" y="46"/>
                    <a:pt x="296" y="0"/>
                    <a:pt x="219"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9955;p85"/>
            <p:cNvSpPr/>
            <p:nvPr/>
          </p:nvSpPr>
          <p:spPr>
            <a:xfrm>
              <a:off x="2030551" y="1635261"/>
              <a:ext cx="21375" cy="13061"/>
            </a:xfrm>
            <a:custGeom>
              <a:avLst/>
              <a:gdLst/>
              <a:ahLst/>
              <a:cxnLst/>
              <a:rect l="l" t="t" r="r" b="b"/>
              <a:pathLst>
                <a:path w="815" h="498" extrusionOk="0">
                  <a:moveTo>
                    <a:pt x="540" y="0"/>
                  </a:moveTo>
                  <a:cubicBezTo>
                    <a:pt x="516" y="0"/>
                    <a:pt x="489" y="5"/>
                    <a:pt x="462" y="17"/>
                  </a:cubicBezTo>
                  <a:lnTo>
                    <a:pt x="202" y="122"/>
                  </a:lnTo>
                  <a:cubicBezTo>
                    <a:pt x="0" y="204"/>
                    <a:pt x="58" y="498"/>
                    <a:pt x="275" y="498"/>
                  </a:cubicBezTo>
                  <a:cubicBezTo>
                    <a:pt x="299" y="498"/>
                    <a:pt x="323" y="493"/>
                    <a:pt x="347" y="483"/>
                  </a:cubicBezTo>
                  <a:lnTo>
                    <a:pt x="607" y="377"/>
                  </a:lnTo>
                  <a:cubicBezTo>
                    <a:pt x="815" y="292"/>
                    <a:pt x="726" y="0"/>
                    <a:pt x="540"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9956;p85"/>
            <p:cNvSpPr/>
            <p:nvPr/>
          </p:nvSpPr>
          <p:spPr>
            <a:xfrm>
              <a:off x="1818371" y="1720815"/>
              <a:ext cx="21690" cy="13114"/>
            </a:xfrm>
            <a:custGeom>
              <a:avLst/>
              <a:gdLst/>
              <a:ahLst/>
              <a:cxnLst/>
              <a:rect l="l" t="t" r="r" b="b"/>
              <a:pathLst>
                <a:path w="827" h="500" extrusionOk="0">
                  <a:moveTo>
                    <a:pt x="551" y="1"/>
                  </a:moveTo>
                  <a:cubicBezTo>
                    <a:pt x="527" y="1"/>
                    <a:pt x="501" y="6"/>
                    <a:pt x="473" y="17"/>
                  </a:cubicBezTo>
                  <a:lnTo>
                    <a:pt x="213" y="123"/>
                  </a:lnTo>
                  <a:cubicBezTo>
                    <a:pt x="1" y="208"/>
                    <a:pt x="89" y="500"/>
                    <a:pt x="278" y="500"/>
                  </a:cubicBezTo>
                  <a:cubicBezTo>
                    <a:pt x="303" y="500"/>
                    <a:pt x="330" y="495"/>
                    <a:pt x="358" y="484"/>
                  </a:cubicBezTo>
                  <a:lnTo>
                    <a:pt x="618" y="378"/>
                  </a:lnTo>
                  <a:cubicBezTo>
                    <a:pt x="826" y="293"/>
                    <a:pt x="737" y="1"/>
                    <a:pt x="55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2" name="Google Shape;11383;p85"/>
          <p:cNvGrpSpPr/>
          <p:nvPr/>
        </p:nvGrpSpPr>
        <p:grpSpPr>
          <a:xfrm>
            <a:off x="6477492" y="2422933"/>
            <a:ext cx="489195" cy="427788"/>
            <a:chOff x="7532740" y="3405748"/>
            <a:chExt cx="366896" cy="320841"/>
          </a:xfrm>
        </p:grpSpPr>
        <p:sp>
          <p:nvSpPr>
            <p:cNvPr id="53" name="Google Shape;11384;p85"/>
            <p:cNvSpPr/>
            <p:nvPr/>
          </p:nvSpPr>
          <p:spPr>
            <a:xfrm>
              <a:off x="7538169" y="3491565"/>
              <a:ext cx="356038" cy="229727"/>
            </a:xfrm>
            <a:custGeom>
              <a:avLst/>
              <a:gdLst/>
              <a:ahLst/>
              <a:cxnLst/>
              <a:rect l="l" t="t" r="r" b="b"/>
              <a:pathLst>
                <a:path w="13575" h="8759" extrusionOk="0">
                  <a:moveTo>
                    <a:pt x="438" y="1"/>
                  </a:moveTo>
                  <a:cubicBezTo>
                    <a:pt x="197" y="1"/>
                    <a:pt x="0" y="198"/>
                    <a:pt x="0" y="439"/>
                  </a:cubicBezTo>
                  <a:lnTo>
                    <a:pt x="0" y="8320"/>
                  </a:lnTo>
                  <a:cubicBezTo>
                    <a:pt x="0" y="8561"/>
                    <a:pt x="197" y="8758"/>
                    <a:pt x="438" y="8758"/>
                  </a:cubicBezTo>
                  <a:lnTo>
                    <a:pt x="13136" y="8758"/>
                  </a:lnTo>
                  <a:cubicBezTo>
                    <a:pt x="13377" y="8758"/>
                    <a:pt x="13574" y="8561"/>
                    <a:pt x="13574" y="8320"/>
                  </a:cubicBezTo>
                  <a:lnTo>
                    <a:pt x="13574" y="439"/>
                  </a:lnTo>
                  <a:cubicBezTo>
                    <a:pt x="13574" y="198"/>
                    <a:pt x="13377" y="1"/>
                    <a:pt x="13136" y="1"/>
                  </a:cubicBezTo>
                  <a:close/>
                </a:path>
              </a:pathLst>
            </a:custGeom>
            <a:solidFill>
              <a:srgbClr val="E8EC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1385;p85"/>
            <p:cNvSpPr/>
            <p:nvPr/>
          </p:nvSpPr>
          <p:spPr>
            <a:xfrm>
              <a:off x="7538169" y="3491565"/>
              <a:ext cx="355907" cy="17205"/>
            </a:xfrm>
            <a:custGeom>
              <a:avLst/>
              <a:gdLst/>
              <a:ahLst/>
              <a:cxnLst/>
              <a:rect l="l" t="t" r="r" b="b"/>
              <a:pathLst>
                <a:path w="13570" h="656" extrusionOk="0">
                  <a:moveTo>
                    <a:pt x="438" y="1"/>
                  </a:moveTo>
                  <a:cubicBezTo>
                    <a:pt x="193" y="1"/>
                    <a:pt x="0" y="193"/>
                    <a:pt x="0" y="439"/>
                  </a:cubicBezTo>
                  <a:lnTo>
                    <a:pt x="0" y="655"/>
                  </a:lnTo>
                  <a:lnTo>
                    <a:pt x="13569" y="655"/>
                  </a:lnTo>
                  <a:lnTo>
                    <a:pt x="13569" y="439"/>
                  </a:lnTo>
                  <a:cubicBezTo>
                    <a:pt x="13569" y="193"/>
                    <a:pt x="13377" y="1"/>
                    <a:pt x="13131" y="1"/>
                  </a:cubicBezTo>
                  <a:close/>
                </a:path>
              </a:pathLst>
            </a:custGeom>
            <a:solidFill>
              <a:srgbClr val="D2D8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1386;p85"/>
            <p:cNvSpPr/>
            <p:nvPr/>
          </p:nvSpPr>
          <p:spPr>
            <a:xfrm>
              <a:off x="7572501" y="3537515"/>
              <a:ext cx="114981" cy="149313"/>
            </a:xfrm>
            <a:custGeom>
              <a:avLst/>
              <a:gdLst/>
              <a:ahLst/>
              <a:cxnLst/>
              <a:rect l="l" t="t" r="r" b="b"/>
              <a:pathLst>
                <a:path w="4384" h="5693" extrusionOk="0">
                  <a:moveTo>
                    <a:pt x="221" y="0"/>
                  </a:moveTo>
                  <a:cubicBezTo>
                    <a:pt x="101" y="0"/>
                    <a:pt x="0" y="96"/>
                    <a:pt x="0" y="217"/>
                  </a:cubicBezTo>
                  <a:lnTo>
                    <a:pt x="0" y="5471"/>
                  </a:lnTo>
                  <a:cubicBezTo>
                    <a:pt x="0" y="5591"/>
                    <a:pt x="101" y="5693"/>
                    <a:pt x="221" y="5693"/>
                  </a:cubicBezTo>
                  <a:lnTo>
                    <a:pt x="4162" y="5693"/>
                  </a:lnTo>
                  <a:cubicBezTo>
                    <a:pt x="4282" y="5693"/>
                    <a:pt x="4383" y="5591"/>
                    <a:pt x="4383" y="5471"/>
                  </a:cubicBezTo>
                  <a:lnTo>
                    <a:pt x="4383" y="217"/>
                  </a:lnTo>
                  <a:cubicBezTo>
                    <a:pt x="4383" y="96"/>
                    <a:pt x="4282" y="0"/>
                    <a:pt x="4162" y="0"/>
                  </a:cubicBezTo>
                  <a:close/>
                </a:path>
              </a:pathLst>
            </a:custGeom>
            <a:solidFill>
              <a:srgbClr val="A1AD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1387;p85"/>
            <p:cNvSpPr/>
            <p:nvPr/>
          </p:nvSpPr>
          <p:spPr>
            <a:xfrm>
              <a:off x="7721919" y="3537384"/>
              <a:ext cx="137826" cy="23106"/>
            </a:xfrm>
            <a:custGeom>
              <a:avLst/>
              <a:gdLst/>
              <a:ahLst/>
              <a:cxnLst/>
              <a:rect l="l" t="t" r="r" b="b"/>
              <a:pathLst>
                <a:path w="5255" h="881" extrusionOk="0">
                  <a:moveTo>
                    <a:pt x="221" y="0"/>
                  </a:moveTo>
                  <a:cubicBezTo>
                    <a:pt x="96" y="0"/>
                    <a:pt x="0" y="101"/>
                    <a:pt x="0" y="222"/>
                  </a:cubicBezTo>
                  <a:lnTo>
                    <a:pt x="0" y="660"/>
                  </a:lnTo>
                  <a:cubicBezTo>
                    <a:pt x="0" y="780"/>
                    <a:pt x="96" y="876"/>
                    <a:pt x="221" y="881"/>
                  </a:cubicBezTo>
                  <a:lnTo>
                    <a:pt x="5038" y="881"/>
                  </a:lnTo>
                  <a:cubicBezTo>
                    <a:pt x="5158" y="881"/>
                    <a:pt x="5255" y="780"/>
                    <a:pt x="5255" y="660"/>
                  </a:cubicBezTo>
                  <a:lnTo>
                    <a:pt x="5255" y="222"/>
                  </a:lnTo>
                  <a:cubicBezTo>
                    <a:pt x="5255" y="101"/>
                    <a:pt x="5158" y="5"/>
                    <a:pt x="5038" y="0"/>
                  </a:cubicBezTo>
                  <a:close/>
                </a:path>
              </a:pathLst>
            </a:custGeom>
            <a:solidFill>
              <a:srgbClr val="D5DD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1388;p85"/>
            <p:cNvSpPr/>
            <p:nvPr/>
          </p:nvSpPr>
          <p:spPr>
            <a:xfrm>
              <a:off x="7721919" y="3583440"/>
              <a:ext cx="103363" cy="23002"/>
            </a:xfrm>
            <a:custGeom>
              <a:avLst/>
              <a:gdLst/>
              <a:ahLst/>
              <a:cxnLst/>
              <a:rect l="l" t="t" r="r" b="b"/>
              <a:pathLst>
                <a:path w="3941" h="877" extrusionOk="0">
                  <a:moveTo>
                    <a:pt x="221" y="1"/>
                  </a:moveTo>
                  <a:cubicBezTo>
                    <a:pt x="96" y="1"/>
                    <a:pt x="0" y="97"/>
                    <a:pt x="0" y="217"/>
                  </a:cubicBezTo>
                  <a:lnTo>
                    <a:pt x="0" y="655"/>
                  </a:lnTo>
                  <a:cubicBezTo>
                    <a:pt x="0" y="775"/>
                    <a:pt x="96" y="876"/>
                    <a:pt x="221" y="876"/>
                  </a:cubicBezTo>
                  <a:lnTo>
                    <a:pt x="3724" y="876"/>
                  </a:lnTo>
                  <a:cubicBezTo>
                    <a:pt x="3845" y="876"/>
                    <a:pt x="3941" y="775"/>
                    <a:pt x="3941" y="655"/>
                  </a:cubicBezTo>
                  <a:lnTo>
                    <a:pt x="3941" y="217"/>
                  </a:lnTo>
                  <a:cubicBezTo>
                    <a:pt x="3941" y="97"/>
                    <a:pt x="3845" y="1"/>
                    <a:pt x="3724" y="1"/>
                  </a:cubicBezTo>
                  <a:close/>
                </a:path>
              </a:pathLst>
            </a:custGeom>
            <a:solidFill>
              <a:srgbClr val="C4D0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1389;p85"/>
            <p:cNvSpPr/>
            <p:nvPr/>
          </p:nvSpPr>
          <p:spPr>
            <a:xfrm>
              <a:off x="7687456" y="3411177"/>
              <a:ext cx="57438" cy="103389"/>
            </a:xfrm>
            <a:custGeom>
              <a:avLst/>
              <a:gdLst/>
              <a:ahLst/>
              <a:cxnLst/>
              <a:rect l="l" t="t" r="r" b="b"/>
              <a:pathLst>
                <a:path w="2190" h="3942" extrusionOk="0">
                  <a:moveTo>
                    <a:pt x="0" y="1"/>
                  </a:moveTo>
                  <a:lnTo>
                    <a:pt x="438" y="3942"/>
                  </a:lnTo>
                  <a:lnTo>
                    <a:pt x="1752" y="3942"/>
                  </a:lnTo>
                  <a:lnTo>
                    <a:pt x="2190" y="1"/>
                  </a:lnTo>
                  <a:close/>
                </a:path>
              </a:pathLst>
            </a:custGeom>
            <a:solidFill>
              <a:srgbClr val="A1AE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1390;p85"/>
            <p:cNvSpPr/>
            <p:nvPr/>
          </p:nvSpPr>
          <p:spPr>
            <a:xfrm>
              <a:off x="7595581" y="3612080"/>
              <a:ext cx="69057" cy="74748"/>
            </a:xfrm>
            <a:custGeom>
              <a:avLst/>
              <a:gdLst/>
              <a:ahLst/>
              <a:cxnLst/>
              <a:rect l="l" t="t" r="r" b="b"/>
              <a:pathLst>
                <a:path w="2633" h="2850" extrusionOk="0">
                  <a:moveTo>
                    <a:pt x="876" y="1"/>
                  </a:moveTo>
                  <a:lnTo>
                    <a:pt x="876" y="439"/>
                  </a:lnTo>
                  <a:cubicBezTo>
                    <a:pt x="876" y="521"/>
                    <a:pt x="828" y="598"/>
                    <a:pt x="756" y="636"/>
                  </a:cubicBezTo>
                  <a:lnTo>
                    <a:pt x="241" y="891"/>
                  </a:lnTo>
                  <a:cubicBezTo>
                    <a:pt x="97" y="968"/>
                    <a:pt x="1" y="1117"/>
                    <a:pt x="1" y="1286"/>
                  </a:cubicBezTo>
                  <a:lnTo>
                    <a:pt x="1" y="2850"/>
                  </a:lnTo>
                  <a:lnTo>
                    <a:pt x="2633" y="2850"/>
                  </a:lnTo>
                  <a:lnTo>
                    <a:pt x="2633" y="1286"/>
                  </a:lnTo>
                  <a:cubicBezTo>
                    <a:pt x="2628" y="1117"/>
                    <a:pt x="2536" y="968"/>
                    <a:pt x="2387" y="891"/>
                  </a:cubicBezTo>
                  <a:lnTo>
                    <a:pt x="1872" y="636"/>
                  </a:lnTo>
                  <a:cubicBezTo>
                    <a:pt x="1800" y="598"/>
                    <a:pt x="1752" y="521"/>
                    <a:pt x="1752" y="439"/>
                  </a:cubicBezTo>
                  <a:lnTo>
                    <a:pt x="1752" y="1"/>
                  </a:lnTo>
                  <a:close/>
                </a:path>
              </a:pathLst>
            </a:custGeom>
            <a:solidFill>
              <a:srgbClr val="B0C1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1391;p85"/>
            <p:cNvSpPr/>
            <p:nvPr/>
          </p:nvSpPr>
          <p:spPr>
            <a:xfrm>
              <a:off x="7595581" y="3630256"/>
              <a:ext cx="68926" cy="56573"/>
            </a:xfrm>
            <a:custGeom>
              <a:avLst/>
              <a:gdLst/>
              <a:ahLst/>
              <a:cxnLst/>
              <a:rect l="l" t="t" r="r" b="b"/>
              <a:pathLst>
                <a:path w="2628" h="2157" extrusionOk="0">
                  <a:moveTo>
                    <a:pt x="641" y="1"/>
                  </a:moveTo>
                  <a:lnTo>
                    <a:pt x="241" y="198"/>
                  </a:lnTo>
                  <a:cubicBezTo>
                    <a:pt x="97" y="275"/>
                    <a:pt x="1" y="424"/>
                    <a:pt x="1" y="593"/>
                  </a:cubicBezTo>
                  <a:lnTo>
                    <a:pt x="1" y="2157"/>
                  </a:lnTo>
                  <a:lnTo>
                    <a:pt x="2628" y="2157"/>
                  </a:lnTo>
                  <a:lnTo>
                    <a:pt x="2628" y="593"/>
                  </a:lnTo>
                  <a:cubicBezTo>
                    <a:pt x="2628" y="424"/>
                    <a:pt x="2536" y="275"/>
                    <a:pt x="2387" y="198"/>
                  </a:cubicBezTo>
                  <a:lnTo>
                    <a:pt x="1988" y="1"/>
                  </a:lnTo>
                  <a:cubicBezTo>
                    <a:pt x="1824" y="193"/>
                    <a:pt x="1588" y="622"/>
                    <a:pt x="1314" y="622"/>
                  </a:cubicBezTo>
                  <a:cubicBezTo>
                    <a:pt x="1045" y="622"/>
                    <a:pt x="804" y="193"/>
                    <a:pt x="641" y="1"/>
                  </a:cubicBezTo>
                  <a:close/>
                </a:path>
              </a:pathLst>
            </a:custGeom>
            <a:solidFill>
              <a:srgbClr val="A1AE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1392;p85"/>
            <p:cNvSpPr/>
            <p:nvPr/>
          </p:nvSpPr>
          <p:spPr>
            <a:xfrm>
              <a:off x="7595581" y="3640484"/>
              <a:ext cx="17310" cy="46344"/>
            </a:xfrm>
            <a:custGeom>
              <a:avLst/>
              <a:gdLst/>
              <a:ahLst/>
              <a:cxnLst/>
              <a:rect l="l" t="t" r="r" b="b"/>
              <a:pathLst>
                <a:path w="660" h="1767" extrusionOk="0">
                  <a:moveTo>
                    <a:pt x="53" y="1"/>
                  </a:moveTo>
                  <a:cubicBezTo>
                    <a:pt x="20" y="63"/>
                    <a:pt x="1" y="131"/>
                    <a:pt x="1" y="203"/>
                  </a:cubicBezTo>
                  <a:lnTo>
                    <a:pt x="1" y="1767"/>
                  </a:lnTo>
                  <a:lnTo>
                    <a:pt x="660" y="1767"/>
                  </a:lnTo>
                  <a:lnTo>
                    <a:pt x="660" y="669"/>
                  </a:lnTo>
                  <a:cubicBezTo>
                    <a:pt x="660" y="535"/>
                    <a:pt x="592" y="405"/>
                    <a:pt x="482" y="323"/>
                  </a:cubicBezTo>
                  <a:lnTo>
                    <a:pt x="53" y="1"/>
                  </a:lnTo>
                  <a:close/>
                </a:path>
              </a:pathLst>
            </a:custGeom>
            <a:solidFill>
              <a:srgbClr val="8A9BA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1393;p85"/>
            <p:cNvSpPr/>
            <p:nvPr/>
          </p:nvSpPr>
          <p:spPr>
            <a:xfrm>
              <a:off x="7647328" y="3640484"/>
              <a:ext cx="17179" cy="46344"/>
            </a:xfrm>
            <a:custGeom>
              <a:avLst/>
              <a:gdLst/>
              <a:ahLst/>
              <a:cxnLst/>
              <a:rect l="l" t="t" r="r" b="b"/>
              <a:pathLst>
                <a:path w="655" h="1767" extrusionOk="0">
                  <a:moveTo>
                    <a:pt x="602" y="1"/>
                  </a:moveTo>
                  <a:lnTo>
                    <a:pt x="174" y="323"/>
                  </a:lnTo>
                  <a:cubicBezTo>
                    <a:pt x="63" y="405"/>
                    <a:pt x="0" y="535"/>
                    <a:pt x="0" y="669"/>
                  </a:cubicBezTo>
                  <a:lnTo>
                    <a:pt x="0" y="1767"/>
                  </a:lnTo>
                  <a:lnTo>
                    <a:pt x="655" y="1767"/>
                  </a:lnTo>
                  <a:lnTo>
                    <a:pt x="655" y="203"/>
                  </a:lnTo>
                  <a:cubicBezTo>
                    <a:pt x="655" y="131"/>
                    <a:pt x="636" y="63"/>
                    <a:pt x="602" y="1"/>
                  </a:cubicBezTo>
                  <a:close/>
                </a:path>
              </a:pathLst>
            </a:custGeom>
            <a:solidFill>
              <a:srgbClr val="8A9BA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1394;p85"/>
            <p:cNvSpPr/>
            <p:nvPr/>
          </p:nvSpPr>
          <p:spPr>
            <a:xfrm>
              <a:off x="7607069" y="3566156"/>
              <a:ext cx="45951" cy="51773"/>
            </a:xfrm>
            <a:custGeom>
              <a:avLst/>
              <a:gdLst/>
              <a:ahLst/>
              <a:cxnLst/>
              <a:rect l="l" t="t" r="r" b="b"/>
              <a:pathLst>
                <a:path w="1752" h="1974" extrusionOk="0">
                  <a:moveTo>
                    <a:pt x="660" y="1"/>
                  </a:moveTo>
                  <a:cubicBezTo>
                    <a:pt x="294" y="1"/>
                    <a:pt x="0" y="294"/>
                    <a:pt x="0" y="660"/>
                  </a:cubicBezTo>
                  <a:lnTo>
                    <a:pt x="0" y="1098"/>
                  </a:lnTo>
                  <a:cubicBezTo>
                    <a:pt x="0" y="1579"/>
                    <a:pt x="395" y="1973"/>
                    <a:pt x="876" y="1973"/>
                  </a:cubicBezTo>
                  <a:cubicBezTo>
                    <a:pt x="1362" y="1973"/>
                    <a:pt x="1752" y="1579"/>
                    <a:pt x="1752" y="1098"/>
                  </a:cubicBezTo>
                  <a:lnTo>
                    <a:pt x="1752" y="660"/>
                  </a:lnTo>
                  <a:cubicBezTo>
                    <a:pt x="1752" y="294"/>
                    <a:pt x="1458" y="1"/>
                    <a:pt x="1097" y="1"/>
                  </a:cubicBezTo>
                  <a:close/>
                </a:path>
              </a:pathLst>
            </a:custGeom>
            <a:solidFill>
              <a:srgbClr val="C0CDD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1395;p85"/>
            <p:cNvSpPr/>
            <p:nvPr/>
          </p:nvSpPr>
          <p:spPr>
            <a:xfrm>
              <a:off x="7607069" y="3566156"/>
              <a:ext cx="31578" cy="51747"/>
            </a:xfrm>
            <a:custGeom>
              <a:avLst/>
              <a:gdLst/>
              <a:ahLst/>
              <a:cxnLst/>
              <a:rect l="l" t="t" r="r" b="b"/>
              <a:pathLst>
                <a:path w="1204" h="1973" extrusionOk="0">
                  <a:moveTo>
                    <a:pt x="660" y="1"/>
                  </a:moveTo>
                  <a:cubicBezTo>
                    <a:pt x="294" y="1"/>
                    <a:pt x="0" y="294"/>
                    <a:pt x="0" y="660"/>
                  </a:cubicBezTo>
                  <a:lnTo>
                    <a:pt x="0" y="1098"/>
                  </a:lnTo>
                  <a:cubicBezTo>
                    <a:pt x="0" y="1599"/>
                    <a:pt x="412" y="1972"/>
                    <a:pt x="873" y="1972"/>
                  </a:cubicBezTo>
                  <a:cubicBezTo>
                    <a:pt x="982" y="1972"/>
                    <a:pt x="1094" y="1951"/>
                    <a:pt x="1203" y="1906"/>
                  </a:cubicBezTo>
                  <a:cubicBezTo>
                    <a:pt x="876" y="1771"/>
                    <a:pt x="660" y="1454"/>
                    <a:pt x="660" y="1098"/>
                  </a:cubicBezTo>
                  <a:lnTo>
                    <a:pt x="660" y="660"/>
                  </a:lnTo>
                  <a:cubicBezTo>
                    <a:pt x="660" y="337"/>
                    <a:pt x="891" y="63"/>
                    <a:pt x="1203" y="15"/>
                  </a:cubicBezTo>
                  <a:cubicBezTo>
                    <a:pt x="1170" y="5"/>
                    <a:pt x="1131" y="1"/>
                    <a:pt x="1097" y="1"/>
                  </a:cubicBezTo>
                  <a:close/>
                </a:path>
              </a:pathLst>
            </a:custGeom>
            <a:solidFill>
              <a:srgbClr val="B0C1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1396;p85"/>
            <p:cNvSpPr/>
            <p:nvPr/>
          </p:nvSpPr>
          <p:spPr>
            <a:xfrm>
              <a:off x="7607069" y="3566156"/>
              <a:ext cx="45951" cy="23002"/>
            </a:xfrm>
            <a:custGeom>
              <a:avLst/>
              <a:gdLst/>
              <a:ahLst/>
              <a:cxnLst/>
              <a:rect l="l" t="t" r="r" b="b"/>
              <a:pathLst>
                <a:path w="1752" h="877" extrusionOk="0">
                  <a:moveTo>
                    <a:pt x="660" y="1"/>
                  </a:moveTo>
                  <a:cubicBezTo>
                    <a:pt x="294" y="1"/>
                    <a:pt x="0" y="294"/>
                    <a:pt x="0" y="660"/>
                  </a:cubicBezTo>
                  <a:cubicBezTo>
                    <a:pt x="0" y="660"/>
                    <a:pt x="660" y="876"/>
                    <a:pt x="1752" y="876"/>
                  </a:cubicBezTo>
                  <a:lnTo>
                    <a:pt x="1752" y="660"/>
                  </a:lnTo>
                  <a:cubicBezTo>
                    <a:pt x="1752" y="294"/>
                    <a:pt x="1458" y="1"/>
                    <a:pt x="1097" y="1"/>
                  </a:cubicBezTo>
                  <a:close/>
                </a:path>
              </a:pathLst>
            </a:custGeom>
            <a:solidFill>
              <a:srgbClr val="798F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1397;p85"/>
            <p:cNvSpPr/>
            <p:nvPr/>
          </p:nvSpPr>
          <p:spPr>
            <a:xfrm>
              <a:off x="7607069" y="3566156"/>
              <a:ext cx="31578" cy="20982"/>
            </a:xfrm>
            <a:custGeom>
              <a:avLst/>
              <a:gdLst/>
              <a:ahLst/>
              <a:cxnLst/>
              <a:rect l="l" t="t" r="r" b="b"/>
              <a:pathLst>
                <a:path w="1204" h="800" extrusionOk="0">
                  <a:moveTo>
                    <a:pt x="660" y="1"/>
                  </a:moveTo>
                  <a:cubicBezTo>
                    <a:pt x="294" y="1"/>
                    <a:pt x="0" y="294"/>
                    <a:pt x="0" y="660"/>
                  </a:cubicBezTo>
                  <a:cubicBezTo>
                    <a:pt x="217" y="722"/>
                    <a:pt x="433" y="770"/>
                    <a:pt x="660" y="799"/>
                  </a:cubicBezTo>
                  <a:lnTo>
                    <a:pt x="660" y="660"/>
                  </a:lnTo>
                  <a:cubicBezTo>
                    <a:pt x="660" y="337"/>
                    <a:pt x="891" y="63"/>
                    <a:pt x="1203" y="15"/>
                  </a:cubicBezTo>
                  <a:cubicBezTo>
                    <a:pt x="1170" y="5"/>
                    <a:pt x="1131" y="1"/>
                    <a:pt x="1097" y="1"/>
                  </a:cubicBezTo>
                  <a:close/>
                </a:path>
              </a:pathLst>
            </a:custGeom>
            <a:solidFill>
              <a:srgbClr val="71889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1398;p85"/>
            <p:cNvSpPr/>
            <p:nvPr/>
          </p:nvSpPr>
          <p:spPr>
            <a:xfrm>
              <a:off x="7532740" y="3405748"/>
              <a:ext cx="366896" cy="320841"/>
            </a:xfrm>
            <a:custGeom>
              <a:avLst/>
              <a:gdLst/>
              <a:ahLst/>
              <a:cxnLst/>
              <a:rect l="l" t="t" r="r" b="b"/>
              <a:pathLst>
                <a:path w="13989" h="12233" extrusionOk="0">
                  <a:moveTo>
                    <a:pt x="7863" y="410"/>
                  </a:moveTo>
                  <a:lnTo>
                    <a:pt x="7468" y="3932"/>
                  </a:lnTo>
                  <a:cubicBezTo>
                    <a:pt x="7468" y="3937"/>
                    <a:pt x="7463" y="3942"/>
                    <a:pt x="7459" y="3942"/>
                  </a:cubicBezTo>
                  <a:lnTo>
                    <a:pt x="6535" y="3942"/>
                  </a:lnTo>
                  <a:cubicBezTo>
                    <a:pt x="6530" y="3942"/>
                    <a:pt x="6520" y="3937"/>
                    <a:pt x="6520" y="3932"/>
                  </a:cubicBezTo>
                  <a:lnTo>
                    <a:pt x="6130" y="410"/>
                  </a:lnTo>
                  <a:close/>
                  <a:moveTo>
                    <a:pt x="13348" y="3480"/>
                  </a:moveTo>
                  <a:cubicBezTo>
                    <a:pt x="13473" y="3480"/>
                    <a:pt x="13579" y="3586"/>
                    <a:pt x="13579" y="3711"/>
                  </a:cubicBezTo>
                  <a:lnTo>
                    <a:pt x="13579" y="11592"/>
                  </a:lnTo>
                  <a:lnTo>
                    <a:pt x="13574" y="11592"/>
                  </a:lnTo>
                  <a:cubicBezTo>
                    <a:pt x="13574" y="11717"/>
                    <a:pt x="13468" y="11823"/>
                    <a:pt x="13343" y="11823"/>
                  </a:cubicBezTo>
                  <a:lnTo>
                    <a:pt x="645" y="11823"/>
                  </a:lnTo>
                  <a:cubicBezTo>
                    <a:pt x="515" y="11823"/>
                    <a:pt x="414" y="11717"/>
                    <a:pt x="414" y="11592"/>
                  </a:cubicBezTo>
                  <a:lnTo>
                    <a:pt x="414" y="3711"/>
                  </a:lnTo>
                  <a:cubicBezTo>
                    <a:pt x="414" y="3586"/>
                    <a:pt x="515" y="3480"/>
                    <a:pt x="645" y="3480"/>
                  </a:cubicBezTo>
                  <a:lnTo>
                    <a:pt x="6058" y="3480"/>
                  </a:lnTo>
                  <a:lnTo>
                    <a:pt x="6116" y="3980"/>
                  </a:lnTo>
                  <a:cubicBezTo>
                    <a:pt x="6135" y="4192"/>
                    <a:pt x="6318" y="4355"/>
                    <a:pt x="6535" y="4355"/>
                  </a:cubicBezTo>
                  <a:lnTo>
                    <a:pt x="7459" y="4355"/>
                  </a:lnTo>
                  <a:cubicBezTo>
                    <a:pt x="7675" y="4355"/>
                    <a:pt x="7853" y="4192"/>
                    <a:pt x="7877" y="3980"/>
                  </a:cubicBezTo>
                  <a:lnTo>
                    <a:pt x="7935" y="3480"/>
                  </a:lnTo>
                  <a:close/>
                  <a:moveTo>
                    <a:pt x="5899" y="1"/>
                  </a:moveTo>
                  <a:cubicBezTo>
                    <a:pt x="5779" y="1"/>
                    <a:pt x="5683" y="107"/>
                    <a:pt x="5697" y="232"/>
                  </a:cubicBezTo>
                  <a:lnTo>
                    <a:pt x="6010" y="3066"/>
                  </a:lnTo>
                  <a:lnTo>
                    <a:pt x="645" y="3066"/>
                  </a:lnTo>
                  <a:cubicBezTo>
                    <a:pt x="289" y="3066"/>
                    <a:pt x="5" y="3355"/>
                    <a:pt x="0" y="3711"/>
                  </a:cubicBezTo>
                  <a:lnTo>
                    <a:pt x="0" y="11587"/>
                  </a:lnTo>
                  <a:cubicBezTo>
                    <a:pt x="5" y="11944"/>
                    <a:pt x="289" y="12232"/>
                    <a:pt x="645" y="12232"/>
                  </a:cubicBezTo>
                  <a:lnTo>
                    <a:pt x="13343" y="12232"/>
                  </a:lnTo>
                  <a:cubicBezTo>
                    <a:pt x="13699" y="12232"/>
                    <a:pt x="13988" y="11944"/>
                    <a:pt x="13988" y="11587"/>
                  </a:cubicBezTo>
                  <a:lnTo>
                    <a:pt x="13988" y="3711"/>
                  </a:lnTo>
                  <a:cubicBezTo>
                    <a:pt x="13988" y="3355"/>
                    <a:pt x="13699" y="3066"/>
                    <a:pt x="13343" y="3066"/>
                  </a:cubicBezTo>
                  <a:lnTo>
                    <a:pt x="7978" y="3066"/>
                  </a:lnTo>
                  <a:lnTo>
                    <a:pt x="8291" y="232"/>
                  </a:lnTo>
                  <a:cubicBezTo>
                    <a:pt x="8305" y="107"/>
                    <a:pt x="8209" y="1"/>
                    <a:pt x="808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1399;p85"/>
            <p:cNvSpPr/>
            <p:nvPr/>
          </p:nvSpPr>
          <p:spPr>
            <a:xfrm>
              <a:off x="7567177" y="3532086"/>
              <a:ext cx="125603" cy="159909"/>
            </a:xfrm>
            <a:custGeom>
              <a:avLst/>
              <a:gdLst/>
              <a:ahLst/>
              <a:cxnLst/>
              <a:rect l="l" t="t" r="r" b="b"/>
              <a:pathLst>
                <a:path w="4789" h="6097" extrusionOk="0">
                  <a:moveTo>
                    <a:pt x="2614" y="1511"/>
                  </a:moveTo>
                  <a:cubicBezTo>
                    <a:pt x="2864" y="1511"/>
                    <a:pt x="3066" y="1713"/>
                    <a:pt x="3066" y="1959"/>
                  </a:cubicBezTo>
                  <a:lnTo>
                    <a:pt x="3066" y="2397"/>
                  </a:lnTo>
                  <a:cubicBezTo>
                    <a:pt x="3061" y="2767"/>
                    <a:pt x="2768" y="3065"/>
                    <a:pt x="2397" y="3065"/>
                  </a:cubicBezTo>
                  <a:lnTo>
                    <a:pt x="2397" y="3070"/>
                  </a:lnTo>
                  <a:cubicBezTo>
                    <a:pt x="2027" y="3070"/>
                    <a:pt x="1724" y="2767"/>
                    <a:pt x="1724" y="2397"/>
                  </a:cubicBezTo>
                  <a:lnTo>
                    <a:pt x="1724" y="1959"/>
                  </a:lnTo>
                  <a:cubicBezTo>
                    <a:pt x="1724" y="1713"/>
                    <a:pt x="1926" y="1511"/>
                    <a:pt x="2176" y="1511"/>
                  </a:cubicBezTo>
                  <a:close/>
                  <a:moveTo>
                    <a:pt x="2628" y="3450"/>
                  </a:moveTo>
                  <a:lnTo>
                    <a:pt x="2628" y="3571"/>
                  </a:lnTo>
                  <a:cubicBezTo>
                    <a:pt x="2628" y="3648"/>
                    <a:pt x="2647" y="3720"/>
                    <a:pt x="2686" y="3787"/>
                  </a:cubicBezTo>
                  <a:lnTo>
                    <a:pt x="2407" y="4066"/>
                  </a:lnTo>
                  <a:cubicBezTo>
                    <a:pt x="2402" y="4069"/>
                    <a:pt x="2398" y="4070"/>
                    <a:pt x="2395" y="4070"/>
                  </a:cubicBezTo>
                  <a:cubicBezTo>
                    <a:pt x="2392" y="4070"/>
                    <a:pt x="2390" y="4069"/>
                    <a:pt x="2388" y="4066"/>
                  </a:cubicBezTo>
                  <a:lnTo>
                    <a:pt x="2104" y="3782"/>
                  </a:lnTo>
                  <a:cubicBezTo>
                    <a:pt x="2142" y="3720"/>
                    <a:pt x="2161" y="3648"/>
                    <a:pt x="2161" y="3571"/>
                  </a:cubicBezTo>
                  <a:lnTo>
                    <a:pt x="2161" y="3450"/>
                  </a:lnTo>
                  <a:cubicBezTo>
                    <a:pt x="2225" y="3466"/>
                    <a:pt x="2292" y="3476"/>
                    <a:pt x="2357" y="3476"/>
                  </a:cubicBezTo>
                  <a:cubicBezTo>
                    <a:pt x="2371" y="3476"/>
                    <a:pt x="2384" y="3475"/>
                    <a:pt x="2397" y="3474"/>
                  </a:cubicBezTo>
                  <a:lnTo>
                    <a:pt x="2397" y="3479"/>
                  </a:lnTo>
                  <a:cubicBezTo>
                    <a:pt x="2474" y="3479"/>
                    <a:pt x="2551" y="3470"/>
                    <a:pt x="2628" y="3450"/>
                  </a:cubicBezTo>
                  <a:close/>
                  <a:moveTo>
                    <a:pt x="3023" y="4033"/>
                  </a:moveTo>
                  <a:lnTo>
                    <a:pt x="3379" y="4215"/>
                  </a:lnTo>
                  <a:cubicBezTo>
                    <a:pt x="3456" y="4254"/>
                    <a:pt x="3504" y="4336"/>
                    <a:pt x="3504" y="4422"/>
                  </a:cubicBezTo>
                  <a:lnTo>
                    <a:pt x="3504" y="5697"/>
                  </a:lnTo>
                  <a:lnTo>
                    <a:pt x="1286" y="5697"/>
                  </a:lnTo>
                  <a:lnTo>
                    <a:pt x="1286" y="4422"/>
                  </a:lnTo>
                  <a:cubicBezTo>
                    <a:pt x="1286" y="4331"/>
                    <a:pt x="1339" y="4249"/>
                    <a:pt x="1420" y="4211"/>
                  </a:cubicBezTo>
                  <a:lnTo>
                    <a:pt x="1772" y="4033"/>
                  </a:lnTo>
                  <a:lnTo>
                    <a:pt x="2094" y="4360"/>
                  </a:lnTo>
                  <a:cubicBezTo>
                    <a:pt x="2178" y="4442"/>
                    <a:pt x="2288" y="4482"/>
                    <a:pt x="2397" y="4482"/>
                  </a:cubicBezTo>
                  <a:cubicBezTo>
                    <a:pt x="2505" y="4482"/>
                    <a:pt x="2614" y="4442"/>
                    <a:pt x="2695" y="4360"/>
                  </a:cubicBezTo>
                  <a:lnTo>
                    <a:pt x="3023" y="4033"/>
                  </a:lnTo>
                  <a:close/>
                  <a:moveTo>
                    <a:pt x="4365" y="409"/>
                  </a:moveTo>
                  <a:cubicBezTo>
                    <a:pt x="4375" y="409"/>
                    <a:pt x="4380" y="419"/>
                    <a:pt x="4380" y="424"/>
                  </a:cubicBezTo>
                  <a:lnTo>
                    <a:pt x="4380" y="5678"/>
                  </a:lnTo>
                  <a:lnTo>
                    <a:pt x="4380" y="5683"/>
                  </a:lnTo>
                  <a:cubicBezTo>
                    <a:pt x="4380" y="5688"/>
                    <a:pt x="4375" y="5697"/>
                    <a:pt x="4365" y="5697"/>
                  </a:cubicBezTo>
                  <a:lnTo>
                    <a:pt x="3913" y="5697"/>
                  </a:lnTo>
                  <a:lnTo>
                    <a:pt x="3913" y="4418"/>
                  </a:lnTo>
                  <a:cubicBezTo>
                    <a:pt x="3913" y="4177"/>
                    <a:pt x="3778" y="3951"/>
                    <a:pt x="3557" y="3845"/>
                  </a:cubicBezTo>
                  <a:lnTo>
                    <a:pt x="3047" y="3590"/>
                  </a:lnTo>
                  <a:cubicBezTo>
                    <a:pt x="3042" y="3585"/>
                    <a:pt x="3037" y="3580"/>
                    <a:pt x="3037" y="3575"/>
                  </a:cubicBezTo>
                  <a:lnTo>
                    <a:pt x="3037" y="3277"/>
                  </a:lnTo>
                  <a:lnTo>
                    <a:pt x="3037" y="3268"/>
                  </a:lnTo>
                  <a:cubicBezTo>
                    <a:pt x="3311" y="3065"/>
                    <a:pt x="3475" y="2743"/>
                    <a:pt x="3475" y="2401"/>
                  </a:cubicBezTo>
                  <a:lnTo>
                    <a:pt x="3475" y="1964"/>
                  </a:lnTo>
                  <a:cubicBezTo>
                    <a:pt x="3475" y="1487"/>
                    <a:pt x="3090" y="1097"/>
                    <a:pt x="2614" y="1097"/>
                  </a:cubicBezTo>
                  <a:lnTo>
                    <a:pt x="2176" y="1097"/>
                  </a:lnTo>
                  <a:cubicBezTo>
                    <a:pt x="1699" y="1097"/>
                    <a:pt x="1315" y="1487"/>
                    <a:pt x="1315" y="1964"/>
                  </a:cubicBezTo>
                  <a:lnTo>
                    <a:pt x="1315" y="2401"/>
                  </a:lnTo>
                  <a:cubicBezTo>
                    <a:pt x="1315" y="2743"/>
                    <a:pt x="1478" y="3065"/>
                    <a:pt x="1752" y="3268"/>
                  </a:cubicBezTo>
                  <a:lnTo>
                    <a:pt x="1752" y="3277"/>
                  </a:lnTo>
                  <a:lnTo>
                    <a:pt x="1752" y="3575"/>
                  </a:lnTo>
                  <a:cubicBezTo>
                    <a:pt x="1752" y="3580"/>
                    <a:pt x="1752" y="3585"/>
                    <a:pt x="1743" y="3590"/>
                  </a:cubicBezTo>
                  <a:lnTo>
                    <a:pt x="1233" y="3845"/>
                  </a:lnTo>
                  <a:cubicBezTo>
                    <a:pt x="1016" y="3951"/>
                    <a:pt x="877" y="4177"/>
                    <a:pt x="877" y="4418"/>
                  </a:cubicBezTo>
                  <a:lnTo>
                    <a:pt x="877" y="5697"/>
                  </a:lnTo>
                  <a:lnTo>
                    <a:pt x="424" y="5697"/>
                  </a:lnTo>
                  <a:cubicBezTo>
                    <a:pt x="420" y="5697"/>
                    <a:pt x="410" y="5688"/>
                    <a:pt x="410" y="5683"/>
                  </a:cubicBezTo>
                  <a:lnTo>
                    <a:pt x="410" y="424"/>
                  </a:lnTo>
                  <a:cubicBezTo>
                    <a:pt x="410" y="419"/>
                    <a:pt x="420" y="409"/>
                    <a:pt x="424" y="409"/>
                  </a:cubicBezTo>
                  <a:close/>
                  <a:moveTo>
                    <a:pt x="424" y="0"/>
                  </a:moveTo>
                  <a:cubicBezTo>
                    <a:pt x="193" y="5"/>
                    <a:pt x="6" y="193"/>
                    <a:pt x="1" y="424"/>
                  </a:cubicBezTo>
                  <a:lnTo>
                    <a:pt x="1" y="5678"/>
                  </a:lnTo>
                  <a:cubicBezTo>
                    <a:pt x="6" y="5909"/>
                    <a:pt x="193" y="6097"/>
                    <a:pt x="424" y="6097"/>
                  </a:cubicBezTo>
                  <a:lnTo>
                    <a:pt x="4365" y="6097"/>
                  </a:lnTo>
                  <a:cubicBezTo>
                    <a:pt x="4596" y="6097"/>
                    <a:pt x="4784" y="5909"/>
                    <a:pt x="4789" y="5678"/>
                  </a:cubicBezTo>
                  <a:lnTo>
                    <a:pt x="4789" y="424"/>
                  </a:lnTo>
                  <a:cubicBezTo>
                    <a:pt x="4784" y="193"/>
                    <a:pt x="4596" y="5"/>
                    <a:pt x="4365"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1400;p85"/>
            <p:cNvSpPr/>
            <p:nvPr/>
          </p:nvSpPr>
          <p:spPr>
            <a:xfrm>
              <a:off x="7716621" y="3532086"/>
              <a:ext cx="148421" cy="33597"/>
            </a:xfrm>
            <a:custGeom>
              <a:avLst/>
              <a:gdLst/>
              <a:ahLst/>
              <a:cxnLst/>
              <a:rect l="l" t="t" r="r" b="b"/>
              <a:pathLst>
                <a:path w="5659" h="1281" extrusionOk="0">
                  <a:moveTo>
                    <a:pt x="5240" y="409"/>
                  </a:moveTo>
                  <a:cubicBezTo>
                    <a:pt x="5245" y="409"/>
                    <a:pt x="5250" y="419"/>
                    <a:pt x="5250" y="424"/>
                  </a:cubicBezTo>
                  <a:lnTo>
                    <a:pt x="5250" y="862"/>
                  </a:lnTo>
                  <a:cubicBezTo>
                    <a:pt x="5250" y="871"/>
                    <a:pt x="5245" y="876"/>
                    <a:pt x="5240" y="876"/>
                  </a:cubicBezTo>
                  <a:lnTo>
                    <a:pt x="423" y="876"/>
                  </a:lnTo>
                  <a:cubicBezTo>
                    <a:pt x="414" y="876"/>
                    <a:pt x="409" y="871"/>
                    <a:pt x="409" y="862"/>
                  </a:cubicBezTo>
                  <a:lnTo>
                    <a:pt x="409" y="424"/>
                  </a:lnTo>
                  <a:cubicBezTo>
                    <a:pt x="409" y="419"/>
                    <a:pt x="414" y="409"/>
                    <a:pt x="423" y="409"/>
                  </a:cubicBezTo>
                  <a:close/>
                  <a:moveTo>
                    <a:pt x="423" y="0"/>
                  </a:moveTo>
                  <a:cubicBezTo>
                    <a:pt x="188" y="5"/>
                    <a:pt x="0" y="193"/>
                    <a:pt x="0" y="424"/>
                  </a:cubicBezTo>
                  <a:lnTo>
                    <a:pt x="0" y="862"/>
                  </a:lnTo>
                  <a:cubicBezTo>
                    <a:pt x="0" y="1093"/>
                    <a:pt x="188" y="1280"/>
                    <a:pt x="423" y="1280"/>
                  </a:cubicBezTo>
                  <a:lnTo>
                    <a:pt x="5240" y="1280"/>
                  </a:lnTo>
                  <a:cubicBezTo>
                    <a:pt x="5471" y="1280"/>
                    <a:pt x="5659" y="1093"/>
                    <a:pt x="5659" y="862"/>
                  </a:cubicBezTo>
                  <a:lnTo>
                    <a:pt x="5659" y="424"/>
                  </a:lnTo>
                  <a:cubicBezTo>
                    <a:pt x="5659" y="193"/>
                    <a:pt x="5471" y="5"/>
                    <a:pt x="5240"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1401;p85"/>
            <p:cNvSpPr/>
            <p:nvPr/>
          </p:nvSpPr>
          <p:spPr>
            <a:xfrm>
              <a:off x="7716621" y="3578011"/>
              <a:ext cx="113958" cy="33597"/>
            </a:xfrm>
            <a:custGeom>
              <a:avLst/>
              <a:gdLst/>
              <a:ahLst/>
              <a:cxnLst/>
              <a:rect l="l" t="t" r="r" b="b"/>
              <a:pathLst>
                <a:path w="4345" h="1281" extrusionOk="0">
                  <a:moveTo>
                    <a:pt x="3926" y="415"/>
                  </a:moveTo>
                  <a:cubicBezTo>
                    <a:pt x="3931" y="415"/>
                    <a:pt x="3936" y="419"/>
                    <a:pt x="3936" y="424"/>
                  </a:cubicBezTo>
                  <a:lnTo>
                    <a:pt x="3936" y="862"/>
                  </a:lnTo>
                  <a:cubicBezTo>
                    <a:pt x="3936" y="872"/>
                    <a:pt x="3931" y="877"/>
                    <a:pt x="3926" y="877"/>
                  </a:cubicBezTo>
                  <a:lnTo>
                    <a:pt x="423" y="877"/>
                  </a:lnTo>
                  <a:cubicBezTo>
                    <a:pt x="414" y="877"/>
                    <a:pt x="409" y="872"/>
                    <a:pt x="409" y="862"/>
                  </a:cubicBezTo>
                  <a:lnTo>
                    <a:pt x="409" y="424"/>
                  </a:lnTo>
                  <a:cubicBezTo>
                    <a:pt x="409" y="419"/>
                    <a:pt x="414" y="415"/>
                    <a:pt x="423" y="415"/>
                  </a:cubicBezTo>
                  <a:close/>
                  <a:moveTo>
                    <a:pt x="423" y="1"/>
                  </a:moveTo>
                  <a:cubicBezTo>
                    <a:pt x="188" y="6"/>
                    <a:pt x="0" y="193"/>
                    <a:pt x="0" y="424"/>
                  </a:cubicBezTo>
                  <a:lnTo>
                    <a:pt x="0" y="862"/>
                  </a:lnTo>
                  <a:cubicBezTo>
                    <a:pt x="0" y="1093"/>
                    <a:pt x="188" y="1281"/>
                    <a:pt x="423" y="1281"/>
                  </a:cubicBezTo>
                  <a:lnTo>
                    <a:pt x="3926" y="1281"/>
                  </a:lnTo>
                  <a:cubicBezTo>
                    <a:pt x="4157" y="1281"/>
                    <a:pt x="4345" y="1093"/>
                    <a:pt x="4345" y="862"/>
                  </a:cubicBezTo>
                  <a:lnTo>
                    <a:pt x="4345" y="424"/>
                  </a:lnTo>
                  <a:cubicBezTo>
                    <a:pt x="4345" y="193"/>
                    <a:pt x="4157" y="6"/>
                    <a:pt x="3926"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1402;p85"/>
            <p:cNvSpPr/>
            <p:nvPr/>
          </p:nvSpPr>
          <p:spPr>
            <a:xfrm>
              <a:off x="7714444" y="3623935"/>
              <a:ext cx="72362" cy="10780"/>
            </a:xfrm>
            <a:custGeom>
              <a:avLst/>
              <a:gdLst/>
              <a:ahLst/>
              <a:cxnLst/>
              <a:rect l="l" t="t" r="r" b="b"/>
              <a:pathLst>
                <a:path w="2759" h="411" extrusionOk="0">
                  <a:moveTo>
                    <a:pt x="271" y="1"/>
                  </a:moveTo>
                  <a:cubicBezTo>
                    <a:pt x="2" y="1"/>
                    <a:pt x="1" y="411"/>
                    <a:pt x="267" y="411"/>
                  </a:cubicBezTo>
                  <a:cubicBezTo>
                    <a:pt x="273" y="411"/>
                    <a:pt x="279" y="411"/>
                    <a:pt x="285" y="410"/>
                  </a:cubicBezTo>
                  <a:lnTo>
                    <a:pt x="2474" y="410"/>
                  </a:lnTo>
                  <a:cubicBezTo>
                    <a:pt x="2481" y="411"/>
                    <a:pt x="2487" y="411"/>
                    <a:pt x="2492" y="411"/>
                  </a:cubicBezTo>
                  <a:cubicBezTo>
                    <a:pt x="2759" y="411"/>
                    <a:pt x="2757" y="1"/>
                    <a:pt x="2488" y="1"/>
                  </a:cubicBezTo>
                  <a:cubicBezTo>
                    <a:pt x="2484" y="1"/>
                    <a:pt x="2479" y="1"/>
                    <a:pt x="2474" y="1"/>
                  </a:cubicBezTo>
                  <a:lnTo>
                    <a:pt x="285" y="1"/>
                  </a:lnTo>
                  <a:cubicBezTo>
                    <a:pt x="280" y="1"/>
                    <a:pt x="276" y="1"/>
                    <a:pt x="27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1403;p85"/>
            <p:cNvSpPr/>
            <p:nvPr/>
          </p:nvSpPr>
          <p:spPr>
            <a:xfrm>
              <a:off x="7794831" y="3623935"/>
              <a:ext cx="37138" cy="10780"/>
            </a:xfrm>
            <a:custGeom>
              <a:avLst/>
              <a:gdLst/>
              <a:ahLst/>
              <a:cxnLst/>
              <a:rect l="l" t="t" r="r" b="b"/>
              <a:pathLst>
                <a:path w="1416" h="411" extrusionOk="0">
                  <a:moveTo>
                    <a:pt x="267" y="1"/>
                  </a:moveTo>
                  <a:cubicBezTo>
                    <a:pt x="2" y="1"/>
                    <a:pt x="1" y="411"/>
                    <a:pt x="263" y="411"/>
                  </a:cubicBezTo>
                  <a:cubicBezTo>
                    <a:pt x="268" y="411"/>
                    <a:pt x="274" y="411"/>
                    <a:pt x="280" y="410"/>
                  </a:cubicBezTo>
                  <a:lnTo>
                    <a:pt x="1161" y="410"/>
                  </a:lnTo>
                  <a:cubicBezTo>
                    <a:pt x="1416" y="396"/>
                    <a:pt x="1416" y="16"/>
                    <a:pt x="1161" y="1"/>
                  </a:cubicBezTo>
                  <a:lnTo>
                    <a:pt x="280" y="1"/>
                  </a:lnTo>
                  <a:cubicBezTo>
                    <a:pt x="276" y="1"/>
                    <a:pt x="271" y="1"/>
                    <a:pt x="267"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1404;p85"/>
            <p:cNvSpPr/>
            <p:nvPr/>
          </p:nvSpPr>
          <p:spPr>
            <a:xfrm>
              <a:off x="7714444" y="3658398"/>
              <a:ext cx="26437" cy="10780"/>
            </a:xfrm>
            <a:custGeom>
              <a:avLst/>
              <a:gdLst/>
              <a:ahLst/>
              <a:cxnLst/>
              <a:rect l="l" t="t" r="r" b="b"/>
              <a:pathLst>
                <a:path w="1008" h="411" extrusionOk="0">
                  <a:moveTo>
                    <a:pt x="271" y="1"/>
                  </a:moveTo>
                  <a:cubicBezTo>
                    <a:pt x="2" y="1"/>
                    <a:pt x="1" y="410"/>
                    <a:pt x="267" y="410"/>
                  </a:cubicBezTo>
                  <a:cubicBezTo>
                    <a:pt x="273" y="410"/>
                    <a:pt x="279" y="410"/>
                    <a:pt x="285" y="410"/>
                  </a:cubicBezTo>
                  <a:lnTo>
                    <a:pt x="723" y="410"/>
                  </a:lnTo>
                  <a:cubicBezTo>
                    <a:pt x="729" y="410"/>
                    <a:pt x="735" y="410"/>
                    <a:pt x="741" y="410"/>
                  </a:cubicBezTo>
                  <a:cubicBezTo>
                    <a:pt x="1007" y="410"/>
                    <a:pt x="1006" y="1"/>
                    <a:pt x="737" y="1"/>
                  </a:cubicBezTo>
                  <a:cubicBezTo>
                    <a:pt x="732" y="1"/>
                    <a:pt x="728" y="1"/>
                    <a:pt x="723" y="1"/>
                  </a:cubicBezTo>
                  <a:lnTo>
                    <a:pt x="285" y="1"/>
                  </a:lnTo>
                  <a:cubicBezTo>
                    <a:pt x="280" y="1"/>
                    <a:pt x="276" y="1"/>
                    <a:pt x="27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1405;p85"/>
            <p:cNvSpPr/>
            <p:nvPr/>
          </p:nvSpPr>
          <p:spPr>
            <a:xfrm>
              <a:off x="7748907" y="3658398"/>
              <a:ext cx="60218" cy="10780"/>
            </a:xfrm>
            <a:custGeom>
              <a:avLst/>
              <a:gdLst/>
              <a:ahLst/>
              <a:cxnLst/>
              <a:rect l="l" t="t" r="r" b="b"/>
              <a:pathLst>
                <a:path w="2296" h="411" extrusionOk="0">
                  <a:moveTo>
                    <a:pt x="271" y="1"/>
                  </a:moveTo>
                  <a:cubicBezTo>
                    <a:pt x="2" y="1"/>
                    <a:pt x="1" y="410"/>
                    <a:pt x="267" y="410"/>
                  </a:cubicBezTo>
                  <a:cubicBezTo>
                    <a:pt x="273" y="410"/>
                    <a:pt x="279" y="410"/>
                    <a:pt x="285" y="410"/>
                  </a:cubicBezTo>
                  <a:lnTo>
                    <a:pt x="2036" y="410"/>
                  </a:lnTo>
                  <a:cubicBezTo>
                    <a:pt x="2296" y="395"/>
                    <a:pt x="2296" y="15"/>
                    <a:pt x="2036" y="1"/>
                  </a:cubicBezTo>
                  <a:lnTo>
                    <a:pt x="285" y="1"/>
                  </a:lnTo>
                  <a:cubicBezTo>
                    <a:pt x="280" y="1"/>
                    <a:pt x="276" y="1"/>
                    <a:pt x="27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1406;p85"/>
            <p:cNvSpPr/>
            <p:nvPr/>
          </p:nvSpPr>
          <p:spPr>
            <a:xfrm>
              <a:off x="7714444" y="3681373"/>
              <a:ext cx="26437" cy="10780"/>
            </a:xfrm>
            <a:custGeom>
              <a:avLst/>
              <a:gdLst/>
              <a:ahLst/>
              <a:cxnLst/>
              <a:rect l="l" t="t" r="r" b="b"/>
              <a:pathLst>
                <a:path w="1008" h="411" extrusionOk="0">
                  <a:moveTo>
                    <a:pt x="271" y="0"/>
                  </a:moveTo>
                  <a:cubicBezTo>
                    <a:pt x="2" y="0"/>
                    <a:pt x="1" y="410"/>
                    <a:pt x="267" y="410"/>
                  </a:cubicBezTo>
                  <a:cubicBezTo>
                    <a:pt x="273" y="410"/>
                    <a:pt x="279" y="410"/>
                    <a:pt x="285" y="410"/>
                  </a:cubicBezTo>
                  <a:lnTo>
                    <a:pt x="723" y="410"/>
                  </a:lnTo>
                  <a:cubicBezTo>
                    <a:pt x="729" y="410"/>
                    <a:pt x="735" y="410"/>
                    <a:pt x="741" y="410"/>
                  </a:cubicBezTo>
                  <a:cubicBezTo>
                    <a:pt x="1007" y="410"/>
                    <a:pt x="1006" y="0"/>
                    <a:pt x="737" y="0"/>
                  </a:cubicBezTo>
                  <a:cubicBezTo>
                    <a:pt x="732" y="0"/>
                    <a:pt x="728" y="0"/>
                    <a:pt x="723" y="1"/>
                  </a:cubicBezTo>
                  <a:lnTo>
                    <a:pt x="285" y="1"/>
                  </a:lnTo>
                  <a:cubicBezTo>
                    <a:pt x="280" y="0"/>
                    <a:pt x="276" y="0"/>
                    <a:pt x="271"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1407;p85"/>
            <p:cNvSpPr/>
            <p:nvPr/>
          </p:nvSpPr>
          <p:spPr>
            <a:xfrm>
              <a:off x="7748907" y="3681373"/>
              <a:ext cx="60218" cy="10780"/>
            </a:xfrm>
            <a:custGeom>
              <a:avLst/>
              <a:gdLst/>
              <a:ahLst/>
              <a:cxnLst/>
              <a:rect l="l" t="t" r="r" b="b"/>
              <a:pathLst>
                <a:path w="2296" h="411" extrusionOk="0">
                  <a:moveTo>
                    <a:pt x="271" y="0"/>
                  </a:moveTo>
                  <a:cubicBezTo>
                    <a:pt x="2" y="0"/>
                    <a:pt x="1" y="410"/>
                    <a:pt x="267" y="410"/>
                  </a:cubicBezTo>
                  <a:cubicBezTo>
                    <a:pt x="273" y="410"/>
                    <a:pt x="279" y="410"/>
                    <a:pt x="285" y="410"/>
                  </a:cubicBezTo>
                  <a:lnTo>
                    <a:pt x="2036" y="410"/>
                  </a:lnTo>
                  <a:cubicBezTo>
                    <a:pt x="2296" y="395"/>
                    <a:pt x="2296" y="15"/>
                    <a:pt x="2036" y="1"/>
                  </a:cubicBezTo>
                  <a:lnTo>
                    <a:pt x="285" y="1"/>
                  </a:lnTo>
                  <a:cubicBezTo>
                    <a:pt x="280" y="0"/>
                    <a:pt x="276" y="0"/>
                    <a:pt x="271"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1408;p85"/>
            <p:cNvSpPr/>
            <p:nvPr/>
          </p:nvSpPr>
          <p:spPr>
            <a:xfrm>
              <a:off x="7709408" y="3486136"/>
              <a:ext cx="14294" cy="10780"/>
            </a:xfrm>
            <a:custGeom>
              <a:avLst/>
              <a:gdLst/>
              <a:ahLst/>
              <a:cxnLst/>
              <a:rect l="l" t="t" r="r" b="b"/>
              <a:pathLst>
                <a:path w="545" h="411" extrusionOk="0">
                  <a:moveTo>
                    <a:pt x="274" y="1"/>
                  </a:moveTo>
                  <a:cubicBezTo>
                    <a:pt x="270" y="1"/>
                    <a:pt x="265" y="1"/>
                    <a:pt x="261" y="1"/>
                  </a:cubicBezTo>
                  <a:cubicBezTo>
                    <a:pt x="1" y="15"/>
                    <a:pt x="1" y="395"/>
                    <a:pt x="261" y="410"/>
                  </a:cubicBezTo>
                  <a:cubicBezTo>
                    <a:pt x="267" y="410"/>
                    <a:pt x="273" y="410"/>
                    <a:pt x="279" y="410"/>
                  </a:cubicBezTo>
                  <a:cubicBezTo>
                    <a:pt x="545" y="410"/>
                    <a:pt x="543" y="1"/>
                    <a:pt x="274"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8" name="Google Shape;12961;p86"/>
          <p:cNvGrpSpPr/>
          <p:nvPr/>
        </p:nvGrpSpPr>
        <p:grpSpPr>
          <a:xfrm>
            <a:off x="1259454" y="2530117"/>
            <a:ext cx="443005" cy="477857"/>
            <a:chOff x="2674893" y="1515946"/>
            <a:chExt cx="332254" cy="358393"/>
          </a:xfrm>
        </p:grpSpPr>
        <p:sp>
          <p:nvSpPr>
            <p:cNvPr id="79" name="Google Shape;12962;p86"/>
            <p:cNvSpPr/>
            <p:nvPr/>
          </p:nvSpPr>
          <p:spPr>
            <a:xfrm>
              <a:off x="2968582" y="1811548"/>
              <a:ext cx="33349" cy="57469"/>
            </a:xfrm>
            <a:custGeom>
              <a:avLst/>
              <a:gdLst/>
              <a:ahLst/>
              <a:cxnLst/>
              <a:rect l="l" t="t" r="r" b="b"/>
              <a:pathLst>
                <a:path w="1272" h="2192" extrusionOk="0">
                  <a:moveTo>
                    <a:pt x="0" y="0"/>
                  </a:moveTo>
                  <a:lnTo>
                    <a:pt x="243" y="1847"/>
                  </a:lnTo>
                  <a:cubicBezTo>
                    <a:pt x="268" y="2043"/>
                    <a:pt x="439" y="2191"/>
                    <a:pt x="638" y="2191"/>
                  </a:cubicBezTo>
                  <a:cubicBezTo>
                    <a:pt x="833" y="2191"/>
                    <a:pt x="1004" y="2043"/>
                    <a:pt x="1029" y="1847"/>
                  </a:cubicBezTo>
                  <a:lnTo>
                    <a:pt x="1272" y="4"/>
                  </a:lnTo>
                  <a:lnTo>
                    <a:pt x="0" y="0"/>
                  </a:lnTo>
                  <a:close/>
                </a:path>
              </a:pathLst>
            </a:custGeom>
            <a:solidFill>
              <a:srgbClr val="D3DC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2963;p86"/>
            <p:cNvSpPr/>
            <p:nvPr/>
          </p:nvSpPr>
          <p:spPr>
            <a:xfrm>
              <a:off x="2985282" y="1811548"/>
              <a:ext cx="16648" cy="57469"/>
            </a:xfrm>
            <a:custGeom>
              <a:avLst/>
              <a:gdLst/>
              <a:ahLst/>
              <a:cxnLst/>
              <a:rect l="l" t="t" r="r" b="b"/>
              <a:pathLst>
                <a:path w="635" h="2192" extrusionOk="0">
                  <a:moveTo>
                    <a:pt x="1" y="0"/>
                  </a:moveTo>
                  <a:lnTo>
                    <a:pt x="1" y="2191"/>
                  </a:lnTo>
                  <a:cubicBezTo>
                    <a:pt x="196" y="2191"/>
                    <a:pt x="367" y="2043"/>
                    <a:pt x="392" y="1847"/>
                  </a:cubicBezTo>
                  <a:lnTo>
                    <a:pt x="635" y="4"/>
                  </a:lnTo>
                  <a:lnTo>
                    <a:pt x="1" y="0"/>
                  </a:lnTo>
                  <a:close/>
                </a:path>
              </a:pathLst>
            </a:custGeom>
            <a:solidFill>
              <a:srgbClr val="E5EB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2964;p86"/>
            <p:cNvSpPr/>
            <p:nvPr/>
          </p:nvSpPr>
          <p:spPr>
            <a:xfrm>
              <a:off x="2680215" y="1521268"/>
              <a:ext cx="257535" cy="347828"/>
            </a:xfrm>
            <a:custGeom>
              <a:avLst/>
              <a:gdLst/>
              <a:ahLst/>
              <a:cxnLst/>
              <a:rect l="l" t="t" r="r" b="b"/>
              <a:pathLst>
                <a:path w="9823" h="13267" extrusionOk="0">
                  <a:moveTo>
                    <a:pt x="2930" y="1"/>
                  </a:moveTo>
                  <a:lnTo>
                    <a:pt x="0" y="2931"/>
                  </a:lnTo>
                  <a:lnTo>
                    <a:pt x="0" y="13267"/>
                  </a:lnTo>
                  <a:lnTo>
                    <a:pt x="9822" y="13267"/>
                  </a:lnTo>
                  <a:lnTo>
                    <a:pt x="9822" y="1"/>
                  </a:lnTo>
                  <a:close/>
                </a:path>
              </a:pathLst>
            </a:custGeom>
            <a:solidFill>
              <a:srgbClr val="D2DB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2965;p86"/>
            <p:cNvSpPr/>
            <p:nvPr/>
          </p:nvSpPr>
          <p:spPr>
            <a:xfrm>
              <a:off x="2680215" y="1521268"/>
              <a:ext cx="89375" cy="89375"/>
            </a:xfrm>
            <a:custGeom>
              <a:avLst/>
              <a:gdLst/>
              <a:ahLst/>
              <a:cxnLst/>
              <a:rect l="l" t="t" r="r" b="b"/>
              <a:pathLst>
                <a:path w="3409" h="3409" extrusionOk="0">
                  <a:moveTo>
                    <a:pt x="2930" y="1"/>
                  </a:moveTo>
                  <a:lnTo>
                    <a:pt x="0" y="2931"/>
                  </a:lnTo>
                  <a:lnTo>
                    <a:pt x="0" y="3409"/>
                  </a:lnTo>
                  <a:lnTo>
                    <a:pt x="3191" y="3409"/>
                  </a:lnTo>
                  <a:cubicBezTo>
                    <a:pt x="3311" y="3409"/>
                    <a:pt x="3408" y="3311"/>
                    <a:pt x="3408" y="3191"/>
                  </a:cubicBezTo>
                  <a:lnTo>
                    <a:pt x="3408" y="1"/>
                  </a:lnTo>
                  <a:close/>
                </a:path>
              </a:pathLst>
            </a:custGeom>
            <a:solidFill>
              <a:srgbClr val="E0E6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2966;p86"/>
            <p:cNvSpPr/>
            <p:nvPr/>
          </p:nvSpPr>
          <p:spPr>
            <a:xfrm>
              <a:off x="2680215" y="1521268"/>
              <a:ext cx="257535" cy="347828"/>
            </a:xfrm>
            <a:custGeom>
              <a:avLst/>
              <a:gdLst/>
              <a:ahLst/>
              <a:cxnLst/>
              <a:rect l="l" t="t" r="r" b="b"/>
              <a:pathLst>
                <a:path w="9823" h="13267" extrusionOk="0">
                  <a:moveTo>
                    <a:pt x="8946" y="1"/>
                  </a:moveTo>
                  <a:lnTo>
                    <a:pt x="8946" y="12358"/>
                  </a:lnTo>
                  <a:lnTo>
                    <a:pt x="0" y="12358"/>
                  </a:lnTo>
                  <a:lnTo>
                    <a:pt x="0" y="13267"/>
                  </a:lnTo>
                  <a:lnTo>
                    <a:pt x="9822" y="13267"/>
                  </a:lnTo>
                  <a:lnTo>
                    <a:pt x="9822" y="1"/>
                  </a:lnTo>
                  <a:close/>
                </a:path>
              </a:pathLst>
            </a:custGeom>
            <a:solidFill>
              <a:srgbClr val="E0E6E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2967;p86"/>
            <p:cNvSpPr/>
            <p:nvPr/>
          </p:nvSpPr>
          <p:spPr>
            <a:xfrm>
              <a:off x="2680215" y="1521268"/>
              <a:ext cx="76843" cy="76843"/>
            </a:xfrm>
            <a:custGeom>
              <a:avLst/>
              <a:gdLst/>
              <a:ahLst/>
              <a:cxnLst/>
              <a:rect l="l" t="t" r="r" b="b"/>
              <a:pathLst>
                <a:path w="2931" h="2931" extrusionOk="0">
                  <a:moveTo>
                    <a:pt x="2930" y="1"/>
                  </a:moveTo>
                  <a:lnTo>
                    <a:pt x="0" y="2931"/>
                  </a:lnTo>
                  <a:lnTo>
                    <a:pt x="2930" y="2931"/>
                  </a:lnTo>
                  <a:lnTo>
                    <a:pt x="2930" y="1"/>
                  </a:lnTo>
                  <a:close/>
                </a:path>
              </a:pathLst>
            </a:custGeom>
            <a:solidFill>
              <a:srgbClr val="9EB2C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2968;p86"/>
            <p:cNvSpPr/>
            <p:nvPr/>
          </p:nvSpPr>
          <p:spPr>
            <a:xfrm>
              <a:off x="2968582" y="1601310"/>
              <a:ext cx="33349" cy="222691"/>
            </a:xfrm>
            <a:custGeom>
              <a:avLst/>
              <a:gdLst/>
              <a:ahLst/>
              <a:cxnLst/>
              <a:rect l="l" t="t" r="r" b="b"/>
              <a:pathLst>
                <a:path w="1272" h="8494" extrusionOk="0">
                  <a:moveTo>
                    <a:pt x="0" y="1"/>
                  </a:moveTo>
                  <a:lnTo>
                    <a:pt x="0" y="8494"/>
                  </a:lnTo>
                  <a:lnTo>
                    <a:pt x="1272" y="8494"/>
                  </a:lnTo>
                  <a:lnTo>
                    <a:pt x="1272" y="1"/>
                  </a:lnTo>
                  <a:close/>
                </a:path>
              </a:pathLst>
            </a:custGeom>
            <a:solidFill>
              <a:srgbClr val="8BA3B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2969;p86"/>
            <p:cNvSpPr/>
            <p:nvPr/>
          </p:nvSpPr>
          <p:spPr>
            <a:xfrm>
              <a:off x="2985282" y="1601310"/>
              <a:ext cx="16648" cy="222691"/>
            </a:xfrm>
            <a:custGeom>
              <a:avLst/>
              <a:gdLst/>
              <a:ahLst/>
              <a:cxnLst/>
              <a:rect l="l" t="t" r="r" b="b"/>
              <a:pathLst>
                <a:path w="635" h="8494" extrusionOk="0">
                  <a:moveTo>
                    <a:pt x="1" y="1"/>
                  </a:moveTo>
                  <a:lnTo>
                    <a:pt x="1" y="8494"/>
                  </a:lnTo>
                  <a:lnTo>
                    <a:pt x="635" y="8494"/>
                  </a:lnTo>
                  <a:lnTo>
                    <a:pt x="635" y="1"/>
                  </a:lnTo>
                  <a:close/>
                </a:path>
              </a:pathLst>
            </a:custGeom>
            <a:solidFill>
              <a:srgbClr val="869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2970;p86"/>
            <p:cNvSpPr/>
            <p:nvPr/>
          </p:nvSpPr>
          <p:spPr>
            <a:xfrm>
              <a:off x="2968582" y="1569691"/>
              <a:ext cx="33349" cy="38776"/>
            </a:xfrm>
            <a:custGeom>
              <a:avLst/>
              <a:gdLst/>
              <a:ahLst/>
              <a:cxnLst/>
              <a:rect l="l" t="t" r="r" b="b"/>
              <a:pathLst>
                <a:path w="1272" h="1479" extrusionOk="0">
                  <a:moveTo>
                    <a:pt x="0" y="1"/>
                  </a:moveTo>
                  <a:lnTo>
                    <a:pt x="0" y="1478"/>
                  </a:lnTo>
                  <a:lnTo>
                    <a:pt x="1272" y="1478"/>
                  </a:lnTo>
                  <a:lnTo>
                    <a:pt x="1272" y="1"/>
                  </a:ln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2971;p86"/>
            <p:cNvSpPr/>
            <p:nvPr/>
          </p:nvSpPr>
          <p:spPr>
            <a:xfrm>
              <a:off x="2985282" y="1569691"/>
              <a:ext cx="16648" cy="38776"/>
            </a:xfrm>
            <a:custGeom>
              <a:avLst/>
              <a:gdLst/>
              <a:ahLst/>
              <a:cxnLst/>
              <a:rect l="l" t="t" r="r" b="b"/>
              <a:pathLst>
                <a:path w="635" h="1479" extrusionOk="0">
                  <a:moveTo>
                    <a:pt x="1" y="1"/>
                  </a:moveTo>
                  <a:lnTo>
                    <a:pt x="1" y="1478"/>
                  </a:lnTo>
                  <a:lnTo>
                    <a:pt x="635" y="1478"/>
                  </a:lnTo>
                  <a:lnTo>
                    <a:pt x="635" y="1"/>
                  </a:lnTo>
                  <a:close/>
                </a:path>
              </a:pathLst>
            </a:custGeom>
            <a:solidFill>
              <a:srgbClr val="5A708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2972;p86"/>
            <p:cNvSpPr/>
            <p:nvPr/>
          </p:nvSpPr>
          <p:spPr>
            <a:xfrm>
              <a:off x="2968686" y="1521268"/>
              <a:ext cx="33244" cy="48450"/>
            </a:xfrm>
            <a:custGeom>
              <a:avLst/>
              <a:gdLst/>
              <a:ahLst/>
              <a:cxnLst/>
              <a:rect l="l" t="t" r="r" b="b"/>
              <a:pathLst>
                <a:path w="1268" h="1848" extrusionOk="0">
                  <a:moveTo>
                    <a:pt x="634" y="1"/>
                  </a:moveTo>
                  <a:cubicBezTo>
                    <a:pt x="283" y="1"/>
                    <a:pt x="0" y="283"/>
                    <a:pt x="0" y="634"/>
                  </a:cubicBezTo>
                  <a:lnTo>
                    <a:pt x="0" y="1848"/>
                  </a:lnTo>
                  <a:lnTo>
                    <a:pt x="1268" y="1848"/>
                  </a:lnTo>
                  <a:lnTo>
                    <a:pt x="1268" y="634"/>
                  </a:lnTo>
                  <a:cubicBezTo>
                    <a:pt x="1268" y="283"/>
                    <a:pt x="982" y="1"/>
                    <a:pt x="634" y="1"/>
                  </a:cubicBezTo>
                  <a:close/>
                </a:path>
              </a:pathLst>
            </a:custGeom>
            <a:solidFill>
              <a:srgbClr val="D3DC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2973;p86"/>
            <p:cNvSpPr/>
            <p:nvPr/>
          </p:nvSpPr>
          <p:spPr>
            <a:xfrm>
              <a:off x="2985282" y="1521268"/>
              <a:ext cx="16648" cy="48450"/>
            </a:xfrm>
            <a:custGeom>
              <a:avLst/>
              <a:gdLst/>
              <a:ahLst/>
              <a:cxnLst/>
              <a:rect l="l" t="t" r="r" b="b"/>
              <a:pathLst>
                <a:path w="635" h="1848" extrusionOk="0">
                  <a:moveTo>
                    <a:pt x="1" y="1"/>
                  </a:moveTo>
                  <a:lnTo>
                    <a:pt x="1" y="1848"/>
                  </a:lnTo>
                  <a:lnTo>
                    <a:pt x="635" y="1848"/>
                  </a:lnTo>
                  <a:lnTo>
                    <a:pt x="635" y="634"/>
                  </a:lnTo>
                  <a:cubicBezTo>
                    <a:pt x="635" y="283"/>
                    <a:pt x="349" y="1"/>
                    <a:pt x="1" y="1"/>
                  </a:cubicBezTo>
                  <a:close/>
                </a:path>
              </a:pathLst>
            </a:custGeom>
            <a:solidFill>
              <a:srgbClr val="798F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2974;p86"/>
            <p:cNvSpPr/>
            <p:nvPr/>
          </p:nvSpPr>
          <p:spPr>
            <a:xfrm>
              <a:off x="2674998" y="1515946"/>
              <a:ext cx="268074" cy="358393"/>
            </a:xfrm>
            <a:custGeom>
              <a:avLst/>
              <a:gdLst/>
              <a:ahLst/>
              <a:cxnLst/>
              <a:rect l="l" t="t" r="r" b="b"/>
              <a:pathLst>
                <a:path w="10225" h="13670" extrusionOk="0">
                  <a:moveTo>
                    <a:pt x="7059" y="1"/>
                  </a:moveTo>
                  <a:cubicBezTo>
                    <a:pt x="6791" y="1"/>
                    <a:pt x="6791" y="403"/>
                    <a:pt x="7059" y="403"/>
                  </a:cubicBezTo>
                  <a:lnTo>
                    <a:pt x="9819" y="403"/>
                  </a:lnTo>
                  <a:lnTo>
                    <a:pt x="9819" y="13267"/>
                  </a:lnTo>
                  <a:lnTo>
                    <a:pt x="399" y="13267"/>
                  </a:lnTo>
                  <a:lnTo>
                    <a:pt x="399" y="11688"/>
                  </a:lnTo>
                  <a:cubicBezTo>
                    <a:pt x="399" y="11554"/>
                    <a:pt x="299" y="11487"/>
                    <a:pt x="199" y="11487"/>
                  </a:cubicBezTo>
                  <a:cubicBezTo>
                    <a:pt x="100" y="11487"/>
                    <a:pt x="0" y="11554"/>
                    <a:pt x="0" y="11688"/>
                  </a:cubicBezTo>
                  <a:lnTo>
                    <a:pt x="0" y="13470"/>
                  </a:lnTo>
                  <a:cubicBezTo>
                    <a:pt x="0" y="13579"/>
                    <a:pt x="87" y="13669"/>
                    <a:pt x="199" y="13669"/>
                  </a:cubicBezTo>
                  <a:lnTo>
                    <a:pt x="10025" y="13669"/>
                  </a:lnTo>
                  <a:cubicBezTo>
                    <a:pt x="10134" y="13669"/>
                    <a:pt x="10224" y="13579"/>
                    <a:pt x="10224" y="13470"/>
                  </a:cubicBezTo>
                  <a:lnTo>
                    <a:pt x="10224" y="204"/>
                  </a:lnTo>
                  <a:cubicBezTo>
                    <a:pt x="10224" y="91"/>
                    <a:pt x="10134" y="1"/>
                    <a:pt x="1002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2975;p86"/>
            <p:cNvSpPr/>
            <p:nvPr/>
          </p:nvSpPr>
          <p:spPr>
            <a:xfrm>
              <a:off x="2674893" y="1515946"/>
              <a:ext cx="171515" cy="290962"/>
            </a:xfrm>
            <a:custGeom>
              <a:avLst/>
              <a:gdLst/>
              <a:ahLst/>
              <a:cxnLst/>
              <a:rect l="l" t="t" r="r" b="b"/>
              <a:pathLst>
                <a:path w="6542" h="11098" extrusionOk="0">
                  <a:moveTo>
                    <a:pt x="2934" y="685"/>
                  </a:moveTo>
                  <a:lnTo>
                    <a:pt x="2934" y="2934"/>
                  </a:lnTo>
                  <a:lnTo>
                    <a:pt x="685" y="2934"/>
                  </a:lnTo>
                  <a:lnTo>
                    <a:pt x="2934" y="685"/>
                  </a:lnTo>
                  <a:close/>
                  <a:moveTo>
                    <a:pt x="3133" y="1"/>
                  </a:moveTo>
                  <a:cubicBezTo>
                    <a:pt x="2988" y="1"/>
                    <a:pt x="2844" y="211"/>
                    <a:pt x="2753" y="301"/>
                  </a:cubicBezTo>
                  <a:lnTo>
                    <a:pt x="124" y="2931"/>
                  </a:lnTo>
                  <a:cubicBezTo>
                    <a:pt x="66" y="2989"/>
                    <a:pt x="0" y="3043"/>
                    <a:pt x="0" y="3134"/>
                  </a:cubicBezTo>
                  <a:lnTo>
                    <a:pt x="0" y="10899"/>
                  </a:lnTo>
                  <a:cubicBezTo>
                    <a:pt x="0" y="11009"/>
                    <a:pt x="88" y="11098"/>
                    <a:pt x="197" y="11098"/>
                  </a:cubicBezTo>
                  <a:cubicBezTo>
                    <a:pt x="199" y="11098"/>
                    <a:pt x="201" y="11098"/>
                    <a:pt x="203" y="11098"/>
                  </a:cubicBezTo>
                  <a:cubicBezTo>
                    <a:pt x="316" y="11098"/>
                    <a:pt x="403" y="11011"/>
                    <a:pt x="403" y="10899"/>
                  </a:cubicBezTo>
                  <a:lnTo>
                    <a:pt x="403" y="3333"/>
                  </a:lnTo>
                  <a:lnTo>
                    <a:pt x="3133" y="3333"/>
                  </a:lnTo>
                  <a:cubicBezTo>
                    <a:pt x="3246" y="3333"/>
                    <a:pt x="3336" y="3246"/>
                    <a:pt x="3336" y="3134"/>
                  </a:cubicBezTo>
                  <a:lnTo>
                    <a:pt x="3336" y="403"/>
                  </a:lnTo>
                  <a:lnTo>
                    <a:pt x="6273" y="403"/>
                  </a:lnTo>
                  <a:cubicBezTo>
                    <a:pt x="6541" y="403"/>
                    <a:pt x="6541" y="1"/>
                    <a:pt x="627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2976;p86"/>
            <p:cNvSpPr/>
            <p:nvPr/>
          </p:nvSpPr>
          <p:spPr>
            <a:xfrm>
              <a:off x="2729006" y="1758169"/>
              <a:ext cx="159927" cy="10566"/>
            </a:xfrm>
            <a:custGeom>
              <a:avLst/>
              <a:gdLst/>
              <a:ahLst/>
              <a:cxnLst/>
              <a:rect l="l" t="t" r="r" b="b"/>
              <a:pathLst>
                <a:path w="6100" h="403" extrusionOk="0">
                  <a:moveTo>
                    <a:pt x="265" y="1"/>
                  </a:moveTo>
                  <a:cubicBezTo>
                    <a:pt x="1" y="1"/>
                    <a:pt x="1" y="403"/>
                    <a:pt x="265" y="403"/>
                  </a:cubicBezTo>
                  <a:lnTo>
                    <a:pt x="5835" y="403"/>
                  </a:lnTo>
                  <a:cubicBezTo>
                    <a:pt x="6100" y="403"/>
                    <a:pt x="6100" y="1"/>
                    <a:pt x="5835"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2977;p86"/>
            <p:cNvSpPr/>
            <p:nvPr/>
          </p:nvSpPr>
          <p:spPr>
            <a:xfrm>
              <a:off x="2801943" y="1822271"/>
              <a:ext cx="86990" cy="10461"/>
            </a:xfrm>
            <a:custGeom>
              <a:avLst/>
              <a:gdLst/>
              <a:ahLst/>
              <a:cxnLst/>
              <a:rect l="l" t="t" r="r" b="b"/>
              <a:pathLst>
                <a:path w="3318" h="399" extrusionOk="0">
                  <a:moveTo>
                    <a:pt x="3057" y="0"/>
                  </a:moveTo>
                  <a:cubicBezTo>
                    <a:pt x="3056" y="0"/>
                    <a:pt x="3055" y="0"/>
                    <a:pt x="3053" y="0"/>
                  </a:cubicBezTo>
                  <a:lnTo>
                    <a:pt x="268" y="0"/>
                  </a:lnTo>
                  <a:cubicBezTo>
                    <a:pt x="0" y="0"/>
                    <a:pt x="0" y="399"/>
                    <a:pt x="268" y="399"/>
                  </a:cubicBezTo>
                  <a:lnTo>
                    <a:pt x="3053" y="399"/>
                  </a:lnTo>
                  <a:cubicBezTo>
                    <a:pt x="3317" y="399"/>
                    <a:pt x="3318" y="0"/>
                    <a:pt x="305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2978;p86"/>
            <p:cNvSpPr/>
            <p:nvPr/>
          </p:nvSpPr>
          <p:spPr>
            <a:xfrm>
              <a:off x="2729006" y="1731584"/>
              <a:ext cx="159927" cy="10566"/>
            </a:xfrm>
            <a:custGeom>
              <a:avLst/>
              <a:gdLst/>
              <a:ahLst/>
              <a:cxnLst/>
              <a:rect l="l" t="t" r="r" b="b"/>
              <a:pathLst>
                <a:path w="6100" h="403" extrusionOk="0">
                  <a:moveTo>
                    <a:pt x="265" y="1"/>
                  </a:moveTo>
                  <a:cubicBezTo>
                    <a:pt x="1" y="1"/>
                    <a:pt x="1" y="403"/>
                    <a:pt x="265" y="403"/>
                  </a:cubicBezTo>
                  <a:lnTo>
                    <a:pt x="5835" y="403"/>
                  </a:lnTo>
                  <a:cubicBezTo>
                    <a:pt x="6100" y="403"/>
                    <a:pt x="6100" y="1"/>
                    <a:pt x="5835"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2979;p86"/>
            <p:cNvSpPr/>
            <p:nvPr/>
          </p:nvSpPr>
          <p:spPr>
            <a:xfrm>
              <a:off x="2729006" y="1705000"/>
              <a:ext cx="159927" cy="10487"/>
            </a:xfrm>
            <a:custGeom>
              <a:avLst/>
              <a:gdLst/>
              <a:ahLst/>
              <a:cxnLst/>
              <a:rect l="l" t="t" r="r" b="b"/>
              <a:pathLst>
                <a:path w="6100" h="400" extrusionOk="0">
                  <a:moveTo>
                    <a:pt x="265" y="1"/>
                  </a:moveTo>
                  <a:cubicBezTo>
                    <a:pt x="1" y="1"/>
                    <a:pt x="1" y="399"/>
                    <a:pt x="265" y="399"/>
                  </a:cubicBezTo>
                  <a:lnTo>
                    <a:pt x="5835" y="399"/>
                  </a:lnTo>
                  <a:cubicBezTo>
                    <a:pt x="6100" y="399"/>
                    <a:pt x="6100" y="1"/>
                    <a:pt x="5835"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2980;p86"/>
            <p:cNvSpPr/>
            <p:nvPr/>
          </p:nvSpPr>
          <p:spPr>
            <a:xfrm>
              <a:off x="2729006" y="1678415"/>
              <a:ext cx="159927" cy="10461"/>
            </a:xfrm>
            <a:custGeom>
              <a:avLst/>
              <a:gdLst/>
              <a:ahLst/>
              <a:cxnLst/>
              <a:rect l="l" t="t" r="r" b="b"/>
              <a:pathLst>
                <a:path w="6100" h="399" extrusionOk="0">
                  <a:moveTo>
                    <a:pt x="5839" y="1"/>
                  </a:moveTo>
                  <a:cubicBezTo>
                    <a:pt x="5838" y="1"/>
                    <a:pt x="5837" y="1"/>
                    <a:pt x="5835" y="1"/>
                  </a:cubicBezTo>
                  <a:lnTo>
                    <a:pt x="265" y="1"/>
                  </a:lnTo>
                  <a:cubicBezTo>
                    <a:pt x="1" y="1"/>
                    <a:pt x="1" y="399"/>
                    <a:pt x="265" y="399"/>
                  </a:cubicBezTo>
                  <a:lnTo>
                    <a:pt x="5835" y="399"/>
                  </a:lnTo>
                  <a:cubicBezTo>
                    <a:pt x="6099" y="399"/>
                    <a:pt x="6100" y="1"/>
                    <a:pt x="583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2981;p86"/>
            <p:cNvSpPr/>
            <p:nvPr/>
          </p:nvSpPr>
          <p:spPr>
            <a:xfrm>
              <a:off x="2791404" y="1599894"/>
              <a:ext cx="35158" cy="62686"/>
            </a:xfrm>
            <a:custGeom>
              <a:avLst/>
              <a:gdLst/>
              <a:ahLst/>
              <a:cxnLst/>
              <a:rect l="l" t="t" r="r" b="b"/>
              <a:pathLst>
                <a:path w="1341" h="2391" extrusionOk="0">
                  <a:moveTo>
                    <a:pt x="290" y="0"/>
                  </a:moveTo>
                  <a:cubicBezTo>
                    <a:pt x="22" y="0"/>
                    <a:pt x="22" y="402"/>
                    <a:pt x="290" y="402"/>
                  </a:cubicBezTo>
                  <a:lnTo>
                    <a:pt x="468" y="402"/>
                  </a:lnTo>
                  <a:lnTo>
                    <a:pt x="468" y="1989"/>
                  </a:lnTo>
                  <a:lnTo>
                    <a:pt x="268" y="1989"/>
                  </a:lnTo>
                  <a:cubicBezTo>
                    <a:pt x="0" y="1989"/>
                    <a:pt x="0" y="2391"/>
                    <a:pt x="268" y="2391"/>
                  </a:cubicBezTo>
                  <a:lnTo>
                    <a:pt x="1072" y="2391"/>
                  </a:lnTo>
                  <a:cubicBezTo>
                    <a:pt x="1340" y="2391"/>
                    <a:pt x="1340" y="1989"/>
                    <a:pt x="1072" y="1989"/>
                  </a:cubicBezTo>
                  <a:lnTo>
                    <a:pt x="866" y="1989"/>
                  </a:lnTo>
                  <a:lnTo>
                    <a:pt x="866" y="200"/>
                  </a:lnTo>
                  <a:cubicBezTo>
                    <a:pt x="866" y="91"/>
                    <a:pt x="775" y="0"/>
                    <a:pt x="66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2982;p86"/>
            <p:cNvSpPr/>
            <p:nvPr/>
          </p:nvSpPr>
          <p:spPr>
            <a:xfrm>
              <a:off x="2797670" y="1580205"/>
              <a:ext cx="19191" cy="16491"/>
            </a:xfrm>
            <a:custGeom>
              <a:avLst/>
              <a:gdLst/>
              <a:ahLst/>
              <a:cxnLst/>
              <a:rect l="l" t="t" r="r" b="b"/>
              <a:pathLst>
                <a:path w="732" h="629" extrusionOk="0">
                  <a:moveTo>
                    <a:pt x="316" y="1"/>
                  </a:moveTo>
                  <a:cubicBezTo>
                    <a:pt x="154" y="1"/>
                    <a:pt x="0" y="125"/>
                    <a:pt x="0" y="313"/>
                  </a:cubicBezTo>
                  <a:cubicBezTo>
                    <a:pt x="0" y="487"/>
                    <a:pt x="142" y="628"/>
                    <a:pt x="315" y="628"/>
                  </a:cubicBezTo>
                  <a:cubicBezTo>
                    <a:pt x="594" y="628"/>
                    <a:pt x="732" y="291"/>
                    <a:pt x="536" y="92"/>
                  </a:cubicBezTo>
                  <a:cubicBezTo>
                    <a:pt x="472" y="29"/>
                    <a:pt x="393" y="1"/>
                    <a:pt x="316"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2983;p86"/>
            <p:cNvSpPr/>
            <p:nvPr/>
          </p:nvSpPr>
          <p:spPr>
            <a:xfrm>
              <a:off x="2963364" y="1515946"/>
              <a:ext cx="43783" cy="358393"/>
            </a:xfrm>
            <a:custGeom>
              <a:avLst/>
              <a:gdLst/>
              <a:ahLst/>
              <a:cxnLst/>
              <a:rect l="l" t="t" r="r" b="b"/>
              <a:pathLst>
                <a:path w="1670" h="13670" extrusionOk="0">
                  <a:moveTo>
                    <a:pt x="837" y="388"/>
                  </a:moveTo>
                  <a:cubicBezTo>
                    <a:pt x="1083" y="388"/>
                    <a:pt x="1279" y="591"/>
                    <a:pt x="1271" y="837"/>
                  </a:cubicBezTo>
                  <a:lnTo>
                    <a:pt x="1271" y="1851"/>
                  </a:lnTo>
                  <a:lnTo>
                    <a:pt x="402" y="1851"/>
                  </a:lnTo>
                  <a:lnTo>
                    <a:pt x="402" y="837"/>
                  </a:lnTo>
                  <a:cubicBezTo>
                    <a:pt x="395" y="591"/>
                    <a:pt x="591" y="388"/>
                    <a:pt x="837" y="388"/>
                  </a:cubicBezTo>
                  <a:close/>
                  <a:moveTo>
                    <a:pt x="1271" y="2250"/>
                  </a:moveTo>
                  <a:lnTo>
                    <a:pt x="1271" y="3058"/>
                  </a:lnTo>
                  <a:lnTo>
                    <a:pt x="402" y="3058"/>
                  </a:lnTo>
                  <a:lnTo>
                    <a:pt x="402" y="2250"/>
                  </a:lnTo>
                  <a:close/>
                  <a:moveTo>
                    <a:pt x="1181" y="11949"/>
                  </a:moveTo>
                  <a:lnTo>
                    <a:pt x="1032" y="13097"/>
                  </a:lnTo>
                  <a:cubicBezTo>
                    <a:pt x="1018" y="13192"/>
                    <a:pt x="938" y="13267"/>
                    <a:pt x="844" y="13267"/>
                  </a:cubicBezTo>
                  <a:cubicBezTo>
                    <a:pt x="841" y="13267"/>
                    <a:pt x="839" y="13267"/>
                    <a:pt x="837" y="13267"/>
                  </a:cubicBezTo>
                  <a:cubicBezTo>
                    <a:pt x="739" y="13267"/>
                    <a:pt x="656" y="13195"/>
                    <a:pt x="645" y="13097"/>
                  </a:cubicBezTo>
                  <a:lnTo>
                    <a:pt x="493" y="11949"/>
                  </a:lnTo>
                  <a:close/>
                  <a:moveTo>
                    <a:pt x="837" y="1"/>
                  </a:moveTo>
                  <a:cubicBezTo>
                    <a:pt x="373" y="1"/>
                    <a:pt x="0" y="374"/>
                    <a:pt x="0" y="837"/>
                  </a:cubicBezTo>
                  <a:lnTo>
                    <a:pt x="0" y="3532"/>
                  </a:lnTo>
                  <a:lnTo>
                    <a:pt x="0" y="5987"/>
                  </a:lnTo>
                  <a:cubicBezTo>
                    <a:pt x="0" y="6120"/>
                    <a:pt x="101" y="6186"/>
                    <a:pt x="201" y="6186"/>
                  </a:cubicBezTo>
                  <a:cubicBezTo>
                    <a:pt x="302" y="6186"/>
                    <a:pt x="402" y="6120"/>
                    <a:pt x="402" y="5987"/>
                  </a:cubicBezTo>
                  <a:lnTo>
                    <a:pt x="402" y="3460"/>
                  </a:lnTo>
                  <a:lnTo>
                    <a:pt x="1271" y="3460"/>
                  </a:lnTo>
                  <a:lnTo>
                    <a:pt x="1271" y="11550"/>
                  </a:lnTo>
                  <a:lnTo>
                    <a:pt x="402" y="11550"/>
                  </a:lnTo>
                  <a:lnTo>
                    <a:pt x="402" y="6777"/>
                  </a:lnTo>
                  <a:cubicBezTo>
                    <a:pt x="402" y="6643"/>
                    <a:pt x="302" y="6576"/>
                    <a:pt x="201" y="6576"/>
                  </a:cubicBezTo>
                  <a:cubicBezTo>
                    <a:pt x="101" y="6576"/>
                    <a:pt x="0" y="6643"/>
                    <a:pt x="0" y="6777"/>
                  </a:cubicBezTo>
                  <a:lnTo>
                    <a:pt x="0" y="11750"/>
                  </a:lnTo>
                  <a:cubicBezTo>
                    <a:pt x="0" y="11815"/>
                    <a:pt x="29" y="11873"/>
                    <a:pt x="84" y="11913"/>
                  </a:cubicBezTo>
                  <a:lnTo>
                    <a:pt x="243" y="13151"/>
                  </a:lnTo>
                  <a:cubicBezTo>
                    <a:pt x="283" y="13448"/>
                    <a:pt x="536" y="13669"/>
                    <a:pt x="837" y="13669"/>
                  </a:cubicBezTo>
                  <a:cubicBezTo>
                    <a:pt x="1134" y="13669"/>
                    <a:pt x="1387" y="13448"/>
                    <a:pt x="1427" y="13151"/>
                  </a:cubicBezTo>
                  <a:lnTo>
                    <a:pt x="1590" y="11909"/>
                  </a:lnTo>
                  <a:cubicBezTo>
                    <a:pt x="1641" y="11873"/>
                    <a:pt x="1670" y="11815"/>
                    <a:pt x="1670" y="11750"/>
                  </a:cubicBezTo>
                  <a:lnTo>
                    <a:pt x="1670" y="3532"/>
                  </a:lnTo>
                  <a:lnTo>
                    <a:pt x="1670" y="837"/>
                  </a:lnTo>
                  <a:cubicBezTo>
                    <a:pt x="1670" y="374"/>
                    <a:pt x="1297" y="1"/>
                    <a:pt x="837"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1" name="Google Shape;18341;p89"/>
          <p:cNvGrpSpPr/>
          <p:nvPr/>
        </p:nvGrpSpPr>
        <p:grpSpPr>
          <a:xfrm>
            <a:off x="1316857" y="5028574"/>
            <a:ext cx="455967" cy="526553"/>
            <a:chOff x="4146190" y="3339908"/>
            <a:chExt cx="341975" cy="394915"/>
          </a:xfrm>
        </p:grpSpPr>
        <p:sp>
          <p:nvSpPr>
            <p:cNvPr id="102" name="Google Shape;18342;p89"/>
            <p:cNvSpPr/>
            <p:nvPr/>
          </p:nvSpPr>
          <p:spPr>
            <a:xfrm>
              <a:off x="4152046" y="3360704"/>
              <a:ext cx="278520" cy="368341"/>
            </a:xfrm>
            <a:custGeom>
              <a:avLst/>
              <a:gdLst/>
              <a:ahLst/>
              <a:cxnLst/>
              <a:rect l="l" t="t" r="r" b="b"/>
              <a:pathLst>
                <a:path w="10701" h="14152" extrusionOk="0">
                  <a:moveTo>
                    <a:pt x="0" y="1"/>
                  </a:moveTo>
                  <a:lnTo>
                    <a:pt x="0" y="14152"/>
                  </a:lnTo>
                  <a:lnTo>
                    <a:pt x="10700" y="14152"/>
                  </a:lnTo>
                  <a:lnTo>
                    <a:pt x="10700" y="2478"/>
                  </a:lnTo>
                  <a:lnTo>
                    <a:pt x="8223" y="1"/>
                  </a:lnTo>
                  <a:close/>
                </a:path>
              </a:pathLst>
            </a:custGeom>
            <a:solidFill>
              <a:srgbClr val="D0DAE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8343;p89"/>
            <p:cNvSpPr/>
            <p:nvPr/>
          </p:nvSpPr>
          <p:spPr>
            <a:xfrm>
              <a:off x="4405528" y="3400083"/>
              <a:ext cx="25038" cy="328962"/>
            </a:xfrm>
            <a:custGeom>
              <a:avLst/>
              <a:gdLst/>
              <a:ahLst/>
              <a:cxnLst/>
              <a:rect l="l" t="t" r="r" b="b"/>
              <a:pathLst>
                <a:path w="962" h="12639" extrusionOk="0">
                  <a:moveTo>
                    <a:pt x="1" y="0"/>
                  </a:moveTo>
                  <a:lnTo>
                    <a:pt x="1" y="12639"/>
                  </a:lnTo>
                  <a:lnTo>
                    <a:pt x="961" y="12639"/>
                  </a:lnTo>
                  <a:lnTo>
                    <a:pt x="961" y="965"/>
                  </a:lnTo>
                  <a:lnTo>
                    <a:pt x="1" y="0"/>
                  </a:lnTo>
                  <a:close/>
                </a:path>
              </a:pathLst>
            </a:custGeom>
            <a:solidFill>
              <a:srgbClr val="B4C3D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8344;p89"/>
            <p:cNvSpPr/>
            <p:nvPr/>
          </p:nvSpPr>
          <p:spPr>
            <a:xfrm>
              <a:off x="4366071" y="3360704"/>
              <a:ext cx="64496" cy="64496"/>
            </a:xfrm>
            <a:custGeom>
              <a:avLst/>
              <a:gdLst/>
              <a:ahLst/>
              <a:cxnLst/>
              <a:rect l="l" t="t" r="r" b="b"/>
              <a:pathLst>
                <a:path w="2478" h="2478" extrusionOk="0">
                  <a:moveTo>
                    <a:pt x="0" y="1"/>
                  </a:moveTo>
                  <a:lnTo>
                    <a:pt x="21" y="2460"/>
                  </a:lnTo>
                  <a:lnTo>
                    <a:pt x="2477" y="2478"/>
                  </a:lnTo>
                  <a:lnTo>
                    <a:pt x="2477" y="2478"/>
                  </a:lnTo>
                  <a:lnTo>
                    <a:pt x="0" y="1"/>
                  </a:lnTo>
                  <a:close/>
                </a:path>
              </a:pathLst>
            </a:custGeom>
            <a:solidFill>
              <a:srgbClr val="D2DC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8345;p89"/>
            <p:cNvSpPr/>
            <p:nvPr/>
          </p:nvSpPr>
          <p:spPr>
            <a:xfrm>
              <a:off x="4187210" y="3451722"/>
              <a:ext cx="33914" cy="33836"/>
            </a:xfrm>
            <a:custGeom>
              <a:avLst/>
              <a:gdLst/>
              <a:ahLst/>
              <a:cxnLst/>
              <a:rect l="l" t="t" r="r" b="b"/>
              <a:pathLst>
                <a:path w="1303" h="1300" extrusionOk="0">
                  <a:moveTo>
                    <a:pt x="1" y="1"/>
                  </a:moveTo>
                  <a:lnTo>
                    <a:pt x="1" y="1299"/>
                  </a:lnTo>
                  <a:lnTo>
                    <a:pt x="1302" y="1299"/>
                  </a:lnTo>
                  <a:lnTo>
                    <a:pt x="1302" y="1"/>
                  </a:lnTo>
                  <a:close/>
                </a:path>
              </a:pathLst>
            </a:custGeom>
            <a:solidFill>
              <a:srgbClr val="D8E0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8346;p89"/>
            <p:cNvSpPr/>
            <p:nvPr/>
          </p:nvSpPr>
          <p:spPr>
            <a:xfrm>
              <a:off x="4187210" y="3547607"/>
              <a:ext cx="33914" cy="33914"/>
            </a:xfrm>
            <a:custGeom>
              <a:avLst/>
              <a:gdLst/>
              <a:ahLst/>
              <a:cxnLst/>
              <a:rect l="l" t="t" r="r" b="b"/>
              <a:pathLst>
                <a:path w="1303" h="1303" extrusionOk="0">
                  <a:moveTo>
                    <a:pt x="1" y="1"/>
                  </a:moveTo>
                  <a:lnTo>
                    <a:pt x="1" y="1303"/>
                  </a:lnTo>
                  <a:lnTo>
                    <a:pt x="1302" y="1303"/>
                  </a:lnTo>
                  <a:lnTo>
                    <a:pt x="1302" y="1"/>
                  </a:lnTo>
                  <a:close/>
                </a:path>
              </a:pathLst>
            </a:custGeom>
            <a:solidFill>
              <a:srgbClr val="D2DB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8347;p89"/>
            <p:cNvSpPr/>
            <p:nvPr/>
          </p:nvSpPr>
          <p:spPr>
            <a:xfrm>
              <a:off x="4187210" y="3643492"/>
              <a:ext cx="33914" cy="33914"/>
            </a:xfrm>
            <a:custGeom>
              <a:avLst/>
              <a:gdLst/>
              <a:ahLst/>
              <a:cxnLst/>
              <a:rect l="l" t="t" r="r" b="b"/>
              <a:pathLst>
                <a:path w="1303" h="1303" extrusionOk="0">
                  <a:moveTo>
                    <a:pt x="1" y="1"/>
                  </a:moveTo>
                  <a:lnTo>
                    <a:pt x="1" y="1302"/>
                  </a:lnTo>
                  <a:lnTo>
                    <a:pt x="1302" y="1302"/>
                  </a:lnTo>
                  <a:lnTo>
                    <a:pt x="1302" y="1"/>
                  </a:lnTo>
                  <a:close/>
                </a:path>
              </a:pathLst>
            </a:custGeom>
            <a:solidFill>
              <a:srgbClr val="D2DB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8348;p89"/>
            <p:cNvSpPr/>
            <p:nvPr/>
          </p:nvSpPr>
          <p:spPr>
            <a:xfrm>
              <a:off x="4274220" y="3345790"/>
              <a:ext cx="42971" cy="39484"/>
            </a:xfrm>
            <a:custGeom>
              <a:avLst/>
              <a:gdLst/>
              <a:ahLst/>
              <a:cxnLst/>
              <a:rect l="l" t="t" r="r" b="b"/>
              <a:pathLst>
                <a:path w="1651" h="1517" extrusionOk="0">
                  <a:moveTo>
                    <a:pt x="0" y="0"/>
                  </a:moveTo>
                  <a:lnTo>
                    <a:pt x="172" y="1516"/>
                  </a:lnTo>
                  <a:lnTo>
                    <a:pt x="1478" y="1516"/>
                  </a:lnTo>
                  <a:lnTo>
                    <a:pt x="1650" y="0"/>
                  </a:lnTo>
                  <a:close/>
                </a:path>
              </a:pathLst>
            </a:custGeom>
            <a:solidFill>
              <a:srgbClr val="5A708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8349;p89"/>
            <p:cNvSpPr/>
            <p:nvPr/>
          </p:nvSpPr>
          <p:spPr>
            <a:xfrm>
              <a:off x="4368595" y="3604737"/>
              <a:ext cx="113246" cy="111450"/>
            </a:xfrm>
            <a:custGeom>
              <a:avLst/>
              <a:gdLst/>
              <a:ahLst/>
              <a:cxnLst/>
              <a:rect l="l" t="t" r="r" b="b"/>
              <a:pathLst>
                <a:path w="4351" h="4282" extrusionOk="0">
                  <a:moveTo>
                    <a:pt x="273" y="1"/>
                  </a:moveTo>
                  <a:cubicBezTo>
                    <a:pt x="123" y="1"/>
                    <a:pt x="1" y="152"/>
                    <a:pt x="58" y="311"/>
                  </a:cubicBezTo>
                  <a:lnTo>
                    <a:pt x="1296" y="3769"/>
                  </a:lnTo>
                  <a:cubicBezTo>
                    <a:pt x="1333" y="3871"/>
                    <a:pt x="1425" y="3923"/>
                    <a:pt x="1517" y="3923"/>
                  </a:cubicBezTo>
                  <a:cubicBezTo>
                    <a:pt x="1600" y="3923"/>
                    <a:pt x="1684" y="3880"/>
                    <a:pt x="1726" y="3791"/>
                  </a:cubicBezTo>
                  <a:lnTo>
                    <a:pt x="2137" y="2911"/>
                  </a:lnTo>
                  <a:lnTo>
                    <a:pt x="3443" y="4213"/>
                  </a:lnTo>
                  <a:cubicBezTo>
                    <a:pt x="3487" y="4259"/>
                    <a:pt x="3546" y="4281"/>
                    <a:pt x="3605" y="4281"/>
                  </a:cubicBezTo>
                  <a:cubicBezTo>
                    <a:pt x="3664" y="4281"/>
                    <a:pt x="3724" y="4259"/>
                    <a:pt x="3770" y="4213"/>
                  </a:cubicBezTo>
                  <a:lnTo>
                    <a:pt x="4259" y="3724"/>
                  </a:lnTo>
                  <a:cubicBezTo>
                    <a:pt x="4350" y="3632"/>
                    <a:pt x="4350" y="3484"/>
                    <a:pt x="4259" y="3397"/>
                  </a:cubicBezTo>
                  <a:lnTo>
                    <a:pt x="2957" y="2091"/>
                  </a:lnTo>
                  <a:lnTo>
                    <a:pt x="3837" y="1680"/>
                  </a:lnTo>
                  <a:cubicBezTo>
                    <a:pt x="4020" y="1592"/>
                    <a:pt x="4006" y="1321"/>
                    <a:pt x="3812" y="1254"/>
                  </a:cubicBezTo>
                  <a:lnTo>
                    <a:pt x="353" y="15"/>
                  </a:lnTo>
                  <a:cubicBezTo>
                    <a:pt x="326" y="5"/>
                    <a:pt x="299" y="1"/>
                    <a:pt x="273" y="1"/>
                  </a:cubicBezTo>
                  <a:close/>
                </a:path>
              </a:pathLst>
            </a:custGeom>
            <a:solidFill>
              <a:srgbClr val="5A708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8350;p89"/>
            <p:cNvSpPr/>
            <p:nvPr/>
          </p:nvSpPr>
          <p:spPr>
            <a:xfrm>
              <a:off x="4146268" y="3339908"/>
              <a:ext cx="290050" cy="178236"/>
            </a:xfrm>
            <a:custGeom>
              <a:avLst/>
              <a:gdLst/>
              <a:ahLst/>
              <a:cxnLst/>
              <a:rect l="l" t="t" r="r" b="b"/>
              <a:pathLst>
                <a:path w="11144" h="6848" extrusionOk="0">
                  <a:moveTo>
                    <a:pt x="6316" y="448"/>
                  </a:moveTo>
                  <a:lnTo>
                    <a:pt x="6197" y="1521"/>
                  </a:lnTo>
                  <a:lnTo>
                    <a:pt x="5286" y="1521"/>
                  </a:lnTo>
                  <a:lnTo>
                    <a:pt x="5201" y="778"/>
                  </a:lnTo>
                  <a:lnTo>
                    <a:pt x="5201" y="771"/>
                  </a:lnTo>
                  <a:lnTo>
                    <a:pt x="5166" y="448"/>
                  </a:lnTo>
                  <a:close/>
                  <a:moveTo>
                    <a:pt x="8674" y="1338"/>
                  </a:moveTo>
                  <a:lnTo>
                    <a:pt x="10384" y="3048"/>
                  </a:lnTo>
                  <a:lnTo>
                    <a:pt x="8684" y="3037"/>
                  </a:lnTo>
                  <a:lnTo>
                    <a:pt x="8674" y="1338"/>
                  </a:lnTo>
                  <a:close/>
                  <a:moveTo>
                    <a:pt x="4920" y="1"/>
                  </a:moveTo>
                  <a:cubicBezTo>
                    <a:pt x="4786" y="1"/>
                    <a:pt x="4684" y="117"/>
                    <a:pt x="4698" y="247"/>
                  </a:cubicBezTo>
                  <a:lnTo>
                    <a:pt x="4737" y="574"/>
                  </a:lnTo>
                  <a:lnTo>
                    <a:pt x="222" y="574"/>
                  </a:lnTo>
                  <a:cubicBezTo>
                    <a:pt x="99" y="574"/>
                    <a:pt x="1" y="673"/>
                    <a:pt x="1" y="796"/>
                  </a:cubicBezTo>
                  <a:lnTo>
                    <a:pt x="1" y="1746"/>
                  </a:lnTo>
                  <a:cubicBezTo>
                    <a:pt x="1" y="1866"/>
                    <a:pt x="99" y="1964"/>
                    <a:pt x="222" y="1964"/>
                  </a:cubicBezTo>
                  <a:cubicBezTo>
                    <a:pt x="342" y="1964"/>
                    <a:pt x="444" y="1866"/>
                    <a:pt x="444" y="1742"/>
                  </a:cubicBezTo>
                  <a:lnTo>
                    <a:pt x="444" y="1021"/>
                  </a:lnTo>
                  <a:lnTo>
                    <a:pt x="4782" y="1021"/>
                  </a:lnTo>
                  <a:lnTo>
                    <a:pt x="4867" y="1767"/>
                  </a:lnTo>
                  <a:cubicBezTo>
                    <a:pt x="4877" y="1880"/>
                    <a:pt x="4972" y="1964"/>
                    <a:pt x="5085" y="1964"/>
                  </a:cubicBezTo>
                  <a:lnTo>
                    <a:pt x="6394" y="1964"/>
                  </a:lnTo>
                  <a:cubicBezTo>
                    <a:pt x="6506" y="1964"/>
                    <a:pt x="6601" y="1880"/>
                    <a:pt x="6615" y="1767"/>
                  </a:cubicBezTo>
                  <a:lnTo>
                    <a:pt x="6696" y="1021"/>
                  </a:lnTo>
                  <a:lnTo>
                    <a:pt x="8223" y="1021"/>
                  </a:lnTo>
                  <a:lnTo>
                    <a:pt x="8241" y="3259"/>
                  </a:lnTo>
                  <a:cubicBezTo>
                    <a:pt x="8241" y="3379"/>
                    <a:pt x="8340" y="3477"/>
                    <a:pt x="8459" y="3477"/>
                  </a:cubicBezTo>
                  <a:lnTo>
                    <a:pt x="10697" y="3495"/>
                  </a:lnTo>
                  <a:lnTo>
                    <a:pt x="10697" y="6626"/>
                  </a:lnTo>
                  <a:cubicBezTo>
                    <a:pt x="10697" y="6749"/>
                    <a:pt x="10799" y="6848"/>
                    <a:pt x="10922" y="6848"/>
                  </a:cubicBezTo>
                  <a:cubicBezTo>
                    <a:pt x="11042" y="6848"/>
                    <a:pt x="11144" y="6749"/>
                    <a:pt x="11144" y="6626"/>
                  </a:cubicBezTo>
                  <a:lnTo>
                    <a:pt x="11144" y="3273"/>
                  </a:lnTo>
                  <a:cubicBezTo>
                    <a:pt x="11144" y="3217"/>
                    <a:pt x="11119" y="3157"/>
                    <a:pt x="11077" y="3118"/>
                  </a:cubicBezTo>
                  <a:lnTo>
                    <a:pt x="8600" y="641"/>
                  </a:lnTo>
                  <a:cubicBezTo>
                    <a:pt x="8558" y="599"/>
                    <a:pt x="8501" y="574"/>
                    <a:pt x="8442" y="574"/>
                  </a:cubicBezTo>
                  <a:lnTo>
                    <a:pt x="6753" y="574"/>
                  </a:lnTo>
                  <a:lnTo>
                    <a:pt x="6788" y="247"/>
                  </a:lnTo>
                  <a:cubicBezTo>
                    <a:pt x="6802" y="117"/>
                    <a:pt x="6700" y="1"/>
                    <a:pt x="6570"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8351;p89"/>
            <p:cNvSpPr/>
            <p:nvPr/>
          </p:nvSpPr>
          <p:spPr>
            <a:xfrm>
              <a:off x="4146190" y="3405106"/>
              <a:ext cx="11660" cy="52706"/>
            </a:xfrm>
            <a:custGeom>
              <a:avLst/>
              <a:gdLst/>
              <a:ahLst/>
              <a:cxnLst/>
              <a:rect l="l" t="t" r="r" b="b"/>
              <a:pathLst>
                <a:path w="448" h="2025" extrusionOk="0">
                  <a:moveTo>
                    <a:pt x="225" y="1"/>
                  </a:moveTo>
                  <a:cubicBezTo>
                    <a:pt x="102" y="1"/>
                    <a:pt x="4" y="100"/>
                    <a:pt x="4" y="223"/>
                  </a:cubicBezTo>
                  <a:lnTo>
                    <a:pt x="4" y="1802"/>
                  </a:lnTo>
                  <a:cubicBezTo>
                    <a:pt x="0" y="1926"/>
                    <a:pt x="102" y="2024"/>
                    <a:pt x="225" y="2024"/>
                  </a:cubicBezTo>
                  <a:cubicBezTo>
                    <a:pt x="345" y="2024"/>
                    <a:pt x="447" y="1926"/>
                    <a:pt x="447" y="1802"/>
                  </a:cubicBezTo>
                  <a:lnTo>
                    <a:pt x="447" y="223"/>
                  </a:lnTo>
                  <a:cubicBezTo>
                    <a:pt x="447" y="100"/>
                    <a:pt x="345" y="1"/>
                    <a:pt x="225"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8352;p89"/>
            <p:cNvSpPr/>
            <p:nvPr/>
          </p:nvSpPr>
          <p:spPr>
            <a:xfrm>
              <a:off x="4240696" y="3451540"/>
              <a:ext cx="153224" cy="11660"/>
            </a:xfrm>
            <a:custGeom>
              <a:avLst/>
              <a:gdLst/>
              <a:ahLst/>
              <a:cxnLst/>
              <a:rect l="l" t="t" r="r" b="b"/>
              <a:pathLst>
                <a:path w="5887" h="448" extrusionOk="0">
                  <a:moveTo>
                    <a:pt x="296" y="1"/>
                  </a:moveTo>
                  <a:cubicBezTo>
                    <a:pt x="0" y="1"/>
                    <a:pt x="0" y="448"/>
                    <a:pt x="296" y="448"/>
                  </a:cubicBezTo>
                  <a:lnTo>
                    <a:pt x="5665" y="448"/>
                  </a:lnTo>
                  <a:cubicBezTo>
                    <a:pt x="5788" y="448"/>
                    <a:pt x="5887" y="346"/>
                    <a:pt x="5887" y="226"/>
                  </a:cubicBezTo>
                  <a:cubicBezTo>
                    <a:pt x="5887" y="103"/>
                    <a:pt x="5788" y="1"/>
                    <a:pt x="5665"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8353;p89"/>
            <p:cNvSpPr/>
            <p:nvPr/>
          </p:nvSpPr>
          <p:spPr>
            <a:xfrm>
              <a:off x="4240696" y="3474157"/>
              <a:ext cx="153224" cy="11582"/>
            </a:xfrm>
            <a:custGeom>
              <a:avLst/>
              <a:gdLst/>
              <a:ahLst/>
              <a:cxnLst/>
              <a:rect l="l" t="t" r="r" b="b"/>
              <a:pathLst>
                <a:path w="5887" h="445" extrusionOk="0">
                  <a:moveTo>
                    <a:pt x="296" y="1"/>
                  </a:moveTo>
                  <a:cubicBezTo>
                    <a:pt x="0" y="1"/>
                    <a:pt x="0" y="444"/>
                    <a:pt x="296" y="444"/>
                  </a:cubicBezTo>
                  <a:lnTo>
                    <a:pt x="5665" y="444"/>
                  </a:lnTo>
                  <a:cubicBezTo>
                    <a:pt x="5788" y="444"/>
                    <a:pt x="5887" y="346"/>
                    <a:pt x="5887" y="223"/>
                  </a:cubicBezTo>
                  <a:cubicBezTo>
                    <a:pt x="5887" y="99"/>
                    <a:pt x="5788" y="1"/>
                    <a:pt x="5665"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8354;p89"/>
            <p:cNvSpPr/>
            <p:nvPr/>
          </p:nvSpPr>
          <p:spPr>
            <a:xfrm>
              <a:off x="4181432" y="3445866"/>
              <a:ext cx="45444" cy="45444"/>
            </a:xfrm>
            <a:custGeom>
              <a:avLst/>
              <a:gdLst/>
              <a:ahLst/>
              <a:cxnLst/>
              <a:rect l="l" t="t" r="r" b="b"/>
              <a:pathLst>
                <a:path w="1746" h="1746" extrusionOk="0">
                  <a:moveTo>
                    <a:pt x="1303" y="448"/>
                  </a:moveTo>
                  <a:lnTo>
                    <a:pt x="1303" y="1303"/>
                  </a:lnTo>
                  <a:lnTo>
                    <a:pt x="444" y="1303"/>
                  </a:lnTo>
                  <a:lnTo>
                    <a:pt x="444" y="448"/>
                  </a:lnTo>
                  <a:close/>
                  <a:moveTo>
                    <a:pt x="223" y="1"/>
                  </a:moveTo>
                  <a:cubicBezTo>
                    <a:pt x="99" y="1"/>
                    <a:pt x="1" y="103"/>
                    <a:pt x="1" y="226"/>
                  </a:cubicBezTo>
                  <a:lnTo>
                    <a:pt x="1" y="1524"/>
                  </a:lnTo>
                  <a:cubicBezTo>
                    <a:pt x="1" y="1647"/>
                    <a:pt x="99" y="1746"/>
                    <a:pt x="223" y="1746"/>
                  </a:cubicBezTo>
                  <a:lnTo>
                    <a:pt x="1524" y="1746"/>
                  </a:lnTo>
                  <a:cubicBezTo>
                    <a:pt x="1644" y="1746"/>
                    <a:pt x="1746" y="1647"/>
                    <a:pt x="1746" y="1524"/>
                  </a:cubicBezTo>
                  <a:lnTo>
                    <a:pt x="1746" y="226"/>
                  </a:lnTo>
                  <a:cubicBezTo>
                    <a:pt x="1746" y="103"/>
                    <a:pt x="1644" y="1"/>
                    <a:pt x="1524"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8355;p89"/>
            <p:cNvSpPr/>
            <p:nvPr/>
          </p:nvSpPr>
          <p:spPr>
            <a:xfrm>
              <a:off x="4240696" y="3547529"/>
              <a:ext cx="153224" cy="11556"/>
            </a:xfrm>
            <a:custGeom>
              <a:avLst/>
              <a:gdLst/>
              <a:ahLst/>
              <a:cxnLst/>
              <a:rect l="l" t="t" r="r" b="b"/>
              <a:pathLst>
                <a:path w="5887" h="444" extrusionOk="0">
                  <a:moveTo>
                    <a:pt x="5671" y="0"/>
                  </a:moveTo>
                  <a:cubicBezTo>
                    <a:pt x="5669" y="0"/>
                    <a:pt x="5667" y="0"/>
                    <a:pt x="5665" y="0"/>
                  </a:cubicBezTo>
                  <a:lnTo>
                    <a:pt x="296" y="0"/>
                  </a:lnTo>
                  <a:cubicBezTo>
                    <a:pt x="295" y="0"/>
                    <a:pt x="294" y="0"/>
                    <a:pt x="292" y="0"/>
                  </a:cubicBezTo>
                  <a:cubicBezTo>
                    <a:pt x="0" y="0"/>
                    <a:pt x="1" y="444"/>
                    <a:pt x="296" y="444"/>
                  </a:cubicBezTo>
                  <a:lnTo>
                    <a:pt x="5665" y="444"/>
                  </a:lnTo>
                  <a:cubicBezTo>
                    <a:pt x="5788" y="444"/>
                    <a:pt x="5887" y="341"/>
                    <a:pt x="5887" y="222"/>
                  </a:cubicBezTo>
                  <a:cubicBezTo>
                    <a:pt x="5887" y="101"/>
                    <a:pt x="5791" y="0"/>
                    <a:pt x="5671"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8356;p89"/>
            <p:cNvSpPr/>
            <p:nvPr/>
          </p:nvSpPr>
          <p:spPr>
            <a:xfrm>
              <a:off x="4240696" y="3570043"/>
              <a:ext cx="153224" cy="11582"/>
            </a:xfrm>
            <a:custGeom>
              <a:avLst/>
              <a:gdLst/>
              <a:ahLst/>
              <a:cxnLst/>
              <a:rect l="l" t="t" r="r" b="b"/>
              <a:pathLst>
                <a:path w="5887" h="445" extrusionOk="0">
                  <a:moveTo>
                    <a:pt x="296" y="1"/>
                  </a:moveTo>
                  <a:cubicBezTo>
                    <a:pt x="0" y="1"/>
                    <a:pt x="0" y="444"/>
                    <a:pt x="296" y="444"/>
                  </a:cubicBezTo>
                  <a:lnTo>
                    <a:pt x="5665" y="444"/>
                  </a:lnTo>
                  <a:cubicBezTo>
                    <a:pt x="5788" y="444"/>
                    <a:pt x="5887" y="346"/>
                    <a:pt x="5887" y="222"/>
                  </a:cubicBezTo>
                  <a:cubicBezTo>
                    <a:pt x="5887" y="99"/>
                    <a:pt x="5788" y="1"/>
                    <a:pt x="5665"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8357;p89"/>
            <p:cNvSpPr/>
            <p:nvPr/>
          </p:nvSpPr>
          <p:spPr>
            <a:xfrm>
              <a:off x="4181432" y="3541855"/>
              <a:ext cx="45444" cy="45444"/>
            </a:xfrm>
            <a:custGeom>
              <a:avLst/>
              <a:gdLst/>
              <a:ahLst/>
              <a:cxnLst/>
              <a:rect l="l" t="t" r="r" b="b"/>
              <a:pathLst>
                <a:path w="1746" h="1746" extrusionOk="0">
                  <a:moveTo>
                    <a:pt x="1303" y="443"/>
                  </a:moveTo>
                  <a:lnTo>
                    <a:pt x="1303" y="1302"/>
                  </a:lnTo>
                  <a:lnTo>
                    <a:pt x="444" y="1302"/>
                  </a:lnTo>
                  <a:lnTo>
                    <a:pt x="444" y="443"/>
                  </a:lnTo>
                  <a:close/>
                  <a:moveTo>
                    <a:pt x="223" y="0"/>
                  </a:moveTo>
                  <a:cubicBezTo>
                    <a:pt x="99" y="0"/>
                    <a:pt x="1" y="99"/>
                    <a:pt x="1" y="222"/>
                  </a:cubicBezTo>
                  <a:lnTo>
                    <a:pt x="1" y="1524"/>
                  </a:lnTo>
                  <a:cubicBezTo>
                    <a:pt x="1" y="1643"/>
                    <a:pt x="99" y="1745"/>
                    <a:pt x="223" y="1745"/>
                  </a:cubicBezTo>
                  <a:lnTo>
                    <a:pt x="1524" y="1745"/>
                  </a:lnTo>
                  <a:cubicBezTo>
                    <a:pt x="1644" y="1745"/>
                    <a:pt x="1746" y="1643"/>
                    <a:pt x="1746" y="1524"/>
                  </a:cubicBezTo>
                  <a:lnTo>
                    <a:pt x="1746" y="222"/>
                  </a:lnTo>
                  <a:cubicBezTo>
                    <a:pt x="1746" y="99"/>
                    <a:pt x="1644" y="0"/>
                    <a:pt x="1524"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8358;p89"/>
            <p:cNvSpPr/>
            <p:nvPr/>
          </p:nvSpPr>
          <p:spPr>
            <a:xfrm>
              <a:off x="4181432" y="3637714"/>
              <a:ext cx="45444" cy="45470"/>
            </a:xfrm>
            <a:custGeom>
              <a:avLst/>
              <a:gdLst/>
              <a:ahLst/>
              <a:cxnLst/>
              <a:rect l="l" t="t" r="r" b="b"/>
              <a:pathLst>
                <a:path w="1746" h="1747" extrusionOk="0">
                  <a:moveTo>
                    <a:pt x="1299" y="448"/>
                  </a:moveTo>
                  <a:lnTo>
                    <a:pt x="1299" y="1303"/>
                  </a:lnTo>
                  <a:lnTo>
                    <a:pt x="444" y="1303"/>
                  </a:lnTo>
                  <a:lnTo>
                    <a:pt x="444" y="448"/>
                  </a:lnTo>
                  <a:close/>
                  <a:moveTo>
                    <a:pt x="223" y="1"/>
                  </a:moveTo>
                  <a:cubicBezTo>
                    <a:pt x="99" y="1"/>
                    <a:pt x="1" y="103"/>
                    <a:pt x="1" y="223"/>
                  </a:cubicBezTo>
                  <a:lnTo>
                    <a:pt x="1" y="1524"/>
                  </a:lnTo>
                  <a:cubicBezTo>
                    <a:pt x="1" y="1648"/>
                    <a:pt x="99" y="1746"/>
                    <a:pt x="223" y="1746"/>
                  </a:cubicBezTo>
                  <a:lnTo>
                    <a:pt x="1524" y="1746"/>
                  </a:lnTo>
                  <a:cubicBezTo>
                    <a:pt x="1644" y="1746"/>
                    <a:pt x="1746" y="1648"/>
                    <a:pt x="1746" y="1524"/>
                  </a:cubicBezTo>
                  <a:lnTo>
                    <a:pt x="1746" y="223"/>
                  </a:lnTo>
                  <a:cubicBezTo>
                    <a:pt x="1746" y="99"/>
                    <a:pt x="1644" y="1"/>
                    <a:pt x="1524"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8359;p89"/>
            <p:cNvSpPr/>
            <p:nvPr/>
          </p:nvSpPr>
          <p:spPr>
            <a:xfrm>
              <a:off x="4146268" y="3470357"/>
              <a:ext cx="341897" cy="264465"/>
            </a:xfrm>
            <a:custGeom>
              <a:avLst/>
              <a:gdLst/>
              <a:ahLst/>
              <a:cxnLst/>
              <a:rect l="l" t="t" r="r" b="b"/>
              <a:pathLst>
                <a:path w="13136" h="10161" extrusionOk="0">
                  <a:moveTo>
                    <a:pt x="8822" y="5382"/>
                  </a:moveTo>
                  <a:lnTo>
                    <a:pt x="12280" y="6624"/>
                  </a:lnTo>
                  <a:cubicBezTo>
                    <a:pt x="12284" y="6624"/>
                    <a:pt x="12287" y="6624"/>
                    <a:pt x="12287" y="6631"/>
                  </a:cubicBezTo>
                  <a:cubicBezTo>
                    <a:pt x="12287" y="6638"/>
                    <a:pt x="12287" y="6638"/>
                    <a:pt x="12280" y="6642"/>
                  </a:cubicBezTo>
                  <a:lnTo>
                    <a:pt x="11401" y="7054"/>
                  </a:lnTo>
                  <a:cubicBezTo>
                    <a:pt x="11260" y="7117"/>
                    <a:pt x="11228" y="7303"/>
                    <a:pt x="11337" y="7413"/>
                  </a:cubicBezTo>
                  <a:lnTo>
                    <a:pt x="12643" y="8714"/>
                  </a:lnTo>
                  <a:cubicBezTo>
                    <a:pt x="12646" y="8718"/>
                    <a:pt x="12650" y="8725"/>
                    <a:pt x="12646" y="8732"/>
                  </a:cubicBezTo>
                  <a:lnTo>
                    <a:pt x="12154" y="9221"/>
                  </a:lnTo>
                  <a:cubicBezTo>
                    <a:pt x="12154" y="9221"/>
                    <a:pt x="12150" y="9225"/>
                    <a:pt x="12147" y="9225"/>
                  </a:cubicBezTo>
                  <a:cubicBezTo>
                    <a:pt x="12143" y="9225"/>
                    <a:pt x="12143" y="9221"/>
                    <a:pt x="12140" y="9221"/>
                  </a:cubicBezTo>
                  <a:lnTo>
                    <a:pt x="10838" y="7916"/>
                  </a:lnTo>
                  <a:cubicBezTo>
                    <a:pt x="10793" y="7871"/>
                    <a:pt x="10736" y="7850"/>
                    <a:pt x="10680" y="7850"/>
                  </a:cubicBezTo>
                  <a:cubicBezTo>
                    <a:pt x="10597" y="7850"/>
                    <a:pt x="10516" y="7895"/>
                    <a:pt x="10479" y="7979"/>
                  </a:cubicBezTo>
                  <a:lnTo>
                    <a:pt x="10067" y="8859"/>
                  </a:lnTo>
                  <a:cubicBezTo>
                    <a:pt x="10067" y="8862"/>
                    <a:pt x="10064" y="8866"/>
                    <a:pt x="10057" y="8866"/>
                  </a:cubicBezTo>
                  <a:cubicBezTo>
                    <a:pt x="10050" y="8866"/>
                    <a:pt x="10050" y="8866"/>
                    <a:pt x="10050" y="8859"/>
                  </a:cubicBezTo>
                  <a:lnTo>
                    <a:pt x="8808" y="5396"/>
                  </a:lnTo>
                  <a:cubicBezTo>
                    <a:pt x="8808" y="5393"/>
                    <a:pt x="8808" y="5389"/>
                    <a:pt x="8811" y="5386"/>
                  </a:cubicBezTo>
                  <a:cubicBezTo>
                    <a:pt x="8815" y="5382"/>
                    <a:pt x="8818" y="5382"/>
                    <a:pt x="8822" y="5382"/>
                  </a:cubicBezTo>
                  <a:close/>
                  <a:moveTo>
                    <a:pt x="222" y="0"/>
                  </a:moveTo>
                  <a:cubicBezTo>
                    <a:pt x="112" y="0"/>
                    <a:pt x="1" y="75"/>
                    <a:pt x="1" y="224"/>
                  </a:cubicBezTo>
                  <a:lnTo>
                    <a:pt x="1" y="9939"/>
                  </a:lnTo>
                  <a:cubicBezTo>
                    <a:pt x="1" y="10058"/>
                    <a:pt x="99" y="10160"/>
                    <a:pt x="222" y="10160"/>
                  </a:cubicBezTo>
                  <a:lnTo>
                    <a:pt x="10922" y="10160"/>
                  </a:lnTo>
                  <a:cubicBezTo>
                    <a:pt x="11045" y="10160"/>
                    <a:pt x="11144" y="10058"/>
                    <a:pt x="11144" y="9939"/>
                  </a:cubicBezTo>
                  <a:lnTo>
                    <a:pt x="11144" y="8855"/>
                  </a:lnTo>
                  <a:lnTo>
                    <a:pt x="11826" y="9534"/>
                  </a:lnTo>
                  <a:cubicBezTo>
                    <a:pt x="11914" y="9624"/>
                    <a:pt x="12030" y="9669"/>
                    <a:pt x="12147" y="9669"/>
                  </a:cubicBezTo>
                  <a:cubicBezTo>
                    <a:pt x="12264" y="9669"/>
                    <a:pt x="12381" y="9624"/>
                    <a:pt x="12470" y="9534"/>
                  </a:cubicBezTo>
                  <a:lnTo>
                    <a:pt x="12959" y="9045"/>
                  </a:lnTo>
                  <a:cubicBezTo>
                    <a:pt x="13135" y="8869"/>
                    <a:pt x="13135" y="8581"/>
                    <a:pt x="12959" y="8401"/>
                  </a:cubicBezTo>
                  <a:lnTo>
                    <a:pt x="11879" y="7321"/>
                  </a:lnTo>
                  <a:lnTo>
                    <a:pt x="12470" y="7047"/>
                  </a:lnTo>
                  <a:cubicBezTo>
                    <a:pt x="12836" y="6874"/>
                    <a:pt x="12812" y="6343"/>
                    <a:pt x="12432" y="6206"/>
                  </a:cubicBezTo>
                  <a:lnTo>
                    <a:pt x="11147" y="5745"/>
                  </a:lnTo>
                  <a:lnTo>
                    <a:pt x="11147" y="2525"/>
                  </a:lnTo>
                  <a:cubicBezTo>
                    <a:pt x="11147" y="2378"/>
                    <a:pt x="11036" y="2304"/>
                    <a:pt x="10924" y="2304"/>
                  </a:cubicBezTo>
                  <a:cubicBezTo>
                    <a:pt x="10812" y="2304"/>
                    <a:pt x="10700" y="2378"/>
                    <a:pt x="10700" y="2525"/>
                  </a:cubicBezTo>
                  <a:lnTo>
                    <a:pt x="10700" y="5586"/>
                  </a:lnTo>
                  <a:lnTo>
                    <a:pt x="8973" y="4967"/>
                  </a:lnTo>
                  <a:cubicBezTo>
                    <a:pt x="8920" y="4948"/>
                    <a:pt x="8867" y="4939"/>
                    <a:pt x="8816" y="4939"/>
                  </a:cubicBezTo>
                  <a:cubicBezTo>
                    <a:pt x="8519" y="4939"/>
                    <a:pt x="8281" y="5238"/>
                    <a:pt x="8392" y="5548"/>
                  </a:cubicBezTo>
                  <a:lnTo>
                    <a:pt x="8786" y="6645"/>
                  </a:lnTo>
                  <a:lnTo>
                    <a:pt x="3924" y="6645"/>
                  </a:lnTo>
                  <a:cubicBezTo>
                    <a:pt x="3628" y="6645"/>
                    <a:pt x="3628" y="7092"/>
                    <a:pt x="3924" y="7092"/>
                  </a:cubicBezTo>
                  <a:lnTo>
                    <a:pt x="8945" y="7092"/>
                  </a:lnTo>
                  <a:lnTo>
                    <a:pt x="9096" y="7515"/>
                  </a:lnTo>
                  <a:lnTo>
                    <a:pt x="3924" y="7515"/>
                  </a:lnTo>
                  <a:cubicBezTo>
                    <a:pt x="3628" y="7515"/>
                    <a:pt x="3628" y="7958"/>
                    <a:pt x="3924" y="7958"/>
                  </a:cubicBezTo>
                  <a:lnTo>
                    <a:pt x="9254" y="7958"/>
                  </a:lnTo>
                  <a:lnTo>
                    <a:pt x="9631" y="9003"/>
                  </a:lnTo>
                  <a:cubicBezTo>
                    <a:pt x="9702" y="9203"/>
                    <a:pt x="9882" y="9306"/>
                    <a:pt x="10061" y="9306"/>
                  </a:cubicBezTo>
                  <a:cubicBezTo>
                    <a:pt x="10224" y="9306"/>
                    <a:pt x="10388" y="9220"/>
                    <a:pt x="10468" y="9045"/>
                  </a:cubicBezTo>
                  <a:lnTo>
                    <a:pt x="10700" y="8549"/>
                  </a:lnTo>
                  <a:lnTo>
                    <a:pt x="10700" y="9714"/>
                  </a:lnTo>
                  <a:lnTo>
                    <a:pt x="444" y="9714"/>
                  </a:lnTo>
                  <a:lnTo>
                    <a:pt x="444" y="224"/>
                  </a:lnTo>
                  <a:cubicBezTo>
                    <a:pt x="444" y="75"/>
                    <a:pt x="333" y="0"/>
                    <a:pt x="222"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0" name="Rectangle 119"/>
          <p:cNvSpPr/>
          <p:nvPr/>
        </p:nvSpPr>
        <p:spPr>
          <a:xfrm>
            <a:off x="7280241" y="137577"/>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30928064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lumMod val="20000"/>
            <a:lumOff val="80000"/>
          </a:schemeClr>
        </a:solidFill>
        <a:effectLst/>
      </p:bgPr>
    </p:bg>
    <p:spTree>
      <p:nvGrpSpPr>
        <p:cNvPr id="1" name="Shape 1991"/>
        <p:cNvGrpSpPr/>
        <p:nvPr/>
      </p:nvGrpSpPr>
      <p:grpSpPr>
        <a:xfrm>
          <a:off x="0" y="0"/>
          <a:ext cx="0" cy="0"/>
          <a:chOff x="0" y="0"/>
          <a:chExt cx="0" cy="0"/>
        </a:xfrm>
      </p:grpSpPr>
      <p:sp>
        <p:nvSpPr>
          <p:cNvPr id="11" name="Titre 3"/>
          <p:cNvSpPr>
            <a:spLocks noGrp="1"/>
          </p:cNvSpPr>
          <p:nvPr>
            <p:ph type="subTitle" idx="1"/>
          </p:nvPr>
        </p:nvSpPr>
        <p:spPr>
          <a:xfrm>
            <a:off x="1202044" y="3425593"/>
            <a:ext cx="9404995" cy="1665003"/>
          </a:xfrm>
        </p:spPr>
        <p:txBody>
          <a:bodyPr/>
          <a:lstStyle/>
          <a:p>
            <a:pPr indent="599425" algn="l">
              <a:lnSpc>
                <a:spcPct val="115000"/>
              </a:lnSpc>
              <a:spcAft>
                <a:spcPts val="1067"/>
              </a:spcAft>
            </a:pPr>
            <a:endParaRPr lang="fr-FR" sz="1467" dirty="0">
              <a:latin typeface="Lato" panose="020B0604020202020204" charset="0"/>
              <a:ea typeface="Calibri" panose="020F0502020204030204" pitchFamily="34" charset="0"/>
              <a:cs typeface="Times New Roman" panose="02020603050405020304" pitchFamily="18" charset="0"/>
            </a:endParaRPr>
          </a:p>
          <a:p>
            <a:pPr indent="599425" algn="l">
              <a:lnSpc>
                <a:spcPct val="115000"/>
              </a:lnSpc>
              <a:spcAft>
                <a:spcPts val="1067"/>
              </a:spcAft>
            </a:pPr>
            <a:r>
              <a:rPr lang="fr-FR" sz="1867" b="1" dirty="0">
                <a:latin typeface="Lato" panose="020B0604020202020204" charset="0"/>
                <a:ea typeface="Calibri" panose="020F0502020204030204" pitchFamily="34" charset="0"/>
                <a:cs typeface="Times New Roman" panose="02020603050405020304" pitchFamily="18" charset="0"/>
              </a:rPr>
              <a:t>	      </a:t>
            </a:r>
            <a:r>
              <a:rPr lang="fr-FR" sz="2133" b="1" dirty="0">
                <a:latin typeface="Lato" panose="020B0604020202020204" charset="0"/>
                <a:ea typeface="Calibri" panose="020F0502020204030204" pitchFamily="34" charset="0"/>
                <a:cs typeface="Times New Roman" panose="02020603050405020304" pitchFamily="18" charset="0"/>
              </a:rPr>
              <a:t>Sensibilisation </a:t>
            </a:r>
            <a:r>
              <a:rPr lang="fr-FR" sz="1600" b="1" dirty="0">
                <a:latin typeface="Lato" panose="020B0604020202020204" charset="0"/>
                <a:ea typeface="Calibri" panose="020F0502020204030204" pitchFamily="34" charset="0"/>
                <a:cs typeface="Times New Roman" panose="02020603050405020304" pitchFamily="18" charset="0"/>
              </a:rPr>
              <a:t> </a:t>
            </a:r>
            <a:r>
              <a:rPr lang="fr-FR" sz="1867" b="1" dirty="0">
                <a:latin typeface="Lato" panose="020B0604020202020204" charset="0"/>
                <a:ea typeface="Calibri" panose="020F0502020204030204" pitchFamily="34" charset="0"/>
                <a:cs typeface="Times New Roman" panose="02020603050405020304" pitchFamily="18" charset="0"/>
              </a:rPr>
              <a:t> </a:t>
            </a:r>
            <a:r>
              <a:rPr lang="fr-FR" sz="2133" dirty="0">
                <a:latin typeface="Lato" panose="020B0604020202020204" charset="0"/>
                <a:ea typeface="Calibri" panose="020F0502020204030204" pitchFamily="34" charset="0"/>
                <a:cs typeface="Times New Roman" panose="02020603050405020304" pitchFamily="18" charset="0"/>
              </a:rPr>
              <a:t>des agents intégrés/titularisés ou ceux n’ayant pas encore effectué la validation de leurs services antérieurs à procéder à ladite validation</a:t>
            </a:r>
            <a:endParaRPr lang="fr-FR" sz="1333" dirty="0">
              <a:latin typeface="Lato" panose="020B0604020202020204" charset="0"/>
              <a:ea typeface="Calibri" panose="020F0502020204030204" pitchFamily="34" charset="0"/>
              <a:cs typeface="Times New Roman" panose="02020603050405020304" pitchFamily="18" charset="0"/>
            </a:endParaRPr>
          </a:p>
        </p:txBody>
      </p:sp>
      <p:sp>
        <p:nvSpPr>
          <p:cNvPr id="8" name="Titre 3"/>
          <p:cNvSpPr>
            <a:spLocks noGrp="1"/>
          </p:cNvSpPr>
          <p:nvPr>
            <p:ph type="subTitle" idx="2"/>
          </p:nvPr>
        </p:nvSpPr>
        <p:spPr>
          <a:xfrm>
            <a:off x="639233" y="2180168"/>
            <a:ext cx="9967807" cy="1665003"/>
          </a:xfrm>
        </p:spPr>
        <p:txBody>
          <a:bodyPr/>
          <a:lstStyle/>
          <a:p>
            <a:pPr indent="599425" algn="l">
              <a:lnSpc>
                <a:spcPct val="115000"/>
              </a:lnSpc>
              <a:spcAft>
                <a:spcPts val="1067"/>
              </a:spcAft>
            </a:pPr>
            <a:endParaRPr lang="fr-FR" sz="1467" dirty="0">
              <a:latin typeface="Lato" panose="020B0604020202020204" charset="0"/>
              <a:ea typeface="Calibri" panose="020F0502020204030204" pitchFamily="34" charset="0"/>
              <a:cs typeface="Times New Roman" panose="02020603050405020304" pitchFamily="18" charset="0"/>
            </a:endParaRPr>
          </a:p>
          <a:p>
            <a:pPr indent="599425" algn="l">
              <a:lnSpc>
                <a:spcPct val="115000"/>
              </a:lnSpc>
              <a:spcAft>
                <a:spcPts val="1067"/>
              </a:spcAft>
            </a:pPr>
            <a:r>
              <a:rPr lang="fr-FR" sz="2133" dirty="0">
                <a:latin typeface="Lato" panose="020B0604020202020204" charset="0"/>
                <a:ea typeface="Calibri" panose="020F0502020204030204" pitchFamily="34" charset="0"/>
                <a:cs typeface="Times New Roman" panose="02020603050405020304" pitchFamily="18" charset="0"/>
              </a:rPr>
              <a:t>Transfert de liste des agents nouvellement intégrés/titularisés       	 		</a:t>
            </a:r>
            <a:r>
              <a:rPr lang="fr-FR" sz="1867" dirty="0">
                <a:latin typeface="Lato" panose="020B0604020202020204" charset="0"/>
                <a:ea typeface="Calibri" panose="020F0502020204030204" pitchFamily="34" charset="0"/>
                <a:cs typeface="Times New Roman" panose="02020603050405020304" pitchFamily="18" charset="0"/>
              </a:rPr>
              <a:t>Ministères / Organismes employeurs </a:t>
            </a:r>
          </a:p>
        </p:txBody>
      </p:sp>
      <p:sp>
        <p:nvSpPr>
          <p:cNvPr id="5" name="Titre 3"/>
          <p:cNvSpPr>
            <a:spLocks noGrp="1"/>
          </p:cNvSpPr>
          <p:nvPr>
            <p:ph type="title"/>
          </p:nvPr>
        </p:nvSpPr>
        <p:spPr>
          <a:xfrm>
            <a:off x="639232" y="532952"/>
            <a:ext cx="9753600" cy="731600"/>
          </a:xfrm>
        </p:spPr>
        <p:txBody>
          <a:bodyPr/>
          <a:lstStyle/>
          <a:p>
            <a:r>
              <a:rPr lang="fr-FR" b="1" dirty="0">
                <a:latin typeface="Montserrat" panose="020B0604020202020204" charset="0"/>
              </a:rPr>
              <a:t>Mesures à  prendre afin d’éviter le retard de validation</a:t>
            </a:r>
          </a:p>
        </p:txBody>
      </p:sp>
      <p:sp>
        <p:nvSpPr>
          <p:cNvPr id="6" name="Flèche droite 5"/>
          <p:cNvSpPr/>
          <p:nvPr/>
        </p:nvSpPr>
        <p:spPr>
          <a:xfrm>
            <a:off x="1686041" y="3246617"/>
            <a:ext cx="516600" cy="178977"/>
          </a:xfrm>
          <a:prstGeom prst="rightArrow">
            <a:avLst/>
          </a:prstGeom>
          <a:solidFill>
            <a:srgbClr val="F2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fr-FR" sz="1867" kern="0">
              <a:solidFill>
                <a:prstClr val="white"/>
              </a:solidFill>
              <a:latin typeface="Calibri" panose="020F0502020204030204"/>
              <a:sym typeface="Arial"/>
            </a:endParaRPr>
          </a:p>
        </p:txBody>
      </p:sp>
      <p:grpSp>
        <p:nvGrpSpPr>
          <p:cNvPr id="14" name="Google Shape;9896;p85"/>
          <p:cNvGrpSpPr/>
          <p:nvPr/>
        </p:nvGrpSpPr>
        <p:grpSpPr>
          <a:xfrm>
            <a:off x="828825" y="2690919"/>
            <a:ext cx="330991" cy="460975"/>
            <a:chOff x="910401" y="1511703"/>
            <a:chExt cx="248243" cy="345731"/>
          </a:xfrm>
        </p:grpSpPr>
        <p:sp>
          <p:nvSpPr>
            <p:cNvPr id="15" name="Google Shape;9897;p85"/>
            <p:cNvSpPr/>
            <p:nvPr/>
          </p:nvSpPr>
          <p:spPr>
            <a:xfrm>
              <a:off x="915437" y="1538508"/>
              <a:ext cx="238172" cy="313891"/>
            </a:xfrm>
            <a:custGeom>
              <a:avLst/>
              <a:gdLst/>
              <a:ahLst/>
              <a:cxnLst/>
              <a:rect l="l" t="t" r="r" b="b"/>
              <a:pathLst>
                <a:path w="9081" h="11968" extrusionOk="0">
                  <a:moveTo>
                    <a:pt x="621" y="1"/>
                  </a:moveTo>
                  <a:cubicBezTo>
                    <a:pt x="275" y="1"/>
                    <a:pt x="1" y="275"/>
                    <a:pt x="1" y="616"/>
                  </a:cubicBezTo>
                  <a:lnTo>
                    <a:pt x="1" y="11347"/>
                  </a:lnTo>
                  <a:cubicBezTo>
                    <a:pt x="1" y="11688"/>
                    <a:pt x="275" y="11967"/>
                    <a:pt x="621" y="11967"/>
                  </a:cubicBezTo>
                  <a:lnTo>
                    <a:pt x="8460" y="11967"/>
                  </a:lnTo>
                  <a:cubicBezTo>
                    <a:pt x="8801" y="11967"/>
                    <a:pt x="9080" y="11688"/>
                    <a:pt x="9080" y="11347"/>
                  </a:cubicBezTo>
                  <a:lnTo>
                    <a:pt x="9080" y="616"/>
                  </a:lnTo>
                  <a:cubicBezTo>
                    <a:pt x="9080" y="275"/>
                    <a:pt x="8801" y="1"/>
                    <a:pt x="8460" y="1"/>
                  </a:cubicBezTo>
                  <a:close/>
                </a:path>
              </a:pathLst>
            </a:custGeom>
            <a:solidFill>
              <a:srgbClr val="D8E1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9898;p85"/>
            <p:cNvSpPr/>
            <p:nvPr/>
          </p:nvSpPr>
          <p:spPr>
            <a:xfrm>
              <a:off x="937022" y="1560093"/>
              <a:ext cx="194870" cy="259862"/>
            </a:xfrm>
            <a:custGeom>
              <a:avLst/>
              <a:gdLst/>
              <a:ahLst/>
              <a:cxnLst/>
              <a:rect l="l" t="t" r="r" b="b"/>
              <a:pathLst>
                <a:path w="7430" h="9908" extrusionOk="0">
                  <a:moveTo>
                    <a:pt x="1" y="0"/>
                  </a:moveTo>
                  <a:lnTo>
                    <a:pt x="1" y="9908"/>
                  </a:lnTo>
                  <a:lnTo>
                    <a:pt x="7430" y="9908"/>
                  </a:lnTo>
                  <a:lnTo>
                    <a:pt x="743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9899;p85"/>
            <p:cNvSpPr/>
            <p:nvPr/>
          </p:nvSpPr>
          <p:spPr>
            <a:xfrm>
              <a:off x="985726" y="1516765"/>
              <a:ext cx="97461" cy="43485"/>
            </a:xfrm>
            <a:custGeom>
              <a:avLst/>
              <a:gdLst/>
              <a:ahLst/>
              <a:cxnLst/>
              <a:rect l="l" t="t" r="r" b="b"/>
              <a:pathLst>
                <a:path w="3716" h="1658" extrusionOk="0">
                  <a:moveTo>
                    <a:pt x="1861" y="1"/>
                  </a:moveTo>
                  <a:cubicBezTo>
                    <a:pt x="1584" y="1"/>
                    <a:pt x="1307" y="139"/>
                    <a:pt x="1151" y="416"/>
                  </a:cubicBezTo>
                  <a:lnTo>
                    <a:pt x="415" y="416"/>
                  </a:lnTo>
                  <a:cubicBezTo>
                    <a:pt x="188" y="416"/>
                    <a:pt x="1" y="599"/>
                    <a:pt x="1" y="830"/>
                  </a:cubicBezTo>
                  <a:lnTo>
                    <a:pt x="1" y="1657"/>
                  </a:lnTo>
                  <a:lnTo>
                    <a:pt x="3715" y="1657"/>
                  </a:lnTo>
                  <a:lnTo>
                    <a:pt x="3715" y="830"/>
                  </a:lnTo>
                  <a:cubicBezTo>
                    <a:pt x="3715" y="599"/>
                    <a:pt x="3533" y="416"/>
                    <a:pt x="3306" y="416"/>
                  </a:cubicBezTo>
                  <a:lnTo>
                    <a:pt x="2570" y="416"/>
                  </a:lnTo>
                  <a:cubicBezTo>
                    <a:pt x="2414" y="139"/>
                    <a:pt x="2137" y="1"/>
                    <a:pt x="1861" y="1"/>
                  </a:cubicBezTo>
                  <a:close/>
                </a:path>
              </a:pathLst>
            </a:custGeom>
            <a:solidFill>
              <a:srgbClr val="D9E1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9900;p85"/>
            <p:cNvSpPr/>
            <p:nvPr/>
          </p:nvSpPr>
          <p:spPr>
            <a:xfrm>
              <a:off x="966816" y="1665580"/>
              <a:ext cx="27145" cy="27172"/>
            </a:xfrm>
            <a:custGeom>
              <a:avLst/>
              <a:gdLst/>
              <a:ahLst/>
              <a:cxnLst/>
              <a:rect l="l" t="t" r="r" b="b"/>
              <a:pathLst>
                <a:path w="1035" h="1036" extrusionOk="0">
                  <a:moveTo>
                    <a:pt x="515" y="1"/>
                  </a:moveTo>
                  <a:cubicBezTo>
                    <a:pt x="231" y="1"/>
                    <a:pt x="0" y="232"/>
                    <a:pt x="0" y="521"/>
                  </a:cubicBezTo>
                  <a:cubicBezTo>
                    <a:pt x="0" y="804"/>
                    <a:pt x="231" y="1035"/>
                    <a:pt x="515" y="1035"/>
                  </a:cubicBezTo>
                  <a:cubicBezTo>
                    <a:pt x="804" y="1035"/>
                    <a:pt x="1035" y="804"/>
                    <a:pt x="1035" y="521"/>
                  </a:cubicBezTo>
                  <a:cubicBezTo>
                    <a:pt x="1035" y="232"/>
                    <a:pt x="804" y="1"/>
                    <a:pt x="515" y="1"/>
                  </a:cubicBezTo>
                  <a:close/>
                </a:path>
              </a:pathLst>
            </a:custGeom>
            <a:solidFill>
              <a:srgbClr val="C0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9901;p85"/>
            <p:cNvSpPr/>
            <p:nvPr/>
          </p:nvSpPr>
          <p:spPr>
            <a:xfrm>
              <a:off x="966816" y="1714311"/>
              <a:ext cx="27145" cy="27145"/>
            </a:xfrm>
            <a:custGeom>
              <a:avLst/>
              <a:gdLst/>
              <a:ahLst/>
              <a:cxnLst/>
              <a:rect l="l" t="t" r="r" b="b"/>
              <a:pathLst>
                <a:path w="1035" h="1035" extrusionOk="0">
                  <a:moveTo>
                    <a:pt x="515" y="0"/>
                  </a:moveTo>
                  <a:cubicBezTo>
                    <a:pt x="231" y="0"/>
                    <a:pt x="0" y="231"/>
                    <a:pt x="0" y="520"/>
                  </a:cubicBezTo>
                  <a:cubicBezTo>
                    <a:pt x="0" y="804"/>
                    <a:pt x="231" y="1035"/>
                    <a:pt x="515" y="1035"/>
                  </a:cubicBezTo>
                  <a:cubicBezTo>
                    <a:pt x="804" y="1035"/>
                    <a:pt x="1035" y="804"/>
                    <a:pt x="1035" y="520"/>
                  </a:cubicBezTo>
                  <a:cubicBezTo>
                    <a:pt x="1035" y="231"/>
                    <a:pt x="804" y="0"/>
                    <a:pt x="515" y="0"/>
                  </a:cubicBezTo>
                  <a:close/>
                </a:path>
              </a:pathLst>
            </a:custGeom>
            <a:solidFill>
              <a:srgbClr val="C0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9902;p85"/>
            <p:cNvSpPr/>
            <p:nvPr/>
          </p:nvSpPr>
          <p:spPr>
            <a:xfrm>
              <a:off x="966816" y="1763015"/>
              <a:ext cx="27145" cy="27172"/>
            </a:xfrm>
            <a:custGeom>
              <a:avLst/>
              <a:gdLst/>
              <a:ahLst/>
              <a:cxnLst/>
              <a:rect l="l" t="t" r="r" b="b"/>
              <a:pathLst>
                <a:path w="1035" h="1036" extrusionOk="0">
                  <a:moveTo>
                    <a:pt x="515" y="1"/>
                  </a:moveTo>
                  <a:cubicBezTo>
                    <a:pt x="231" y="1"/>
                    <a:pt x="0" y="232"/>
                    <a:pt x="0" y="515"/>
                  </a:cubicBezTo>
                  <a:cubicBezTo>
                    <a:pt x="0" y="804"/>
                    <a:pt x="231" y="1035"/>
                    <a:pt x="515" y="1035"/>
                  </a:cubicBezTo>
                  <a:cubicBezTo>
                    <a:pt x="804" y="1035"/>
                    <a:pt x="1035" y="804"/>
                    <a:pt x="1035" y="515"/>
                  </a:cubicBezTo>
                  <a:cubicBezTo>
                    <a:pt x="1035" y="232"/>
                    <a:pt x="804" y="1"/>
                    <a:pt x="515" y="1"/>
                  </a:cubicBezTo>
                  <a:close/>
                </a:path>
              </a:pathLst>
            </a:custGeom>
            <a:solidFill>
              <a:srgbClr val="C0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9903;p85"/>
            <p:cNvSpPr/>
            <p:nvPr/>
          </p:nvSpPr>
          <p:spPr>
            <a:xfrm>
              <a:off x="964167" y="1581783"/>
              <a:ext cx="32443" cy="32470"/>
            </a:xfrm>
            <a:custGeom>
              <a:avLst/>
              <a:gdLst/>
              <a:ahLst/>
              <a:cxnLst/>
              <a:rect l="l" t="t" r="r" b="b"/>
              <a:pathLst>
                <a:path w="1237" h="1238" extrusionOk="0">
                  <a:moveTo>
                    <a:pt x="207" y="1"/>
                  </a:moveTo>
                  <a:cubicBezTo>
                    <a:pt x="91" y="1"/>
                    <a:pt x="0" y="92"/>
                    <a:pt x="0" y="208"/>
                  </a:cubicBezTo>
                  <a:lnTo>
                    <a:pt x="0" y="1031"/>
                  </a:lnTo>
                  <a:cubicBezTo>
                    <a:pt x="0" y="1146"/>
                    <a:pt x="91" y="1238"/>
                    <a:pt x="207" y="1238"/>
                  </a:cubicBezTo>
                  <a:lnTo>
                    <a:pt x="1030" y="1238"/>
                  </a:lnTo>
                  <a:cubicBezTo>
                    <a:pt x="1145" y="1238"/>
                    <a:pt x="1237" y="1146"/>
                    <a:pt x="1237" y="1031"/>
                  </a:cubicBezTo>
                  <a:lnTo>
                    <a:pt x="1237" y="208"/>
                  </a:lnTo>
                  <a:cubicBezTo>
                    <a:pt x="1237" y="92"/>
                    <a:pt x="1145" y="1"/>
                    <a:pt x="1030" y="1"/>
                  </a:cubicBezTo>
                  <a:close/>
                </a:path>
              </a:pathLst>
            </a:custGeom>
            <a:solidFill>
              <a:srgbClr val="C4D2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9904;p85"/>
            <p:cNvSpPr/>
            <p:nvPr/>
          </p:nvSpPr>
          <p:spPr>
            <a:xfrm>
              <a:off x="910401" y="1511703"/>
              <a:ext cx="248243" cy="345731"/>
            </a:xfrm>
            <a:custGeom>
              <a:avLst/>
              <a:gdLst/>
              <a:ahLst/>
              <a:cxnLst/>
              <a:rect l="l" t="t" r="r" b="b"/>
              <a:pathLst>
                <a:path w="9465" h="13182" extrusionOk="0">
                  <a:moveTo>
                    <a:pt x="4732" y="386"/>
                  </a:moveTo>
                  <a:cubicBezTo>
                    <a:pt x="4944" y="386"/>
                    <a:pt x="5156" y="491"/>
                    <a:pt x="5274" y="700"/>
                  </a:cubicBezTo>
                  <a:cubicBezTo>
                    <a:pt x="5312" y="763"/>
                    <a:pt x="5375" y="796"/>
                    <a:pt x="5442" y="801"/>
                  </a:cubicBezTo>
                  <a:lnTo>
                    <a:pt x="6174" y="801"/>
                  </a:lnTo>
                  <a:cubicBezTo>
                    <a:pt x="6299" y="801"/>
                    <a:pt x="6395" y="897"/>
                    <a:pt x="6395" y="1018"/>
                  </a:cubicBezTo>
                  <a:lnTo>
                    <a:pt x="6395" y="1653"/>
                  </a:lnTo>
                  <a:lnTo>
                    <a:pt x="3070" y="1653"/>
                  </a:lnTo>
                  <a:lnTo>
                    <a:pt x="3070" y="1023"/>
                  </a:lnTo>
                  <a:cubicBezTo>
                    <a:pt x="3065" y="902"/>
                    <a:pt x="3166" y="801"/>
                    <a:pt x="3287" y="801"/>
                  </a:cubicBezTo>
                  <a:lnTo>
                    <a:pt x="4023" y="801"/>
                  </a:lnTo>
                  <a:cubicBezTo>
                    <a:pt x="4090" y="796"/>
                    <a:pt x="4153" y="763"/>
                    <a:pt x="4186" y="700"/>
                  </a:cubicBezTo>
                  <a:cubicBezTo>
                    <a:pt x="4307" y="491"/>
                    <a:pt x="4520" y="386"/>
                    <a:pt x="4732" y="386"/>
                  </a:cubicBezTo>
                  <a:close/>
                  <a:moveTo>
                    <a:pt x="8652" y="1215"/>
                  </a:moveTo>
                  <a:cubicBezTo>
                    <a:pt x="8888" y="1215"/>
                    <a:pt x="9080" y="1403"/>
                    <a:pt x="9080" y="1638"/>
                  </a:cubicBezTo>
                  <a:lnTo>
                    <a:pt x="9080" y="12369"/>
                  </a:lnTo>
                  <a:cubicBezTo>
                    <a:pt x="9080" y="12604"/>
                    <a:pt x="8888" y="12792"/>
                    <a:pt x="8652" y="12792"/>
                  </a:cubicBezTo>
                  <a:lnTo>
                    <a:pt x="813" y="12792"/>
                  </a:lnTo>
                  <a:cubicBezTo>
                    <a:pt x="578" y="12792"/>
                    <a:pt x="385" y="12604"/>
                    <a:pt x="385" y="12369"/>
                  </a:cubicBezTo>
                  <a:lnTo>
                    <a:pt x="385" y="1638"/>
                  </a:lnTo>
                  <a:cubicBezTo>
                    <a:pt x="385" y="1407"/>
                    <a:pt x="578" y="1215"/>
                    <a:pt x="813" y="1215"/>
                  </a:cubicBezTo>
                  <a:lnTo>
                    <a:pt x="2680" y="1215"/>
                  </a:lnTo>
                  <a:lnTo>
                    <a:pt x="2680" y="1850"/>
                  </a:lnTo>
                  <a:cubicBezTo>
                    <a:pt x="2680" y="1956"/>
                    <a:pt x="2767" y="2043"/>
                    <a:pt x="2873" y="2043"/>
                  </a:cubicBezTo>
                  <a:lnTo>
                    <a:pt x="6587" y="2043"/>
                  </a:lnTo>
                  <a:cubicBezTo>
                    <a:pt x="6693" y="2043"/>
                    <a:pt x="6780" y="1956"/>
                    <a:pt x="6780" y="1850"/>
                  </a:cubicBezTo>
                  <a:lnTo>
                    <a:pt x="6780" y="1215"/>
                  </a:lnTo>
                  <a:close/>
                  <a:moveTo>
                    <a:pt x="4733" y="0"/>
                  </a:moveTo>
                  <a:cubicBezTo>
                    <a:pt x="4426" y="0"/>
                    <a:pt x="4119" y="137"/>
                    <a:pt x="3917" y="411"/>
                  </a:cubicBezTo>
                  <a:lnTo>
                    <a:pt x="3287" y="411"/>
                  </a:lnTo>
                  <a:cubicBezTo>
                    <a:pt x="3027" y="411"/>
                    <a:pt x="2796" y="580"/>
                    <a:pt x="2714" y="825"/>
                  </a:cubicBezTo>
                  <a:lnTo>
                    <a:pt x="813" y="825"/>
                  </a:lnTo>
                  <a:cubicBezTo>
                    <a:pt x="361" y="825"/>
                    <a:pt x="0" y="1191"/>
                    <a:pt x="0" y="1638"/>
                  </a:cubicBezTo>
                  <a:lnTo>
                    <a:pt x="0" y="12369"/>
                  </a:lnTo>
                  <a:cubicBezTo>
                    <a:pt x="0" y="12816"/>
                    <a:pt x="361" y="13177"/>
                    <a:pt x="813" y="13182"/>
                  </a:cubicBezTo>
                  <a:lnTo>
                    <a:pt x="8652" y="13182"/>
                  </a:lnTo>
                  <a:cubicBezTo>
                    <a:pt x="9099" y="13177"/>
                    <a:pt x="9465" y="12816"/>
                    <a:pt x="9465" y="12369"/>
                  </a:cubicBezTo>
                  <a:lnTo>
                    <a:pt x="9465" y="1638"/>
                  </a:lnTo>
                  <a:cubicBezTo>
                    <a:pt x="9465" y="1191"/>
                    <a:pt x="9104" y="825"/>
                    <a:pt x="8652" y="825"/>
                  </a:cubicBezTo>
                  <a:lnTo>
                    <a:pt x="6751" y="825"/>
                  </a:lnTo>
                  <a:cubicBezTo>
                    <a:pt x="6669" y="580"/>
                    <a:pt x="6438" y="411"/>
                    <a:pt x="6178" y="411"/>
                  </a:cubicBezTo>
                  <a:lnTo>
                    <a:pt x="5548" y="411"/>
                  </a:lnTo>
                  <a:cubicBezTo>
                    <a:pt x="5346" y="137"/>
                    <a:pt x="5039" y="0"/>
                    <a:pt x="4733"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9905;p85"/>
            <p:cNvSpPr/>
            <p:nvPr/>
          </p:nvSpPr>
          <p:spPr>
            <a:xfrm>
              <a:off x="1027769" y="1533472"/>
              <a:ext cx="13507" cy="10098"/>
            </a:xfrm>
            <a:custGeom>
              <a:avLst/>
              <a:gdLst/>
              <a:ahLst/>
              <a:cxnLst/>
              <a:rect l="l" t="t" r="r" b="b"/>
              <a:pathLst>
                <a:path w="515" h="385" extrusionOk="0">
                  <a:moveTo>
                    <a:pt x="260" y="0"/>
                  </a:moveTo>
                  <a:cubicBezTo>
                    <a:pt x="0" y="0"/>
                    <a:pt x="0" y="385"/>
                    <a:pt x="260" y="385"/>
                  </a:cubicBezTo>
                  <a:cubicBezTo>
                    <a:pt x="515" y="385"/>
                    <a:pt x="515" y="0"/>
                    <a:pt x="260"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9906;p85"/>
            <p:cNvSpPr/>
            <p:nvPr/>
          </p:nvSpPr>
          <p:spPr>
            <a:xfrm>
              <a:off x="931986" y="1555031"/>
              <a:ext cx="204968" cy="269986"/>
            </a:xfrm>
            <a:custGeom>
              <a:avLst/>
              <a:gdLst/>
              <a:ahLst/>
              <a:cxnLst/>
              <a:rect l="l" t="t" r="r" b="b"/>
              <a:pathLst>
                <a:path w="7815" h="10294" extrusionOk="0">
                  <a:moveTo>
                    <a:pt x="193" y="1"/>
                  </a:moveTo>
                  <a:cubicBezTo>
                    <a:pt x="87" y="1"/>
                    <a:pt x="0" y="87"/>
                    <a:pt x="0" y="198"/>
                  </a:cubicBezTo>
                  <a:lnTo>
                    <a:pt x="0" y="10101"/>
                  </a:lnTo>
                  <a:cubicBezTo>
                    <a:pt x="0" y="10207"/>
                    <a:pt x="87" y="10293"/>
                    <a:pt x="193" y="10293"/>
                  </a:cubicBezTo>
                  <a:lnTo>
                    <a:pt x="7622" y="10293"/>
                  </a:lnTo>
                  <a:cubicBezTo>
                    <a:pt x="7728" y="10293"/>
                    <a:pt x="7814" y="10207"/>
                    <a:pt x="7814" y="10101"/>
                  </a:cubicBezTo>
                  <a:lnTo>
                    <a:pt x="7814" y="198"/>
                  </a:lnTo>
                  <a:cubicBezTo>
                    <a:pt x="7814" y="87"/>
                    <a:pt x="7728" y="1"/>
                    <a:pt x="7622" y="1"/>
                  </a:cubicBezTo>
                  <a:lnTo>
                    <a:pt x="6592" y="1"/>
                  </a:lnTo>
                  <a:cubicBezTo>
                    <a:pt x="6332" y="1"/>
                    <a:pt x="6332" y="386"/>
                    <a:pt x="6592" y="386"/>
                  </a:cubicBezTo>
                  <a:lnTo>
                    <a:pt x="7429" y="386"/>
                  </a:lnTo>
                  <a:lnTo>
                    <a:pt x="7429" y="9908"/>
                  </a:lnTo>
                  <a:lnTo>
                    <a:pt x="390" y="9908"/>
                  </a:lnTo>
                  <a:lnTo>
                    <a:pt x="390" y="386"/>
                  </a:lnTo>
                  <a:lnTo>
                    <a:pt x="1227" y="386"/>
                  </a:lnTo>
                  <a:cubicBezTo>
                    <a:pt x="1482" y="386"/>
                    <a:pt x="1482" y="1"/>
                    <a:pt x="1227"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9907;p85"/>
            <p:cNvSpPr/>
            <p:nvPr/>
          </p:nvSpPr>
          <p:spPr>
            <a:xfrm>
              <a:off x="959132" y="1663324"/>
              <a:ext cx="37112" cy="31788"/>
            </a:xfrm>
            <a:custGeom>
              <a:avLst/>
              <a:gdLst/>
              <a:ahLst/>
              <a:cxnLst/>
              <a:rect l="l" t="t" r="r" b="b"/>
              <a:pathLst>
                <a:path w="1415" h="1212" extrusionOk="0">
                  <a:moveTo>
                    <a:pt x="810" y="385"/>
                  </a:moveTo>
                  <a:cubicBezTo>
                    <a:pt x="923" y="385"/>
                    <a:pt x="1034" y="473"/>
                    <a:pt x="1034" y="607"/>
                  </a:cubicBezTo>
                  <a:cubicBezTo>
                    <a:pt x="1034" y="727"/>
                    <a:pt x="933" y="823"/>
                    <a:pt x="813" y="823"/>
                  </a:cubicBezTo>
                  <a:cubicBezTo>
                    <a:pt x="615" y="823"/>
                    <a:pt x="519" y="587"/>
                    <a:pt x="659" y="448"/>
                  </a:cubicBezTo>
                  <a:cubicBezTo>
                    <a:pt x="702" y="405"/>
                    <a:pt x="756" y="385"/>
                    <a:pt x="810" y="385"/>
                  </a:cubicBezTo>
                  <a:close/>
                  <a:moveTo>
                    <a:pt x="807" y="0"/>
                  </a:moveTo>
                  <a:cubicBezTo>
                    <a:pt x="272" y="0"/>
                    <a:pt x="1" y="651"/>
                    <a:pt x="380" y="1030"/>
                  </a:cubicBezTo>
                  <a:cubicBezTo>
                    <a:pt x="503" y="1155"/>
                    <a:pt x="656" y="1211"/>
                    <a:pt x="806" y="1211"/>
                  </a:cubicBezTo>
                  <a:cubicBezTo>
                    <a:pt x="1116" y="1211"/>
                    <a:pt x="1414" y="970"/>
                    <a:pt x="1414" y="607"/>
                  </a:cubicBezTo>
                  <a:cubicBezTo>
                    <a:pt x="1414" y="270"/>
                    <a:pt x="1145" y="0"/>
                    <a:pt x="813" y="0"/>
                  </a:cubicBezTo>
                  <a:cubicBezTo>
                    <a:pt x="811" y="0"/>
                    <a:pt x="809" y="0"/>
                    <a:pt x="80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9908;p85"/>
            <p:cNvSpPr/>
            <p:nvPr/>
          </p:nvSpPr>
          <p:spPr>
            <a:xfrm>
              <a:off x="959132" y="1712029"/>
              <a:ext cx="37112" cy="31788"/>
            </a:xfrm>
            <a:custGeom>
              <a:avLst/>
              <a:gdLst/>
              <a:ahLst/>
              <a:cxnLst/>
              <a:rect l="l" t="t" r="r" b="b"/>
              <a:pathLst>
                <a:path w="1415" h="1212" extrusionOk="0">
                  <a:moveTo>
                    <a:pt x="812" y="387"/>
                  </a:moveTo>
                  <a:cubicBezTo>
                    <a:pt x="925" y="387"/>
                    <a:pt x="1034" y="474"/>
                    <a:pt x="1034" y="607"/>
                  </a:cubicBezTo>
                  <a:cubicBezTo>
                    <a:pt x="1034" y="727"/>
                    <a:pt x="933" y="823"/>
                    <a:pt x="813" y="828"/>
                  </a:cubicBezTo>
                  <a:cubicBezTo>
                    <a:pt x="615" y="828"/>
                    <a:pt x="519" y="588"/>
                    <a:pt x="659" y="453"/>
                  </a:cubicBezTo>
                  <a:cubicBezTo>
                    <a:pt x="703" y="407"/>
                    <a:pt x="758" y="387"/>
                    <a:pt x="812" y="387"/>
                  </a:cubicBezTo>
                  <a:close/>
                  <a:moveTo>
                    <a:pt x="807" y="1"/>
                  </a:moveTo>
                  <a:cubicBezTo>
                    <a:pt x="272" y="1"/>
                    <a:pt x="1" y="652"/>
                    <a:pt x="380" y="1030"/>
                  </a:cubicBezTo>
                  <a:cubicBezTo>
                    <a:pt x="503" y="1156"/>
                    <a:pt x="656" y="1212"/>
                    <a:pt x="806" y="1212"/>
                  </a:cubicBezTo>
                  <a:cubicBezTo>
                    <a:pt x="1116" y="1212"/>
                    <a:pt x="1414" y="971"/>
                    <a:pt x="1414" y="607"/>
                  </a:cubicBezTo>
                  <a:cubicBezTo>
                    <a:pt x="1414" y="270"/>
                    <a:pt x="1145" y="1"/>
                    <a:pt x="813" y="1"/>
                  </a:cubicBezTo>
                  <a:cubicBezTo>
                    <a:pt x="811" y="1"/>
                    <a:pt x="809" y="1"/>
                    <a:pt x="807"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9909;p85"/>
            <p:cNvSpPr/>
            <p:nvPr/>
          </p:nvSpPr>
          <p:spPr>
            <a:xfrm>
              <a:off x="959132" y="1760733"/>
              <a:ext cx="37112" cy="31788"/>
            </a:xfrm>
            <a:custGeom>
              <a:avLst/>
              <a:gdLst/>
              <a:ahLst/>
              <a:cxnLst/>
              <a:rect l="l" t="t" r="r" b="b"/>
              <a:pathLst>
                <a:path w="1415" h="1212" extrusionOk="0">
                  <a:moveTo>
                    <a:pt x="810" y="384"/>
                  </a:moveTo>
                  <a:cubicBezTo>
                    <a:pt x="923" y="384"/>
                    <a:pt x="1034" y="473"/>
                    <a:pt x="1034" y="607"/>
                  </a:cubicBezTo>
                  <a:cubicBezTo>
                    <a:pt x="1034" y="728"/>
                    <a:pt x="933" y="824"/>
                    <a:pt x="813" y="824"/>
                  </a:cubicBezTo>
                  <a:cubicBezTo>
                    <a:pt x="615" y="824"/>
                    <a:pt x="519" y="588"/>
                    <a:pt x="659" y="448"/>
                  </a:cubicBezTo>
                  <a:cubicBezTo>
                    <a:pt x="702" y="404"/>
                    <a:pt x="756" y="384"/>
                    <a:pt x="810" y="384"/>
                  </a:cubicBezTo>
                  <a:close/>
                  <a:moveTo>
                    <a:pt x="807" y="1"/>
                  </a:moveTo>
                  <a:cubicBezTo>
                    <a:pt x="272" y="1"/>
                    <a:pt x="1" y="647"/>
                    <a:pt x="380" y="1031"/>
                  </a:cubicBezTo>
                  <a:cubicBezTo>
                    <a:pt x="503" y="1156"/>
                    <a:pt x="656" y="1212"/>
                    <a:pt x="806" y="1212"/>
                  </a:cubicBezTo>
                  <a:cubicBezTo>
                    <a:pt x="1116" y="1212"/>
                    <a:pt x="1414" y="971"/>
                    <a:pt x="1414" y="607"/>
                  </a:cubicBezTo>
                  <a:cubicBezTo>
                    <a:pt x="1414" y="270"/>
                    <a:pt x="1145" y="1"/>
                    <a:pt x="813" y="1"/>
                  </a:cubicBezTo>
                  <a:cubicBezTo>
                    <a:pt x="811" y="1"/>
                    <a:pt x="809" y="1"/>
                    <a:pt x="807"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9910;p85"/>
            <p:cNvSpPr/>
            <p:nvPr/>
          </p:nvSpPr>
          <p:spPr>
            <a:xfrm>
              <a:off x="1006053" y="1663324"/>
              <a:ext cx="62238" cy="10124"/>
            </a:xfrm>
            <a:custGeom>
              <a:avLst/>
              <a:gdLst/>
              <a:ahLst/>
              <a:cxnLst/>
              <a:rect l="l" t="t" r="r" b="b"/>
              <a:pathLst>
                <a:path w="2373" h="386" extrusionOk="0">
                  <a:moveTo>
                    <a:pt x="260" y="0"/>
                  </a:moveTo>
                  <a:cubicBezTo>
                    <a:pt x="1" y="0"/>
                    <a:pt x="1" y="385"/>
                    <a:pt x="260" y="385"/>
                  </a:cubicBezTo>
                  <a:lnTo>
                    <a:pt x="2118" y="385"/>
                  </a:lnTo>
                  <a:cubicBezTo>
                    <a:pt x="2373" y="385"/>
                    <a:pt x="2373" y="0"/>
                    <a:pt x="2118"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9911;p85"/>
            <p:cNvSpPr/>
            <p:nvPr/>
          </p:nvSpPr>
          <p:spPr>
            <a:xfrm>
              <a:off x="1006053" y="1684910"/>
              <a:ext cx="100110" cy="10229"/>
            </a:xfrm>
            <a:custGeom>
              <a:avLst/>
              <a:gdLst/>
              <a:ahLst/>
              <a:cxnLst/>
              <a:rect l="l" t="t" r="r" b="b"/>
              <a:pathLst>
                <a:path w="3817" h="390" extrusionOk="0">
                  <a:moveTo>
                    <a:pt x="260" y="0"/>
                  </a:moveTo>
                  <a:cubicBezTo>
                    <a:pt x="1" y="0"/>
                    <a:pt x="1" y="390"/>
                    <a:pt x="260" y="390"/>
                  </a:cubicBezTo>
                  <a:lnTo>
                    <a:pt x="3561" y="390"/>
                  </a:lnTo>
                  <a:cubicBezTo>
                    <a:pt x="3816" y="390"/>
                    <a:pt x="3816" y="0"/>
                    <a:pt x="3561"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9912;p85"/>
            <p:cNvSpPr/>
            <p:nvPr/>
          </p:nvSpPr>
          <p:spPr>
            <a:xfrm>
              <a:off x="1006053" y="1712029"/>
              <a:ext cx="62238" cy="10124"/>
            </a:xfrm>
            <a:custGeom>
              <a:avLst/>
              <a:gdLst/>
              <a:ahLst/>
              <a:cxnLst/>
              <a:rect l="l" t="t" r="r" b="b"/>
              <a:pathLst>
                <a:path w="2373" h="386" extrusionOk="0">
                  <a:moveTo>
                    <a:pt x="260" y="1"/>
                  </a:moveTo>
                  <a:cubicBezTo>
                    <a:pt x="1" y="1"/>
                    <a:pt x="1" y="386"/>
                    <a:pt x="260" y="386"/>
                  </a:cubicBezTo>
                  <a:lnTo>
                    <a:pt x="2118" y="386"/>
                  </a:lnTo>
                  <a:cubicBezTo>
                    <a:pt x="2373" y="386"/>
                    <a:pt x="2373" y="1"/>
                    <a:pt x="2118"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9913;p85"/>
            <p:cNvSpPr/>
            <p:nvPr/>
          </p:nvSpPr>
          <p:spPr>
            <a:xfrm>
              <a:off x="1006053" y="1733745"/>
              <a:ext cx="100110" cy="10124"/>
            </a:xfrm>
            <a:custGeom>
              <a:avLst/>
              <a:gdLst/>
              <a:ahLst/>
              <a:cxnLst/>
              <a:rect l="l" t="t" r="r" b="b"/>
              <a:pathLst>
                <a:path w="3817" h="386" extrusionOk="0">
                  <a:moveTo>
                    <a:pt x="260" y="0"/>
                  </a:moveTo>
                  <a:cubicBezTo>
                    <a:pt x="1" y="0"/>
                    <a:pt x="1" y="385"/>
                    <a:pt x="260" y="385"/>
                  </a:cubicBezTo>
                  <a:lnTo>
                    <a:pt x="3561" y="385"/>
                  </a:lnTo>
                  <a:cubicBezTo>
                    <a:pt x="3816" y="385"/>
                    <a:pt x="3816" y="0"/>
                    <a:pt x="3561"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9914;p85"/>
            <p:cNvSpPr/>
            <p:nvPr/>
          </p:nvSpPr>
          <p:spPr>
            <a:xfrm>
              <a:off x="1006053" y="1760733"/>
              <a:ext cx="62238" cy="10124"/>
            </a:xfrm>
            <a:custGeom>
              <a:avLst/>
              <a:gdLst/>
              <a:ahLst/>
              <a:cxnLst/>
              <a:rect l="l" t="t" r="r" b="b"/>
              <a:pathLst>
                <a:path w="2373" h="386" extrusionOk="0">
                  <a:moveTo>
                    <a:pt x="260" y="1"/>
                  </a:moveTo>
                  <a:cubicBezTo>
                    <a:pt x="1" y="1"/>
                    <a:pt x="1" y="386"/>
                    <a:pt x="260" y="386"/>
                  </a:cubicBezTo>
                  <a:lnTo>
                    <a:pt x="2118" y="386"/>
                  </a:lnTo>
                  <a:cubicBezTo>
                    <a:pt x="2373" y="386"/>
                    <a:pt x="2373" y="1"/>
                    <a:pt x="2118"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9915;p85"/>
            <p:cNvSpPr/>
            <p:nvPr/>
          </p:nvSpPr>
          <p:spPr>
            <a:xfrm>
              <a:off x="1006053" y="1782319"/>
              <a:ext cx="100110" cy="10255"/>
            </a:xfrm>
            <a:custGeom>
              <a:avLst/>
              <a:gdLst/>
              <a:ahLst/>
              <a:cxnLst/>
              <a:rect l="l" t="t" r="r" b="b"/>
              <a:pathLst>
                <a:path w="3817" h="391" extrusionOk="0">
                  <a:moveTo>
                    <a:pt x="260" y="1"/>
                  </a:moveTo>
                  <a:cubicBezTo>
                    <a:pt x="1" y="1"/>
                    <a:pt x="1" y="386"/>
                    <a:pt x="260" y="391"/>
                  </a:cubicBezTo>
                  <a:lnTo>
                    <a:pt x="3561" y="391"/>
                  </a:lnTo>
                  <a:cubicBezTo>
                    <a:pt x="3816" y="391"/>
                    <a:pt x="3816" y="1"/>
                    <a:pt x="356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9916;p85"/>
            <p:cNvSpPr/>
            <p:nvPr/>
          </p:nvSpPr>
          <p:spPr>
            <a:xfrm>
              <a:off x="1006053" y="1582176"/>
              <a:ext cx="100110" cy="10124"/>
            </a:xfrm>
            <a:custGeom>
              <a:avLst/>
              <a:gdLst/>
              <a:ahLst/>
              <a:cxnLst/>
              <a:rect l="l" t="t" r="r" b="b"/>
              <a:pathLst>
                <a:path w="3817" h="386" extrusionOk="0">
                  <a:moveTo>
                    <a:pt x="260" y="0"/>
                  </a:moveTo>
                  <a:cubicBezTo>
                    <a:pt x="1" y="0"/>
                    <a:pt x="1" y="385"/>
                    <a:pt x="260" y="385"/>
                  </a:cubicBezTo>
                  <a:lnTo>
                    <a:pt x="3561" y="385"/>
                  </a:lnTo>
                  <a:cubicBezTo>
                    <a:pt x="3816" y="385"/>
                    <a:pt x="3816" y="0"/>
                    <a:pt x="3561"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9917;p85"/>
            <p:cNvSpPr/>
            <p:nvPr/>
          </p:nvSpPr>
          <p:spPr>
            <a:xfrm>
              <a:off x="962777" y="1630881"/>
              <a:ext cx="143386" cy="10124"/>
            </a:xfrm>
            <a:custGeom>
              <a:avLst/>
              <a:gdLst/>
              <a:ahLst/>
              <a:cxnLst/>
              <a:rect l="l" t="t" r="r" b="b"/>
              <a:pathLst>
                <a:path w="5467" h="386" extrusionOk="0">
                  <a:moveTo>
                    <a:pt x="260" y="1"/>
                  </a:moveTo>
                  <a:cubicBezTo>
                    <a:pt x="0" y="1"/>
                    <a:pt x="0" y="386"/>
                    <a:pt x="260" y="386"/>
                  </a:cubicBezTo>
                  <a:lnTo>
                    <a:pt x="5211" y="386"/>
                  </a:lnTo>
                  <a:cubicBezTo>
                    <a:pt x="5466" y="386"/>
                    <a:pt x="5466" y="1"/>
                    <a:pt x="521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9918;p85"/>
            <p:cNvSpPr/>
            <p:nvPr/>
          </p:nvSpPr>
          <p:spPr>
            <a:xfrm>
              <a:off x="1006053" y="1603762"/>
              <a:ext cx="29821" cy="10124"/>
            </a:xfrm>
            <a:custGeom>
              <a:avLst/>
              <a:gdLst/>
              <a:ahLst/>
              <a:cxnLst/>
              <a:rect l="l" t="t" r="r" b="b"/>
              <a:pathLst>
                <a:path w="1137" h="386" extrusionOk="0">
                  <a:moveTo>
                    <a:pt x="260" y="0"/>
                  </a:moveTo>
                  <a:cubicBezTo>
                    <a:pt x="1" y="0"/>
                    <a:pt x="1" y="385"/>
                    <a:pt x="260" y="385"/>
                  </a:cubicBezTo>
                  <a:lnTo>
                    <a:pt x="876" y="385"/>
                  </a:lnTo>
                  <a:cubicBezTo>
                    <a:pt x="1136" y="385"/>
                    <a:pt x="1136" y="0"/>
                    <a:pt x="87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9919;p85"/>
            <p:cNvSpPr/>
            <p:nvPr/>
          </p:nvSpPr>
          <p:spPr>
            <a:xfrm>
              <a:off x="1044030" y="1603762"/>
              <a:ext cx="29690" cy="10124"/>
            </a:xfrm>
            <a:custGeom>
              <a:avLst/>
              <a:gdLst/>
              <a:ahLst/>
              <a:cxnLst/>
              <a:rect l="l" t="t" r="r" b="b"/>
              <a:pathLst>
                <a:path w="1132" h="386" extrusionOk="0">
                  <a:moveTo>
                    <a:pt x="256" y="0"/>
                  </a:moveTo>
                  <a:cubicBezTo>
                    <a:pt x="1" y="0"/>
                    <a:pt x="1" y="385"/>
                    <a:pt x="256" y="385"/>
                  </a:cubicBezTo>
                  <a:lnTo>
                    <a:pt x="877" y="385"/>
                  </a:lnTo>
                  <a:cubicBezTo>
                    <a:pt x="1132" y="385"/>
                    <a:pt x="1132" y="0"/>
                    <a:pt x="87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9920;p85"/>
            <p:cNvSpPr/>
            <p:nvPr/>
          </p:nvSpPr>
          <p:spPr>
            <a:xfrm>
              <a:off x="964535" y="1582176"/>
              <a:ext cx="31709" cy="31709"/>
            </a:xfrm>
            <a:custGeom>
              <a:avLst/>
              <a:gdLst/>
              <a:ahLst/>
              <a:cxnLst/>
              <a:rect l="l" t="t" r="r" b="b"/>
              <a:pathLst>
                <a:path w="1209" h="1209" extrusionOk="0">
                  <a:moveTo>
                    <a:pt x="823" y="385"/>
                  </a:moveTo>
                  <a:lnTo>
                    <a:pt x="823" y="823"/>
                  </a:lnTo>
                  <a:lnTo>
                    <a:pt x="385" y="823"/>
                  </a:lnTo>
                  <a:lnTo>
                    <a:pt x="385" y="385"/>
                  </a:lnTo>
                  <a:close/>
                  <a:moveTo>
                    <a:pt x="193" y="0"/>
                  </a:moveTo>
                  <a:cubicBezTo>
                    <a:pt x="87" y="0"/>
                    <a:pt x="0" y="82"/>
                    <a:pt x="0" y="193"/>
                  </a:cubicBezTo>
                  <a:lnTo>
                    <a:pt x="0" y="1016"/>
                  </a:lnTo>
                  <a:cubicBezTo>
                    <a:pt x="0" y="1121"/>
                    <a:pt x="87" y="1208"/>
                    <a:pt x="193" y="1208"/>
                  </a:cubicBezTo>
                  <a:lnTo>
                    <a:pt x="1016" y="1208"/>
                  </a:lnTo>
                  <a:cubicBezTo>
                    <a:pt x="1122" y="1208"/>
                    <a:pt x="1208" y="1121"/>
                    <a:pt x="1208" y="1016"/>
                  </a:cubicBezTo>
                  <a:lnTo>
                    <a:pt x="1208" y="193"/>
                  </a:lnTo>
                  <a:cubicBezTo>
                    <a:pt x="1208" y="82"/>
                    <a:pt x="1122" y="0"/>
                    <a:pt x="101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 name="Flèche droite 104"/>
          <p:cNvSpPr/>
          <p:nvPr/>
        </p:nvSpPr>
        <p:spPr>
          <a:xfrm>
            <a:off x="1686041" y="3996004"/>
            <a:ext cx="516600" cy="178977"/>
          </a:xfrm>
          <a:prstGeom prst="rightArrow">
            <a:avLst/>
          </a:prstGeom>
          <a:solidFill>
            <a:srgbClr val="F2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fr-FR" sz="1867" kern="0">
              <a:solidFill>
                <a:prstClr val="white"/>
              </a:solidFill>
              <a:latin typeface="Calibri" panose="020F0502020204030204"/>
              <a:sym typeface="Arial"/>
            </a:endParaRPr>
          </a:p>
        </p:txBody>
      </p:sp>
      <p:sp>
        <p:nvSpPr>
          <p:cNvPr id="32" name="Rectangle 31"/>
          <p:cNvSpPr/>
          <p:nvPr/>
        </p:nvSpPr>
        <p:spPr>
          <a:xfrm>
            <a:off x="7280241" y="137577"/>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15"/>
        <p:cNvGrpSpPr/>
        <p:nvPr/>
      </p:nvGrpSpPr>
      <p:grpSpPr>
        <a:xfrm>
          <a:off x="0" y="0"/>
          <a:ext cx="0" cy="0"/>
          <a:chOff x="0" y="0"/>
          <a:chExt cx="0" cy="0"/>
        </a:xfrm>
      </p:grpSpPr>
      <p:sp>
        <p:nvSpPr>
          <p:cNvPr id="1817" name="Google Shape;1817;p39"/>
          <p:cNvSpPr/>
          <p:nvPr/>
        </p:nvSpPr>
        <p:spPr>
          <a:xfrm>
            <a:off x="4832291" y="7050783"/>
            <a:ext cx="59144" cy="77252"/>
          </a:xfrm>
          <a:custGeom>
            <a:avLst/>
            <a:gdLst/>
            <a:ahLst/>
            <a:cxnLst/>
            <a:rect l="l" t="t" r="r" b="b"/>
            <a:pathLst>
              <a:path w="712" h="930" extrusionOk="0">
                <a:moveTo>
                  <a:pt x="212" y="0"/>
                </a:moveTo>
                <a:lnTo>
                  <a:pt x="0" y="217"/>
                </a:lnTo>
                <a:lnTo>
                  <a:pt x="712" y="929"/>
                </a:lnTo>
                <a:cubicBezTo>
                  <a:pt x="697" y="770"/>
                  <a:pt x="684" y="613"/>
                  <a:pt x="669" y="453"/>
                </a:cubicBezTo>
                <a:lnTo>
                  <a:pt x="212"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8" name="Google Shape;1818;p39"/>
          <p:cNvSpPr/>
          <p:nvPr/>
        </p:nvSpPr>
        <p:spPr>
          <a:xfrm>
            <a:off x="4829052" y="7047627"/>
            <a:ext cx="20849" cy="21265"/>
          </a:xfrm>
          <a:custGeom>
            <a:avLst/>
            <a:gdLst/>
            <a:ahLst/>
            <a:cxnLst/>
            <a:rect l="l" t="t" r="r" b="b"/>
            <a:pathLst>
              <a:path w="251" h="256" extrusionOk="0">
                <a:moveTo>
                  <a:pt x="213" y="1"/>
                </a:moveTo>
                <a:lnTo>
                  <a:pt x="1" y="218"/>
                </a:lnTo>
                <a:lnTo>
                  <a:pt x="39" y="255"/>
                </a:lnTo>
                <a:lnTo>
                  <a:pt x="251" y="38"/>
                </a:lnTo>
                <a:lnTo>
                  <a:pt x="213"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4825978" y="7044552"/>
            <a:ext cx="20849" cy="21181"/>
          </a:xfrm>
          <a:custGeom>
            <a:avLst/>
            <a:gdLst/>
            <a:ahLst/>
            <a:cxnLst/>
            <a:rect l="l" t="t" r="r" b="b"/>
            <a:pathLst>
              <a:path w="251" h="255" extrusionOk="0">
                <a:moveTo>
                  <a:pt x="213" y="0"/>
                </a:moveTo>
                <a:lnTo>
                  <a:pt x="0" y="216"/>
                </a:lnTo>
                <a:lnTo>
                  <a:pt x="38" y="255"/>
                </a:lnTo>
                <a:lnTo>
                  <a:pt x="250" y="38"/>
                </a:lnTo>
                <a:lnTo>
                  <a:pt x="213"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3038064" y="7050783"/>
            <a:ext cx="447563" cy="432528"/>
          </a:xfrm>
          <a:custGeom>
            <a:avLst/>
            <a:gdLst/>
            <a:ahLst/>
            <a:cxnLst/>
            <a:rect l="l" t="t" r="r" b="b"/>
            <a:pathLst>
              <a:path w="5388" h="5207" extrusionOk="0">
                <a:moveTo>
                  <a:pt x="218" y="0"/>
                </a:moveTo>
                <a:lnTo>
                  <a:pt x="1" y="217"/>
                </a:lnTo>
                <a:lnTo>
                  <a:pt x="4995" y="5206"/>
                </a:lnTo>
                <a:cubicBezTo>
                  <a:pt x="5122" y="5193"/>
                  <a:pt x="5255" y="5178"/>
                  <a:pt x="5387" y="5169"/>
                </a:cubicBezTo>
                <a:lnTo>
                  <a:pt x="218"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3034991" y="7065652"/>
            <a:ext cx="83" cy="83"/>
          </a:xfrm>
          <a:custGeom>
            <a:avLst/>
            <a:gdLst/>
            <a:ahLst/>
            <a:cxnLst/>
            <a:rect l="l" t="t" r="r" b="b"/>
            <a:pathLst>
              <a:path w="1" h="1" extrusionOk="0">
                <a:moveTo>
                  <a:pt x="0" y="1"/>
                </a:move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3034991" y="7065652"/>
            <a:ext cx="3156" cy="3240"/>
          </a:xfrm>
          <a:custGeom>
            <a:avLst/>
            <a:gdLst/>
            <a:ahLst/>
            <a:cxnLst/>
            <a:rect l="l" t="t" r="r" b="b"/>
            <a:pathLst>
              <a:path w="38" h="39" extrusionOk="0">
                <a:moveTo>
                  <a:pt x="38" y="38"/>
                </a:moveTo>
                <a:lnTo>
                  <a:pt x="38" y="38"/>
                </a:lnTo>
                <a:lnTo>
                  <a:pt x="0"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3034992" y="7047627"/>
            <a:ext cx="21265" cy="21265"/>
          </a:xfrm>
          <a:custGeom>
            <a:avLst/>
            <a:gdLst/>
            <a:ahLst/>
            <a:cxnLst/>
            <a:rect l="l" t="t" r="r" b="b"/>
            <a:pathLst>
              <a:path w="256" h="256" extrusionOk="0">
                <a:moveTo>
                  <a:pt x="218" y="1"/>
                </a:moveTo>
                <a:lnTo>
                  <a:pt x="0"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p:cNvSpPr/>
          <p:nvPr/>
        </p:nvSpPr>
        <p:spPr>
          <a:xfrm>
            <a:off x="3031918" y="7062495"/>
            <a:ext cx="3156" cy="3240"/>
          </a:xfrm>
          <a:custGeom>
            <a:avLst/>
            <a:gdLst/>
            <a:ahLst/>
            <a:cxnLst/>
            <a:rect l="l" t="t" r="r" b="b"/>
            <a:pathLst>
              <a:path w="38" h="39" extrusionOk="0">
                <a:moveTo>
                  <a:pt x="0" y="0"/>
                </a:moveTo>
                <a:lnTo>
                  <a:pt x="0" y="0"/>
                </a:lnTo>
                <a:lnTo>
                  <a:pt x="37"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031918" y="7044552"/>
            <a:ext cx="21183" cy="21181"/>
          </a:xfrm>
          <a:custGeom>
            <a:avLst/>
            <a:gdLst/>
            <a:ahLst/>
            <a:cxnLst/>
            <a:rect l="l" t="t" r="r" b="b"/>
            <a:pathLst>
              <a:path w="255" h="255" extrusionOk="0">
                <a:moveTo>
                  <a:pt x="216" y="0"/>
                </a:moveTo>
                <a:lnTo>
                  <a:pt x="0" y="216"/>
                </a:lnTo>
                <a:lnTo>
                  <a:pt x="37" y="255"/>
                </a:lnTo>
                <a:lnTo>
                  <a:pt x="255" y="38"/>
                </a:lnTo>
                <a:lnTo>
                  <a:pt x="216"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6" name="Google Shape;1826;p39"/>
          <p:cNvSpPr/>
          <p:nvPr/>
        </p:nvSpPr>
        <p:spPr>
          <a:xfrm>
            <a:off x="1241261" y="7065652"/>
            <a:ext cx="3240" cy="3240"/>
          </a:xfrm>
          <a:custGeom>
            <a:avLst/>
            <a:gdLst/>
            <a:ahLst/>
            <a:cxnLst/>
            <a:rect l="l" t="t" r="r" b="b"/>
            <a:pathLst>
              <a:path w="39" h="39" extrusionOk="0">
                <a:moveTo>
                  <a:pt x="1" y="1"/>
                </a:moveTo>
                <a:lnTo>
                  <a:pt x="38" y="38"/>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7" name="Google Shape;1827;p39"/>
          <p:cNvSpPr/>
          <p:nvPr/>
        </p:nvSpPr>
        <p:spPr>
          <a:xfrm>
            <a:off x="1241262" y="7047627"/>
            <a:ext cx="21265" cy="21265"/>
          </a:xfrm>
          <a:custGeom>
            <a:avLst/>
            <a:gdLst/>
            <a:ahLst/>
            <a:cxnLst/>
            <a:rect l="l" t="t" r="r" b="b"/>
            <a:pathLst>
              <a:path w="256" h="256" extrusionOk="0">
                <a:moveTo>
                  <a:pt x="218" y="1"/>
                </a:moveTo>
                <a:lnTo>
                  <a:pt x="1"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8" name="Google Shape;1828;p39"/>
          <p:cNvSpPr/>
          <p:nvPr/>
        </p:nvSpPr>
        <p:spPr>
          <a:xfrm>
            <a:off x="1238189" y="7062495"/>
            <a:ext cx="3156" cy="3240"/>
          </a:xfrm>
          <a:custGeom>
            <a:avLst/>
            <a:gdLst/>
            <a:ahLst/>
            <a:cxnLst/>
            <a:rect l="l" t="t" r="r" b="b"/>
            <a:pathLst>
              <a:path w="38" h="39" extrusionOk="0">
                <a:moveTo>
                  <a:pt x="0" y="0"/>
                </a:moveTo>
                <a:lnTo>
                  <a:pt x="38"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9" name="Google Shape;1829;p39"/>
          <p:cNvSpPr/>
          <p:nvPr/>
        </p:nvSpPr>
        <p:spPr>
          <a:xfrm>
            <a:off x="1238189" y="7044552"/>
            <a:ext cx="21265" cy="21181"/>
          </a:xfrm>
          <a:custGeom>
            <a:avLst/>
            <a:gdLst/>
            <a:ahLst/>
            <a:cxnLst/>
            <a:rect l="l" t="t" r="r" b="b"/>
            <a:pathLst>
              <a:path w="256" h="255" extrusionOk="0">
                <a:moveTo>
                  <a:pt x="217" y="0"/>
                </a:moveTo>
                <a:lnTo>
                  <a:pt x="0" y="216"/>
                </a:lnTo>
                <a:lnTo>
                  <a:pt x="38" y="255"/>
                </a:lnTo>
                <a:lnTo>
                  <a:pt x="255" y="38"/>
                </a:lnTo>
                <a:lnTo>
                  <a:pt x="217"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010;p50"/>
          <p:cNvSpPr txBox="1">
            <a:spLocks/>
          </p:cNvSpPr>
          <p:nvPr/>
        </p:nvSpPr>
        <p:spPr>
          <a:xfrm>
            <a:off x="487409" y="113585"/>
            <a:ext cx="9583479" cy="1219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fr-FR" sz="2133" b="1" u="sng" kern="0" dirty="0">
                <a:latin typeface="Montserrat" panose="020B0604020202020204" charset="0"/>
              </a:rPr>
              <a:t>Modalités de paiement</a:t>
            </a:r>
            <a:endParaRPr lang="fr-FR" sz="2133" kern="0" dirty="0">
              <a:latin typeface="Montserrat" panose="020B0604020202020204" charset="0"/>
            </a:endParaRPr>
          </a:p>
        </p:txBody>
      </p:sp>
      <p:graphicFrame>
        <p:nvGraphicFramePr>
          <p:cNvPr id="20" name="Tableau 19"/>
          <p:cNvGraphicFramePr>
            <a:graphicFrameLocks noGrp="1"/>
          </p:cNvGraphicFramePr>
          <p:nvPr/>
        </p:nvGraphicFramePr>
        <p:xfrm>
          <a:off x="2009099" y="872410"/>
          <a:ext cx="9117181" cy="5518087"/>
        </p:xfrm>
        <a:graphic>
          <a:graphicData uri="http://schemas.openxmlformats.org/drawingml/2006/table">
            <a:tbl>
              <a:tblPr firstRow="1" bandRow="1"/>
              <a:tblGrid>
                <a:gridCol w="1481209">
                  <a:extLst>
                    <a:ext uri="{9D8B030D-6E8A-4147-A177-3AD203B41FA5}">
                      <a16:colId xmlns:a16="http://schemas.microsoft.com/office/drawing/2014/main" val="20000"/>
                    </a:ext>
                  </a:extLst>
                </a:gridCol>
                <a:gridCol w="7635972">
                  <a:extLst>
                    <a:ext uri="{9D8B030D-6E8A-4147-A177-3AD203B41FA5}">
                      <a16:colId xmlns:a16="http://schemas.microsoft.com/office/drawing/2014/main" val="20001"/>
                    </a:ext>
                  </a:extLst>
                </a:gridCol>
              </a:tblGrid>
              <a:tr h="2108624">
                <a:tc>
                  <a:txBody>
                    <a:bodyPr/>
                    <a:lstStyle/>
                    <a:p>
                      <a:endParaRPr lang="fr-FR" sz="2100" dirty="0"/>
                    </a:p>
                  </a:txBody>
                  <a:tcPr marL="121920" marR="121920" marT="60960" marB="60960"/>
                </a:tc>
                <a:tc>
                  <a:txBody>
                    <a:bodyPr/>
                    <a:lstStyle/>
                    <a:p>
                      <a:pPr marL="0" lvl="0" indent="0" algn="just">
                        <a:lnSpc>
                          <a:spcPct val="107000"/>
                        </a:lnSpc>
                        <a:spcAft>
                          <a:spcPts val="0"/>
                        </a:spcAft>
                        <a:buClr>
                          <a:schemeClr val="tx1"/>
                        </a:buClr>
                        <a:buFont typeface="Lato" panose="020B0604020202020204" charset="0"/>
                        <a:buNone/>
                      </a:pPr>
                      <a:r>
                        <a:rPr lang="fr-FR" sz="1900" b="1" i="1" dirty="0">
                          <a:solidFill>
                            <a:schemeClr val="tx1"/>
                          </a:solidFill>
                          <a:effectLst/>
                          <a:latin typeface="Lato" panose="020B0604020202020204" charset="0"/>
                          <a:ea typeface="Calibri" panose="020F0502020204030204" pitchFamily="34" charset="0"/>
                          <a:cs typeface="Times New Roman" panose="02020603050405020304" pitchFamily="18" charset="0"/>
                        </a:rPr>
                        <a:t>Paiement via précompte sur solde </a:t>
                      </a:r>
                      <a:r>
                        <a:rPr lang="fr-FR" sz="1900" b="1" i="1" baseline="0" dirty="0">
                          <a:solidFill>
                            <a:schemeClr val="tx1"/>
                          </a:solidFill>
                          <a:effectLst/>
                          <a:latin typeface="Lato" panose="020B0604020202020204" charset="0"/>
                          <a:ea typeface="Calibri" panose="020F0502020204030204" pitchFamily="34" charset="0"/>
                          <a:cs typeface="Times New Roman" panose="02020603050405020304" pitchFamily="18" charset="0"/>
                        </a:rPr>
                        <a:t>: </a:t>
                      </a:r>
                    </a:p>
                    <a:p>
                      <a:pPr marL="285750" lvl="0" indent="-285750" algn="just">
                        <a:lnSpc>
                          <a:spcPct val="107000"/>
                        </a:lnSpc>
                        <a:spcAft>
                          <a:spcPts val="0"/>
                        </a:spcAft>
                        <a:buClr>
                          <a:schemeClr val="tx1"/>
                        </a:buClr>
                        <a:buFont typeface="Lato" panose="020B0604020202020204" charset="0"/>
                        <a:buChar char="→"/>
                      </a:pPr>
                      <a:r>
                        <a:rPr lang="fr-FR" sz="1900" kern="1200" dirty="0">
                          <a:solidFill>
                            <a:srgbClr val="002060"/>
                          </a:solidFill>
                          <a:latin typeface="Arial"/>
                          <a:ea typeface="Arial"/>
                          <a:cs typeface="Arial"/>
                        </a:rPr>
                        <a:t>Réception d’ordre de recettes et </a:t>
                      </a:r>
                      <a:r>
                        <a:rPr lang="fr-FR" sz="1900" b="1" kern="1200" dirty="0">
                          <a:solidFill>
                            <a:srgbClr val="002060"/>
                          </a:solidFill>
                          <a:latin typeface="Arial"/>
                          <a:ea typeface="Arial"/>
                          <a:cs typeface="Arial"/>
                        </a:rPr>
                        <a:t>formulaire de paiement </a:t>
                      </a:r>
                      <a:r>
                        <a:rPr lang="fr-FR" sz="1900" kern="1200" dirty="0">
                          <a:solidFill>
                            <a:srgbClr val="002060"/>
                          </a:solidFill>
                          <a:latin typeface="Arial"/>
                          <a:ea typeface="Arial"/>
                          <a:cs typeface="Arial"/>
                        </a:rPr>
                        <a:t>(éventail de choix du montant à prélever mensuellement)</a:t>
                      </a:r>
                    </a:p>
                    <a:p>
                      <a:pPr marL="0" lvl="0" indent="0" algn="just">
                        <a:lnSpc>
                          <a:spcPct val="107000"/>
                        </a:lnSpc>
                        <a:spcAft>
                          <a:spcPts val="0"/>
                        </a:spcAft>
                        <a:buClr>
                          <a:schemeClr val="tx1"/>
                        </a:buClr>
                        <a:buFont typeface="Lato" panose="020B0604020202020204" charset="0"/>
                        <a:buNone/>
                      </a:pPr>
                      <a:endParaRPr lang="fr-FR" sz="1900" kern="1200" dirty="0">
                        <a:solidFill>
                          <a:srgbClr val="002060"/>
                        </a:solidFill>
                        <a:latin typeface="Arial"/>
                        <a:ea typeface="Arial"/>
                        <a:cs typeface="Arial"/>
                      </a:endParaRPr>
                    </a:p>
                    <a:p>
                      <a:pPr marL="285750" lvl="0" indent="-285750" algn="just">
                        <a:lnSpc>
                          <a:spcPct val="107000"/>
                        </a:lnSpc>
                        <a:spcAft>
                          <a:spcPts val="0"/>
                        </a:spcAft>
                        <a:buClr>
                          <a:schemeClr val="tx1"/>
                        </a:buClr>
                        <a:buFont typeface="Lato" panose="020B0604020202020204" charset="0"/>
                        <a:buChar char="→"/>
                      </a:pPr>
                      <a:r>
                        <a:rPr lang="fr-FR" sz="1900" kern="1200" dirty="0">
                          <a:solidFill>
                            <a:srgbClr val="002060"/>
                          </a:solidFill>
                          <a:latin typeface="Arial"/>
                          <a:ea typeface="Arial"/>
                          <a:cs typeface="Arial"/>
                        </a:rPr>
                        <a:t>Remise dudit formulaire dans le mois de réception de l’ordre de recettes et formulaire de paiement</a:t>
                      </a:r>
                    </a:p>
                    <a:p>
                      <a:pPr marL="0" lvl="0" indent="0" algn="just">
                        <a:lnSpc>
                          <a:spcPct val="107000"/>
                        </a:lnSpc>
                        <a:spcAft>
                          <a:spcPts val="0"/>
                        </a:spcAft>
                        <a:buFont typeface="Calibri" panose="020F0502020204030204" pitchFamily="34" charset="0"/>
                        <a:buNone/>
                      </a:pPr>
                      <a:endParaRPr lang="fr-FR" sz="1900" dirty="0">
                        <a:solidFill>
                          <a:schemeClr val="tx1"/>
                        </a:solidFill>
                        <a:effectLst/>
                        <a:latin typeface="Lato" panose="020B060402020202020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0"/>
                  </a:ext>
                </a:extLst>
              </a:tr>
              <a:tr h="3030305">
                <a:tc>
                  <a:txBody>
                    <a:bodyPr/>
                    <a:lstStyle/>
                    <a:p>
                      <a:endParaRPr lang="fr-FR" sz="2100" dirty="0"/>
                    </a:p>
                  </a:txBody>
                  <a:tcPr marL="121920" marR="121920" marT="60960" marB="60960"/>
                </a:tc>
                <a:tc>
                  <a:txBody>
                    <a:bodyPr/>
                    <a:lstStyle/>
                    <a:p>
                      <a:pPr marL="0" lvl="0" indent="0" algn="just">
                        <a:lnSpc>
                          <a:spcPct val="107000"/>
                        </a:lnSpc>
                        <a:spcAft>
                          <a:spcPts val="0"/>
                        </a:spcAft>
                        <a:buFont typeface="Calibri" panose="020F0502020204030204" pitchFamily="34" charset="0"/>
                        <a:buNone/>
                      </a:pPr>
                      <a:r>
                        <a:rPr lang="fr-FR" sz="1900" b="1" i="1" dirty="0">
                          <a:solidFill>
                            <a:schemeClr val="tx1"/>
                          </a:solidFill>
                          <a:effectLst/>
                          <a:latin typeface="Lato" panose="020B0604020202020204" charset="0"/>
                          <a:ea typeface="Calibri" panose="020F0502020204030204" pitchFamily="34" charset="0"/>
                          <a:cs typeface="Times New Roman" panose="02020603050405020304" pitchFamily="18" charset="0"/>
                        </a:rPr>
                        <a:t>A</a:t>
                      </a:r>
                      <a:r>
                        <a:rPr lang="fr-FR" sz="1900" b="1" i="1" baseline="0" dirty="0">
                          <a:solidFill>
                            <a:schemeClr val="tx1"/>
                          </a:solidFill>
                          <a:effectLst/>
                          <a:latin typeface="Lato" panose="020B0604020202020204" charset="0"/>
                          <a:ea typeface="Calibri" panose="020F0502020204030204" pitchFamily="34" charset="0"/>
                          <a:cs typeface="Times New Roman" panose="02020603050405020304" pitchFamily="18" charset="0"/>
                        </a:rPr>
                        <a:t> défaut de remise du formulaire de précompte sur solde auprès du service en charge du traitement de la solde :</a:t>
                      </a:r>
                      <a:endParaRPr lang="fr-FR" sz="1900" b="1" i="1" dirty="0">
                        <a:solidFill>
                          <a:schemeClr val="tx1"/>
                        </a:solidFill>
                        <a:effectLst/>
                        <a:latin typeface="Lato" panose="020B060402020202020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0"/>
                        </a:spcAft>
                        <a:buClr>
                          <a:schemeClr val="tx1"/>
                        </a:buClr>
                        <a:buSzTx/>
                        <a:buFont typeface="Lato" panose="020B0604020202020204" charset="0"/>
                        <a:buChar char="→"/>
                        <a:tabLst/>
                        <a:defRPr/>
                      </a:pPr>
                      <a:r>
                        <a:rPr lang="fr-FR" sz="1900" kern="1200" dirty="0">
                          <a:solidFill>
                            <a:srgbClr val="002060"/>
                          </a:solidFill>
                          <a:latin typeface="Arial"/>
                          <a:ea typeface="Arial"/>
                          <a:cs typeface="Arial"/>
                        </a:rPr>
                        <a:t>Retenue rétroactive de 10</a:t>
                      </a:r>
                      <a:r>
                        <a:rPr lang="fr-FR" sz="1900" kern="1200" dirty="0">
                          <a:solidFill>
                            <a:srgbClr val="002060"/>
                          </a:solidFill>
                          <a:latin typeface="Arial"/>
                          <a:ea typeface="Arial"/>
                          <a:cs typeface="Arial"/>
                          <a:sym typeface="Arial"/>
                        </a:rPr>
                        <a:t>% du traitement budgétaire net ordonnancé au profit de l’intéressé;</a:t>
                      </a:r>
                    </a:p>
                    <a:p>
                      <a:pPr marL="285750" marR="0" lvl="0" indent="-285750" algn="just" defTabSz="914400" rtl="0" eaLnBrk="1" fontAlgn="auto" latinLnBrk="0" hangingPunct="1">
                        <a:lnSpc>
                          <a:spcPct val="107000"/>
                        </a:lnSpc>
                        <a:spcBef>
                          <a:spcPts val="0"/>
                        </a:spcBef>
                        <a:spcAft>
                          <a:spcPts val="0"/>
                        </a:spcAft>
                        <a:buClr>
                          <a:schemeClr val="tx1"/>
                        </a:buClr>
                        <a:buSzTx/>
                        <a:buFont typeface="Lato" panose="020B0604020202020204" charset="0"/>
                        <a:buChar char="→"/>
                        <a:tabLst/>
                        <a:defRPr/>
                      </a:pPr>
                      <a:r>
                        <a:rPr lang="fr-FR" sz="1900" dirty="0">
                          <a:solidFill>
                            <a:srgbClr val="002060"/>
                          </a:solidFill>
                        </a:rPr>
                        <a:t>Si date de départ à la retraite imminente: paiement selon la possibilité de l’agent, à condition de régler au moins la moitié du montant figuré dans l’ordre de recette au plus tard six mois avant l’admission à la retraite (afin de ne pas retarder le traitement des dossiers de pensions);</a:t>
                      </a:r>
                    </a:p>
                    <a:p>
                      <a:pPr marL="285750" marR="0" lvl="0" indent="-285750" algn="just" defTabSz="914400" rtl="0" eaLnBrk="1" fontAlgn="auto" latinLnBrk="0" hangingPunct="1">
                        <a:lnSpc>
                          <a:spcPct val="107000"/>
                        </a:lnSpc>
                        <a:spcBef>
                          <a:spcPts val="0"/>
                        </a:spcBef>
                        <a:spcAft>
                          <a:spcPts val="0"/>
                        </a:spcAft>
                        <a:buClr>
                          <a:schemeClr val="tx1"/>
                        </a:buClr>
                        <a:buSzTx/>
                        <a:buFont typeface="Lato" panose="020B0604020202020204" charset="0"/>
                        <a:buChar char="→"/>
                        <a:tabLst/>
                        <a:defRPr/>
                      </a:pPr>
                      <a:r>
                        <a:rPr lang="fr-FR" sz="1900" dirty="0">
                          <a:solidFill>
                            <a:srgbClr val="002060"/>
                          </a:solidFill>
                        </a:rPr>
                        <a:t>Retenue par précompte sur pensions du montant restant dû. </a:t>
                      </a:r>
                    </a:p>
                    <a:p>
                      <a:pPr marL="0" marR="0" lvl="0" indent="0" algn="just" defTabSz="914400" rtl="0" eaLnBrk="1" fontAlgn="auto" latinLnBrk="0" hangingPunct="1">
                        <a:lnSpc>
                          <a:spcPct val="107000"/>
                        </a:lnSpc>
                        <a:spcBef>
                          <a:spcPts val="0"/>
                        </a:spcBef>
                        <a:spcAft>
                          <a:spcPts val="0"/>
                        </a:spcAft>
                        <a:buClr>
                          <a:schemeClr val="tx1"/>
                        </a:buClr>
                        <a:buSzTx/>
                        <a:buFont typeface="Lato" panose="020B0604020202020204" charset="0"/>
                        <a:buNone/>
                        <a:tabLst/>
                        <a:defRPr/>
                      </a:pPr>
                      <a:endParaRPr lang="fr-FR" sz="1900" dirty="0">
                        <a:solidFill>
                          <a:srgbClr val="002060"/>
                        </a:solidFill>
                      </a:endParaRPr>
                    </a:p>
                  </a:txBody>
                  <a:tcPr marT="0" marB="0"/>
                </a:tc>
                <a:extLst>
                  <a:ext uri="{0D108BD9-81ED-4DB2-BD59-A6C34878D82A}">
                    <a16:rowId xmlns:a16="http://schemas.microsoft.com/office/drawing/2014/main" val="10001"/>
                  </a:ext>
                </a:extLst>
              </a:tr>
            </a:tbl>
          </a:graphicData>
        </a:graphic>
      </p:graphicFrame>
      <p:grpSp>
        <p:nvGrpSpPr>
          <p:cNvPr id="21" name="Google Shape;2603;p70"/>
          <p:cNvGrpSpPr/>
          <p:nvPr/>
        </p:nvGrpSpPr>
        <p:grpSpPr>
          <a:xfrm>
            <a:off x="92190" y="838716"/>
            <a:ext cx="1953089" cy="4202181"/>
            <a:chOff x="4933417" y="1956270"/>
            <a:chExt cx="1187710" cy="2699581"/>
          </a:xfrm>
        </p:grpSpPr>
        <p:sp>
          <p:nvSpPr>
            <p:cNvPr id="22" name="Google Shape;2629;p70"/>
            <p:cNvSpPr/>
            <p:nvPr/>
          </p:nvSpPr>
          <p:spPr>
            <a:xfrm>
              <a:off x="5244022" y="4021761"/>
              <a:ext cx="726909" cy="52599"/>
            </a:xfrm>
            <a:custGeom>
              <a:avLst/>
              <a:gdLst/>
              <a:ahLst/>
              <a:cxnLst/>
              <a:rect l="l" t="t" r="r" b="b"/>
              <a:pathLst>
                <a:path w="30929" h="2238" extrusionOk="0">
                  <a:moveTo>
                    <a:pt x="0" y="0"/>
                  </a:moveTo>
                  <a:lnTo>
                    <a:pt x="0" y="2237"/>
                  </a:lnTo>
                  <a:lnTo>
                    <a:pt x="30929" y="2237"/>
                  </a:lnTo>
                  <a:lnTo>
                    <a:pt x="30929"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630;p70"/>
            <p:cNvSpPr/>
            <p:nvPr/>
          </p:nvSpPr>
          <p:spPr>
            <a:xfrm>
              <a:off x="4955415" y="4076474"/>
              <a:ext cx="1005343" cy="565447"/>
            </a:xfrm>
            <a:custGeom>
              <a:avLst/>
              <a:gdLst/>
              <a:ahLst/>
              <a:cxnLst/>
              <a:rect l="l" t="t" r="r" b="b"/>
              <a:pathLst>
                <a:path w="42776" h="24059" fill="none" extrusionOk="0">
                  <a:moveTo>
                    <a:pt x="30404" y="24058"/>
                  </a:moveTo>
                  <a:lnTo>
                    <a:pt x="42775" y="0"/>
                  </a:lnTo>
                  <a:lnTo>
                    <a:pt x="12372" y="0"/>
                  </a:lnTo>
                  <a:lnTo>
                    <a:pt x="0" y="24058"/>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631;p70"/>
            <p:cNvSpPr/>
            <p:nvPr/>
          </p:nvSpPr>
          <p:spPr>
            <a:xfrm>
              <a:off x="5141012" y="4278170"/>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632;p70"/>
            <p:cNvSpPr/>
            <p:nvPr/>
          </p:nvSpPr>
          <p:spPr>
            <a:xfrm>
              <a:off x="5016027" y="4520642"/>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633;p70"/>
            <p:cNvSpPr/>
            <p:nvPr/>
          </p:nvSpPr>
          <p:spPr>
            <a:xfrm>
              <a:off x="5639916" y="4572159"/>
              <a:ext cx="82094" cy="83692"/>
            </a:xfrm>
            <a:custGeom>
              <a:avLst/>
              <a:gdLst/>
              <a:ahLst/>
              <a:cxnLst/>
              <a:rect l="l" t="t" r="r" b="b"/>
              <a:pathLst>
                <a:path w="3493" h="3561" extrusionOk="0">
                  <a:moveTo>
                    <a:pt x="3493" y="0"/>
                  </a:moveTo>
                  <a:lnTo>
                    <a:pt x="1804" y="46"/>
                  </a:lnTo>
                  <a:lnTo>
                    <a:pt x="0" y="3561"/>
                  </a:lnTo>
                  <a:lnTo>
                    <a:pt x="0"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634;p70"/>
            <p:cNvSpPr/>
            <p:nvPr/>
          </p:nvSpPr>
          <p:spPr>
            <a:xfrm>
              <a:off x="4933417" y="4572159"/>
              <a:ext cx="82094" cy="83692"/>
            </a:xfrm>
            <a:custGeom>
              <a:avLst/>
              <a:gdLst/>
              <a:ahLst/>
              <a:cxnLst/>
              <a:rect l="l" t="t" r="r" b="b"/>
              <a:pathLst>
                <a:path w="3493" h="3561" extrusionOk="0">
                  <a:moveTo>
                    <a:pt x="3493" y="0"/>
                  </a:moveTo>
                  <a:lnTo>
                    <a:pt x="1804" y="46"/>
                  </a:lnTo>
                  <a:lnTo>
                    <a:pt x="1" y="3561"/>
                  </a:lnTo>
                  <a:lnTo>
                    <a:pt x="1"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635;p70"/>
            <p:cNvSpPr/>
            <p:nvPr/>
          </p:nvSpPr>
          <p:spPr>
            <a:xfrm>
              <a:off x="5960721" y="4076474"/>
              <a:ext cx="153448" cy="526809"/>
            </a:xfrm>
            <a:custGeom>
              <a:avLst/>
              <a:gdLst/>
              <a:ahLst/>
              <a:cxnLst/>
              <a:rect l="l" t="t" r="r" b="b"/>
              <a:pathLst>
                <a:path w="6529" h="22415" fill="none" extrusionOk="0">
                  <a:moveTo>
                    <a:pt x="6528" y="22415"/>
                  </a:moveTo>
                  <a:lnTo>
                    <a:pt x="0" y="0"/>
                  </a:lnTo>
                </a:path>
              </a:pathLst>
            </a:custGeom>
            <a:noFill/>
            <a:ln w="6275" cap="flat" cmpd="sng">
              <a:solidFill>
                <a:srgbClr val="18004C"/>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636;p70"/>
            <p:cNvSpPr/>
            <p:nvPr/>
          </p:nvSpPr>
          <p:spPr>
            <a:xfrm>
              <a:off x="5248323" y="4076474"/>
              <a:ext cx="153448" cy="526809"/>
            </a:xfrm>
            <a:custGeom>
              <a:avLst/>
              <a:gdLst/>
              <a:ahLst/>
              <a:cxnLst/>
              <a:rect l="l" t="t" r="r" b="b"/>
              <a:pathLst>
                <a:path w="6529" h="22415" fill="none" extrusionOk="0">
                  <a:moveTo>
                    <a:pt x="6528" y="22415"/>
                  </a:moveTo>
                  <a:lnTo>
                    <a:pt x="0" y="0"/>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637;p70"/>
            <p:cNvSpPr/>
            <p:nvPr/>
          </p:nvSpPr>
          <p:spPr>
            <a:xfrm>
              <a:off x="5793338" y="2250094"/>
              <a:ext cx="327789" cy="375194"/>
            </a:xfrm>
            <a:custGeom>
              <a:avLst/>
              <a:gdLst/>
              <a:ahLst/>
              <a:cxnLst/>
              <a:rect l="l" t="t" r="r" b="b"/>
              <a:pathLst>
                <a:path w="13947" h="15964" extrusionOk="0">
                  <a:moveTo>
                    <a:pt x="510" y="1"/>
                  </a:moveTo>
                  <a:cubicBezTo>
                    <a:pt x="361" y="1"/>
                    <a:pt x="206" y="20"/>
                    <a:pt x="46" y="60"/>
                  </a:cubicBezTo>
                  <a:cubicBezTo>
                    <a:pt x="1" y="83"/>
                    <a:pt x="320" y="311"/>
                    <a:pt x="434" y="448"/>
                  </a:cubicBezTo>
                  <a:cubicBezTo>
                    <a:pt x="1393" y="1658"/>
                    <a:pt x="1827" y="7455"/>
                    <a:pt x="1827" y="7455"/>
                  </a:cubicBezTo>
                  <a:cubicBezTo>
                    <a:pt x="1849" y="7547"/>
                    <a:pt x="1849" y="7935"/>
                    <a:pt x="1849" y="8528"/>
                  </a:cubicBezTo>
                  <a:cubicBezTo>
                    <a:pt x="822" y="14394"/>
                    <a:pt x="3675" y="15855"/>
                    <a:pt x="3675" y="15855"/>
                  </a:cubicBezTo>
                  <a:cubicBezTo>
                    <a:pt x="3780" y="15929"/>
                    <a:pt x="3902" y="15964"/>
                    <a:pt x="4038" y="15964"/>
                  </a:cubicBezTo>
                  <a:cubicBezTo>
                    <a:pt x="6205" y="15964"/>
                    <a:pt x="12007" y="7090"/>
                    <a:pt x="12007" y="7090"/>
                  </a:cubicBezTo>
                  <a:cubicBezTo>
                    <a:pt x="12623" y="6634"/>
                    <a:pt x="13947" y="4830"/>
                    <a:pt x="13901" y="4648"/>
                  </a:cubicBezTo>
                  <a:cubicBezTo>
                    <a:pt x="13833" y="4488"/>
                    <a:pt x="13559" y="4305"/>
                    <a:pt x="13467" y="4009"/>
                  </a:cubicBezTo>
                  <a:cubicBezTo>
                    <a:pt x="13399" y="3712"/>
                    <a:pt x="13285" y="3575"/>
                    <a:pt x="13057" y="3484"/>
                  </a:cubicBezTo>
                  <a:cubicBezTo>
                    <a:pt x="12828" y="3370"/>
                    <a:pt x="12760" y="3187"/>
                    <a:pt x="12760" y="3187"/>
                  </a:cubicBezTo>
                  <a:cubicBezTo>
                    <a:pt x="12760" y="3187"/>
                    <a:pt x="13901" y="1452"/>
                    <a:pt x="13604" y="1133"/>
                  </a:cubicBezTo>
                  <a:cubicBezTo>
                    <a:pt x="13599" y="1127"/>
                    <a:pt x="13592" y="1125"/>
                    <a:pt x="13583" y="1125"/>
                  </a:cubicBezTo>
                  <a:cubicBezTo>
                    <a:pt x="13249" y="1125"/>
                    <a:pt x="10477" y="4785"/>
                    <a:pt x="10477" y="4785"/>
                  </a:cubicBezTo>
                  <a:cubicBezTo>
                    <a:pt x="10477" y="4785"/>
                    <a:pt x="5148" y="8942"/>
                    <a:pt x="4937" y="8942"/>
                  </a:cubicBezTo>
                  <a:cubicBezTo>
                    <a:pt x="4934" y="8942"/>
                    <a:pt x="4932" y="8941"/>
                    <a:pt x="4931" y="8939"/>
                  </a:cubicBezTo>
                  <a:cubicBezTo>
                    <a:pt x="4176" y="5724"/>
                    <a:pt x="3094" y="1"/>
                    <a:pt x="510" y="1"/>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638;p70"/>
            <p:cNvSpPr/>
            <p:nvPr/>
          </p:nvSpPr>
          <p:spPr>
            <a:xfrm>
              <a:off x="6070687" y="2326594"/>
              <a:ext cx="28438" cy="37040"/>
            </a:xfrm>
            <a:custGeom>
              <a:avLst/>
              <a:gdLst/>
              <a:ahLst/>
              <a:cxnLst/>
              <a:rect l="l" t="t" r="r" b="b"/>
              <a:pathLst>
                <a:path w="1210" h="1576" extrusionOk="0">
                  <a:moveTo>
                    <a:pt x="0" y="0"/>
                  </a:moveTo>
                  <a:lnTo>
                    <a:pt x="662" y="343"/>
                  </a:lnTo>
                  <a:cubicBezTo>
                    <a:pt x="753" y="411"/>
                    <a:pt x="890" y="457"/>
                    <a:pt x="982" y="525"/>
                  </a:cubicBezTo>
                  <a:cubicBezTo>
                    <a:pt x="1027" y="548"/>
                    <a:pt x="1073" y="594"/>
                    <a:pt x="1096" y="662"/>
                  </a:cubicBezTo>
                  <a:cubicBezTo>
                    <a:pt x="1096" y="708"/>
                    <a:pt x="1073" y="777"/>
                    <a:pt x="1027" y="822"/>
                  </a:cubicBezTo>
                  <a:cubicBezTo>
                    <a:pt x="845" y="982"/>
                    <a:pt x="594" y="1005"/>
                    <a:pt x="343" y="1005"/>
                  </a:cubicBezTo>
                  <a:cubicBezTo>
                    <a:pt x="320" y="1005"/>
                    <a:pt x="291" y="999"/>
                    <a:pt x="260" y="999"/>
                  </a:cubicBezTo>
                  <a:cubicBezTo>
                    <a:pt x="228" y="999"/>
                    <a:pt x="194" y="1005"/>
                    <a:pt x="160" y="1028"/>
                  </a:cubicBezTo>
                  <a:cubicBezTo>
                    <a:pt x="114" y="1073"/>
                    <a:pt x="160" y="1142"/>
                    <a:pt x="160" y="1210"/>
                  </a:cubicBezTo>
                  <a:lnTo>
                    <a:pt x="228" y="1575"/>
                  </a:lnTo>
                  <a:lnTo>
                    <a:pt x="251" y="1575"/>
                  </a:lnTo>
                  <a:lnTo>
                    <a:pt x="228" y="1187"/>
                  </a:lnTo>
                  <a:cubicBezTo>
                    <a:pt x="211" y="1152"/>
                    <a:pt x="207" y="1089"/>
                    <a:pt x="206" y="1073"/>
                  </a:cubicBezTo>
                  <a:lnTo>
                    <a:pt x="343" y="1073"/>
                  </a:lnTo>
                  <a:cubicBezTo>
                    <a:pt x="405" y="1079"/>
                    <a:pt x="470" y="1083"/>
                    <a:pt x="534" y="1083"/>
                  </a:cubicBezTo>
                  <a:cubicBezTo>
                    <a:pt x="729" y="1083"/>
                    <a:pt x="930" y="1045"/>
                    <a:pt x="1119" y="891"/>
                  </a:cubicBezTo>
                  <a:cubicBezTo>
                    <a:pt x="1164" y="845"/>
                    <a:pt x="1210" y="731"/>
                    <a:pt x="1187" y="640"/>
                  </a:cubicBezTo>
                  <a:cubicBezTo>
                    <a:pt x="1164" y="548"/>
                    <a:pt x="1096" y="480"/>
                    <a:pt x="1050" y="434"/>
                  </a:cubicBezTo>
                  <a:cubicBezTo>
                    <a:pt x="913" y="366"/>
                    <a:pt x="822" y="320"/>
                    <a:pt x="708" y="274"/>
                  </a:cubicBezTo>
                  <a:cubicBezTo>
                    <a:pt x="480" y="160"/>
                    <a:pt x="251" y="69"/>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639;p70"/>
            <p:cNvSpPr/>
            <p:nvPr/>
          </p:nvSpPr>
          <p:spPr>
            <a:xfrm>
              <a:off x="6084624" y="2323374"/>
              <a:ext cx="9142" cy="9683"/>
            </a:xfrm>
            <a:custGeom>
              <a:avLst/>
              <a:gdLst/>
              <a:ahLst/>
              <a:cxnLst/>
              <a:rect l="l" t="t" r="r" b="b"/>
              <a:pathLst>
                <a:path w="389" h="412" extrusionOk="0">
                  <a:moveTo>
                    <a:pt x="389" y="1"/>
                  </a:moveTo>
                  <a:cubicBezTo>
                    <a:pt x="252" y="137"/>
                    <a:pt x="138" y="252"/>
                    <a:pt x="1" y="389"/>
                  </a:cubicBezTo>
                  <a:lnTo>
                    <a:pt x="23" y="411"/>
                  </a:lnTo>
                  <a:cubicBezTo>
                    <a:pt x="69" y="389"/>
                    <a:pt x="138" y="366"/>
                    <a:pt x="160" y="343"/>
                  </a:cubicBezTo>
                  <a:cubicBezTo>
                    <a:pt x="206" y="320"/>
                    <a:pt x="252" y="297"/>
                    <a:pt x="275" y="274"/>
                  </a:cubicBezTo>
                  <a:cubicBezTo>
                    <a:pt x="297" y="229"/>
                    <a:pt x="343" y="206"/>
                    <a:pt x="366" y="160"/>
                  </a:cubicBezTo>
                  <a:cubicBezTo>
                    <a:pt x="389" y="115"/>
                    <a:pt x="389" y="69"/>
                    <a:pt x="389" y="23"/>
                  </a:cubicBezTo>
                  <a:lnTo>
                    <a:pt x="3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640;p70"/>
            <p:cNvSpPr/>
            <p:nvPr/>
          </p:nvSpPr>
          <p:spPr>
            <a:xfrm>
              <a:off x="6076586" y="2338392"/>
              <a:ext cx="28979" cy="20095"/>
            </a:xfrm>
            <a:custGeom>
              <a:avLst/>
              <a:gdLst/>
              <a:ahLst/>
              <a:cxnLst/>
              <a:rect l="l" t="t" r="r" b="b"/>
              <a:pathLst>
                <a:path w="1233" h="855" extrusionOk="0">
                  <a:moveTo>
                    <a:pt x="1233" y="1"/>
                  </a:moveTo>
                  <a:lnTo>
                    <a:pt x="1233" y="1"/>
                  </a:lnTo>
                  <a:cubicBezTo>
                    <a:pt x="1073" y="183"/>
                    <a:pt x="868" y="366"/>
                    <a:pt x="662" y="526"/>
                  </a:cubicBezTo>
                  <a:cubicBezTo>
                    <a:pt x="571" y="594"/>
                    <a:pt x="457" y="663"/>
                    <a:pt x="343" y="731"/>
                  </a:cubicBezTo>
                  <a:cubicBezTo>
                    <a:pt x="297" y="765"/>
                    <a:pt x="234" y="788"/>
                    <a:pt x="171" y="788"/>
                  </a:cubicBezTo>
                  <a:cubicBezTo>
                    <a:pt x="109" y="788"/>
                    <a:pt x="46" y="765"/>
                    <a:pt x="0" y="708"/>
                  </a:cubicBezTo>
                  <a:lnTo>
                    <a:pt x="0" y="731"/>
                  </a:lnTo>
                  <a:cubicBezTo>
                    <a:pt x="23" y="800"/>
                    <a:pt x="92" y="845"/>
                    <a:pt x="183" y="845"/>
                  </a:cubicBezTo>
                  <a:cubicBezTo>
                    <a:pt x="203" y="852"/>
                    <a:pt x="223" y="855"/>
                    <a:pt x="243" y="855"/>
                  </a:cubicBezTo>
                  <a:cubicBezTo>
                    <a:pt x="291" y="855"/>
                    <a:pt x="340" y="838"/>
                    <a:pt x="388" y="822"/>
                  </a:cubicBezTo>
                  <a:cubicBezTo>
                    <a:pt x="525" y="754"/>
                    <a:pt x="617" y="685"/>
                    <a:pt x="731" y="594"/>
                  </a:cubicBezTo>
                  <a:cubicBezTo>
                    <a:pt x="845" y="526"/>
                    <a:pt x="936" y="434"/>
                    <a:pt x="1027" y="320"/>
                  </a:cubicBezTo>
                  <a:cubicBezTo>
                    <a:pt x="1119" y="229"/>
                    <a:pt x="1187" y="115"/>
                    <a:pt x="12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641;p70"/>
            <p:cNvSpPr/>
            <p:nvPr/>
          </p:nvSpPr>
          <p:spPr>
            <a:xfrm>
              <a:off x="6083026" y="2349132"/>
              <a:ext cx="28979" cy="18073"/>
            </a:xfrm>
            <a:custGeom>
              <a:avLst/>
              <a:gdLst/>
              <a:ahLst/>
              <a:cxnLst/>
              <a:rect l="l" t="t" r="r" b="b"/>
              <a:pathLst>
                <a:path w="1233" h="769" extrusionOk="0">
                  <a:moveTo>
                    <a:pt x="1210" y="0"/>
                  </a:moveTo>
                  <a:cubicBezTo>
                    <a:pt x="1096" y="91"/>
                    <a:pt x="982" y="183"/>
                    <a:pt x="868" y="274"/>
                  </a:cubicBezTo>
                  <a:cubicBezTo>
                    <a:pt x="776" y="388"/>
                    <a:pt x="662" y="502"/>
                    <a:pt x="548" y="571"/>
                  </a:cubicBezTo>
                  <a:cubicBezTo>
                    <a:pt x="473" y="627"/>
                    <a:pt x="367" y="668"/>
                    <a:pt x="281" y="668"/>
                  </a:cubicBezTo>
                  <a:cubicBezTo>
                    <a:pt x="262" y="668"/>
                    <a:pt x="245" y="666"/>
                    <a:pt x="228" y="662"/>
                  </a:cubicBezTo>
                  <a:cubicBezTo>
                    <a:pt x="137" y="616"/>
                    <a:pt x="69" y="479"/>
                    <a:pt x="0" y="343"/>
                  </a:cubicBezTo>
                  <a:lnTo>
                    <a:pt x="0" y="343"/>
                  </a:lnTo>
                  <a:cubicBezTo>
                    <a:pt x="23" y="479"/>
                    <a:pt x="46" y="639"/>
                    <a:pt x="206" y="731"/>
                  </a:cubicBezTo>
                  <a:cubicBezTo>
                    <a:pt x="247" y="758"/>
                    <a:pt x="290" y="769"/>
                    <a:pt x="334" y="769"/>
                  </a:cubicBezTo>
                  <a:cubicBezTo>
                    <a:pt x="435" y="769"/>
                    <a:pt x="537" y="710"/>
                    <a:pt x="616" y="662"/>
                  </a:cubicBezTo>
                  <a:cubicBezTo>
                    <a:pt x="731" y="571"/>
                    <a:pt x="845" y="457"/>
                    <a:pt x="936" y="343"/>
                  </a:cubicBezTo>
                  <a:cubicBezTo>
                    <a:pt x="1050" y="228"/>
                    <a:pt x="1141" y="114"/>
                    <a:pt x="12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642;p70"/>
            <p:cNvSpPr/>
            <p:nvPr/>
          </p:nvSpPr>
          <p:spPr>
            <a:xfrm>
              <a:off x="6094824" y="2363610"/>
              <a:ext cx="18261" cy="10224"/>
            </a:xfrm>
            <a:custGeom>
              <a:avLst/>
              <a:gdLst/>
              <a:ahLst/>
              <a:cxnLst/>
              <a:rect l="l" t="t" r="r" b="b"/>
              <a:pathLst>
                <a:path w="777" h="435" extrusionOk="0">
                  <a:moveTo>
                    <a:pt x="0" y="0"/>
                  </a:moveTo>
                  <a:cubicBezTo>
                    <a:pt x="0" y="92"/>
                    <a:pt x="23" y="183"/>
                    <a:pt x="69" y="251"/>
                  </a:cubicBezTo>
                  <a:cubicBezTo>
                    <a:pt x="92" y="297"/>
                    <a:pt x="114" y="343"/>
                    <a:pt x="137" y="388"/>
                  </a:cubicBezTo>
                  <a:cubicBezTo>
                    <a:pt x="183" y="411"/>
                    <a:pt x="229" y="411"/>
                    <a:pt x="274" y="434"/>
                  </a:cubicBezTo>
                  <a:cubicBezTo>
                    <a:pt x="366" y="434"/>
                    <a:pt x="457" y="411"/>
                    <a:pt x="548" y="388"/>
                  </a:cubicBezTo>
                  <a:cubicBezTo>
                    <a:pt x="617" y="366"/>
                    <a:pt x="731" y="320"/>
                    <a:pt x="776" y="251"/>
                  </a:cubicBezTo>
                  <a:lnTo>
                    <a:pt x="776" y="229"/>
                  </a:lnTo>
                  <a:cubicBezTo>
                    <a:pt x="662" y="297"/>
                    <a:pt x="617" y="274"/>
                    <a:pt x="503" y="297"/>
                  </a:cubicBezTo>
                  <a:cubicBezTo>
                    <a:pt x="411" y="320"/>
                    <a:pt x="343" y="320"/>
                    <a:pt x="274" y="320"/>
                  </a:cubicBezTo>
                  <a:lnTo>
                    <a:pt x="206" y="320"/>
                  </a:lnTo>
                  <a:cubicBezTo>
                    <a:pt x="183" y="297"/>
                    <a:pt x="160" y="274"/>
                    <a:pt x="137" y="229"/>
                  </a:cubicBezTo>
                  <a:cubicBezTo>
                    <a:pt x="92" y="160"/>
                    <a:pt x="46" y="92"/>
                    <a:pt x="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43;p70"/>
            <p:cNvSpPr/>
            <p:nvPr/>
          </p:nvSpPr>
          <p:spPr>
            <a:xfrm>
              <a:off x="5235444" y="1956270"/>
              <a:ext cx="565447" cy="473857"/>
            </a:xfrm>
            <a:custGeom>
              <a:avLst/>
              <a:gdLst/>
              <a:ahLst/>
              <a:cxnLst/>
              <a:rect l="l" t="t" r="r" b="b"/>
              <a:pathLst>
                <a:path w="24059" h="20162" extrusionOk="0">
                  <a:moveTo>
                    <a:pt x="19066" y="0"/>
                  </a:moveTo>
                  <a:cubicBezTo>
                    <a:pt x="18471" y="0"/>
                    <a:pt x="17876" y="66"/>
                    <a:pt x="17302" y="191"/>
                  </a:cubicBezTo>
                  <a:cubicBezTo>
                    <a:pt x="11755" y="1332"/>
                    <a:pt x="2945" y="5303"/>
                    <a:pt x="0" y="8134"/>
                  </a:cubicBezTo>
                  <a:cubicBezTo>
                    <a:pt x="0" y="8134"/>
                    <a:pt x="12681" y="20162"/>
                    <a:pt x="17298" y="20162"/>
                  </a:cubicBezTo>
                  <a:cubicBezTo>
                    <a:pt x="17411" y="20162"/>
                    <a:pt x="17519" y="20155"/>
                    <a:pt x="17621" y="20140"/>
                  </a:cubicBezTo>
                  <a:lnTo>
                    <a:pt x="17370" y="16739"/>
                  </a:lnTo>
                  <a:cubicBezTo>
                    <a:pt x="17370" y="16739"/>
                    <a:pt x="13490" y="16282"/>
                    <a:pt x="13946" y="16054"/>
                  </a:cubicBezTo>
                  <a:cubicBezTo>
                    <a:pt x="14426" y="15826"/>
                    <a:pt x="17667" y="14593"/>
                    <a:pt x="18306" y="14228"/>
                  </a:cubicBezTo>
                  <a:cubicBezTo>
                    <a:pt x="18811" y="13958"/>
                    <a:pt x="19187" y="13929"/>
                    <a:pt x="19323" y="13929"/>
                  </a:cubicBezTo>
                  <a:cubicBezTo>
                    <a:pt x="19360" y="13929"/>
                    <a:pt x="19379" y="13931"/>
                    <a:pt x="19379" y="13931"/>
                  </a:cubicBezTo>
                  <a:lnTo>
                    <a:pt x="23967" y="3272"/>
                  </a:lnTo>
                  <a:cubicBezTo>
                    <a:pt x="24058" y="2633"/>
                    <a:pt x="22917" y="1126"/>
                    <a:pt x="22369" y="807"/>
                  </a:cubicBezTo>
                  <a:cubicBezTo>
                    <a:pt x="21375" y="250"/>
                    <a:pt x="20221" y="0"/>
                    <a:pt x="190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44;p70"/>
            <p:cNvSpPr/>
            <p:nvPr/>
          </p:nvSpPr>
          <p:spPr>
            <a:xfrm>
              <a:off x="5207100" y="1959654"/>
              <a:ext cx="458604" cy="166750"/>
            </a:xfrm>
            <a:custGeom>
              <a:avLst/>
              <a:gdLst/>
              <a:ahLst/>
              <a:cxnLst/>
              <a:rect l="l" t="t" r="r" b="b"/>
              <a:pathLst>
                <a:path w="19513" h="7095" extrusionOk="0">
                  <a:moveTo>
                    <a:pt x="19284" y="1"/>
                  </a:moveTo>
                  <a:cubicBezTo>
                    <a:pt x="16613" y="69"/>
                    <a:pt x="13897" y="1142"/>
                    <a:pt x="11409" y="2010"/>
                  </a:cubicBezTo>
                  <a:cubicBezTo>
                    <a:pt x="7574" y="3379"/>
                    <a:pt x="3808" y="5000"/>
                    <a:pt x="179" y="6780"/>
                  </a:cubicBezTo>
                  <a:cubicBezTo>
                    <a:pt x="0" y="6859"/>
                    <a:pt x="115" y="7094"/>
                    <a:pt x="268" y="7094"/>
                  </a:cubicBezTo>
                  <a:cubicBezTo>
                    <a:pt x="291" y="7094"/>
                    <a:pt x="315" y="7089"/>
                    <a:pt x="339" y="7077"/>
                  </a:cubicBezTo>
                  <a:cubicBezTo>
                    <a:pt x="3968" y="5274"/>
                    <a:pt x="7689" y="3676"/>
                    <a:pt x="11500" y="2329"/>
                  </a:cubicBezTo>
                  <a:cubicBezTo>
                    <a:pt x="13943" y="1462"/>
                    <a:pt x="16659" y="412"/>
                    <a:pt x="19284" y="343"/>
                  </a:cubicBezTo>
                  <a:cubicBezTo>
                    <a:pt x="19512" y="343"/>
                    <a:pt x="19512" y="1"/>
                    <a:pt x="192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45;p70"/>
            <p:cNvSpPr/>
            <p:nvPr/>
          </p:nvSpPr>
          <p:spPr>
            <a:xfrm>
              <a:off x="5624898" y="1985765"/>
              <a:ext cx="204942" cy="312137"/>
            </a:xfrm>
            <a:custGeom>
              <a:avLst/>
              <a:gdLst/>
              <a:ahLst/>
              <a:cxnLst/>
              <a:rect l="l" t="t" r="r" b="b"/>
              <a:pathLst>
                <a:path w="8720" h="13281" extrusionOk="0">
                  <a:moveTo>
                    <a:pt x="4312" y="0"/>
                  </a:moveTo>
                  <a:cubicBezTo>
                    <a:pt x="4054" y="0"/>
                    <a:pt x="3847" y="30"/>
                    <a:pt x="3721" y="54"/>
                  </a:cubicBezTo>
                  <a:cubicBezTo>
                    <a:pt x="3196" y="145"/>
                    <a:pt x="1416" y="237"/>
                    <a:pt x="1530" y="4391"/>
                  </a:cubicBezTo>
                  <a:cubicBezTo>
                    <a:pt x="1530" y="4482"/>
                    <a:pt x="1484" y="4551"/>
                    <a:pt x="1393" y="4551"/>
                  </a:cubicBezTo>
                  <a:cubicBezTo>
                    <a:pt x="1348" y="4551"/>
                    <a:pt x="1295" y="4549"/>
                    <a:pt x="1237" y="4549"/>
                  </a:cubicBezTo>
                  <a:cubicBezTo>
                    <a:pt x="848" y="4549"/>
                    <a:pt x="214" y="4601"/>
                    <a:pt x="115" y="5395"/>
                  </a:cubicBezTo>
                  <a:cubicBezTo>
                    <a:pt x="0" y="6308"/>
                    <a:pt x="891" y="6833"/>
                    <a:pt x="1416" y="6856"/>
                  </a:cubicBezTo>
                  <a:cubicBezTo>
                    <a:pt x="1575" y="6856"/>
                    <a:pt x="1918" y="6902"/>
                    <a:pt x="2032" y="7016"/>
                  </a:cubicBezTo>
                  <a:cubicBezTo>
                    <a:pt x="2351" y="7358"/>
                    <a:pt x="2488" y="8111"/>
                    <a:pt x="2739" y="9047"/>
                  </a:cubicBezTo>
                  <a:cubicBezTo>
                    <a:pt x="3287" y="11147"/>
                    <a:pt x="1644" y="12083"/>
                    <a:pt x="1644" y="12083"/>
                  </a:cubicBezTo>
                  <a:cubicBezTo>
                    <a:pt x="1644" y="12083"/>
                    <a:pt x="4068" y="13280"/>
                    <a:pt x="5671" y="13280"/>
                  </a:cubicBezTo>
                  <a:cubicBezTo>
                    <a:pt x="6473" y="13280"/>
                    <a:pt x="7069" y="12981"/>
                    <a:pt x="7053" y="12083"/>
                  </a:cubicBezTo>
                  <a:cubicBezTo>
                    <a:pt x="7053" y="12083"/>
                    <a:pt x="6620" y="7130"/>
                    <a:pt x="6643" y="7107"/>
                  </a:cubicBezTo>
                  <a:cubicBezTo>
                    <a:pt x="7076" y="6696"/>
                    <a:pt x="8720" y="6491"/>
                    <a:pt x="7693" y="2976"/>
                  </a:cubicBezTo>
                  <a:cubicBezTo>
                    <a:pt x="6919" y="405"/>
                    <a:pt x="5268" y="0"/>
                    <a:pt x="4312" y="0"/>
                  </a:cubicBezTo>
                  <a:close/>
                </a:path>
              </a:pathLst>
            </a:custGeom>
            <a:solidFill>
              <a:schemeClr val="tx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46;p70"/>
            <p:cNvSpPr/>
            <p:nvPr/>
          </p:nvSpPr>
          <p:spPr>
            <a:xfrm>
              <a:off x="5611008" y="1977915"/>
              <a:ext cx="141039" cy="114269"/>
            </a:xfrm>
            <a:custGeom>
              <a:avLst/>
              <a:gdLst/>
              <a:ahLst/>
              <a:cxnLst/>
              <a:rect l="l" t="t" r="r" b="b"/>
              <a:pathLst>
                <a:path w="6001" h="4862" extrusionOk="0">
                  <a:moveTo>
                    <a:pt x="5096" y="0"/>
                  </a:moveTo>
                  <a:cubicBezTo>
                    <a:pt x="1" y="0"/>
                    <a:pt x="2052" y="4862"/>
                    <a:pt x="2052" y="4862"/>
                  </a:cubicBezTo>
                  <a:cubicBezTo>
                    <a:pt x="2646" y="4497"/>
                    <a:pt x="6001" y="46"/>
                    <a:pt x="6001" y="46"/>
                  </a:cubicBezTo>
                  <a:cubicBezTo>
                    <a:pt x="5677" y="15"/>
                    <a:pt x="5376" y="0"/>
                    <a:pt x="50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47;p70"/>
            <p:cNvSpPr/>
            <p:nvPr/>
          </p:nvSpPr>
          <p:spPr>
            <a:xfrm>
              <a:off x="5637237" y="2108611"/>
              <a:ext cx="28979" cy="18990"/>
            </a:xfrm>
            <a:custGeom>
              <a:avLst/>
              <a:gdLst/>
              <a:ahLst/>
              <a:cxnLst/>
              <a:rect l="l" t="t" r="r" b="b"/>
              <a:pathLst>
                <a:path w="1233" h="808" extrusionOk="0">
                  <a:moveTo>
                    <a:pt x="503" y="0"/>
                  </a:moveTo>
                  <a:cubicBezTo>
                    <a:pt x="198" y="0"/>
                    <a:pt x="0" y="419"/>
                    <a:pt x="0" y="419"/>
                  </a:cubicBezTo>
                  <a:lnTo>
                    <a:pt x="1233" y="807"/>
                  </a:lnTo>
                  <a:cubicBezTo>
                    <a:pt x="959" y="186"/>
                    <a:pt x="707" y="0"/>
                    <a:pt x="5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48;p70"/>
            <p:cNvSpPr/>
            <p:nvPr/>
          </p:nvSpPr>
          <p:spPr>
            <a:xfrm>
              <a:off x="5767063" y="2086260"/>
              <a:ext cx="30060" cy="21176"/>
            </a:xfrm>
            <a:custGeom>
              <a:avLst/>
              <a:gdLst/>
              <a:ahLst/>
              <a:cxnLst/>
              <a:rect l="l" t="t" r="r" b="b"/>
              <a:pathLst>
                <a:path w="1279" h="901" extrusionOk="0">
                  <a:moveTo>
                    <a:pt x="1255" y="1"/>
                  </a:moveTo>
                  <a:lnTo>
                    <a:pt x="0" y="640"/>
                  </a:lnTo>
                  <a:cubicBezTo>
                    <a:pt x="0" y="640"/>
                    <a:pt x="371" y="901"/>
                    <a:pt x="686" y="901"/>
                  </a:cubicBezTo>
                  <a:cubicBezTo>
                    <a:pt x="777" y="901"/>
                    <a:pt x="864" y="879"/>
                    <a:pt x="936" y="822"/>
                  </a:cubicBezTo>
                  <a:cubicBezTo>
                    <a:pt x="1278" y="594"/>
                    <a:pt x="1255" y="1"/>
                    <a:pt x="12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49;p70"/>
            <p:cNvSpPr/>
            <p:nvPr/>
          </p:nvSpPr>
          <p:spPr>
            <a:xfrm>
              <a:off x="5774019" y="2064803"/>
              <a:ext cx="17204" cy="21481"/>
            </a:xfrm>
            <a:custGeom>
              <a:avLst/>
              <a:gdLst/>
              <a:ahLst/>
              <a:cxnLst/>
              <a:rect l="l" t="t" r="r" b="b"/>
              <a:pathLst>
                <a:path w="732" h="914" extrusionOk="0">
                  <a:moveTo>
                    <a:pt x="1" y="1"/>
                  </a:moveTo>
                  <a:lnTo>
                    <a:pt x="206" y="914"/>
                  </a:lnTo>
                  <a:lnTo>
                    <a:pt x="640" y="708"/>
                  </a:lnTo>
                  <a:cubicBezTo>
                    <a:pt x="708" y="685"/>
                    <a:pt x="731" y="571"/>
                    <a:pt x="663" y="526"/>
                  </a:cubicBezTo>
                  <a:lnTo>
                    <a:pt x="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50;p70"/>
            <p:cNvSpPr/>
            <p:nvPr/>
          </p:nvSpPr>
          <p:spPr>
            <a:xfrm>
              <a:off x="5734183" y="2043768"/>
              <a:ext cx="17345" cy="14078"/>
            </a:xfrm>
            <a:custGeom>
              <a:avLst/>
              <a:gdLst/>
              <a:ahLst/>
              <a:cxnLst/>
              <a:rect l="l" t="t" r="r" b="b"/>
              <a:pathLst>
                <a:path w="738" h="599" extrusionOk="0">
                  <a:moveTo>
                    <a:pt x="462" y="1"/>
                  </a:moveTo>
                  <a:cubicBezTo>
                    <a:pt x="379" y="1"/>
                    <a:pt x="291" y="25"/>
                    <a:pt x="212" y="74"/>
                  </a:cubicBezTo>
                  <a:cubicBezTo>
                    <a:pt x="71" y="175"/>
                    <a:pt x="1" y="599"/>
                    <a:pt x="66" y="599"/>
                  </a:cubicBezTo>
                  <a:cubicBezTo>
                    <a:pt x="74" y="599"/>
                    <a:pt x="85" y="592"/>
                    <a:pt x="98" y="576"/>
                  </a:cubicBezTo>
                  <a:cubicBezTo>
                    <a:pt x="349" y="211"/>
                    <a:pt x="737" y="120"/>
                    <a:pt x="737" y="120"/>
                  </a:cubicBezTo>
                  <a:cubicBezTo>
                    <a:pt x="672" y="42"/>
                    <a:pt x="571" y="1"/>
                    <a:pt x="4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51;p70"/>
            <p:cNvSpPr/>
            <p:nvPr/>
          </p:nvSpPr>
          <p:spPr>
            <a:xfrm>
              <a:off x="5772962" y="2028868"/>
              <a:ext cx="22022" cy="8602"/>
            </a:xfrm>
            <a:custGeom>
              <a:avLst/>
              <a:gdLst/>
              <a:ahLst/>
              <a:cxnLst/>
              <a:rect l="l" t="t" r="r" b="b"/>
              <a:pathLst>
                <a:path w="937" h="366" extrusionOk="0">
                  <a:moveTo>
                    <a:pt x="388" y="0"/>
                  </a:moveTo>
                  <a:cubicBezTo>
                    <a:pt x="160" y="23"/>
                    <a:pt x="0" y="183"/>
                    <a:pt x="23" y="366"/>
                  </a:cubicBezTo>
                  <a:cubicBezTo>
                    <a:pt x="23" y="366"/>
                    <a:pt x="204" y="269"/>
                    <a:pt x="470" y="269"/>
                  </a:cubicBezTo>
                  <a:cubicBezTo>
                    <a:pt x="569" y="269"/>
                    <a:pt x="681" y="283"/>
                    <a:pt x="799" y="320"/>
                  </a:cubicBezTo>
                  <a:cubicBezTo>
                    <a:pt x="810" y="323"/>
                    <a:pt x="819" y="324"/>
                    <a:pt x="826" y="324"/>
                  </a:cubicBezTo>
                  <a:cubicBezTo>
                    <a:pt x="937" y="324"/>
                    <a:pt x="582" y="0"/>
                    <a:pt x="3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652;p70"/>
            <p:cNvSpPr/>
            <p:nvPr/>
          </p:nvSpPr>
          <p:spPr>
            <a:xfrm>
              <a:off x="5751504" y="2064732"/>
              <a:ext cx="9142" cy="13067"/>
            </a:xfrm>
            <a:custGeom>
              <a:avLst/>
              <a:gdLst/>
              <a:ahLst/>
              <a:cxnLst/>
              <a:rect l="l" t="t" r="r" b="b"/>
              <a:pathLst>
                <a:path w="389" h="556" extrusionOk="0">
                  <a:moveTo>
                    <a:pt x="114" y="0"/>
                  </a:moveTo>
                  <a:cubicBezTo>
                    <a:pt x="106" y="0"/>
                    <a:pt x="98" y="1"/>
                    <a:pt x="91" y="4"/>
                  </a:cubicBezTo>
                  <a:cubicBezTo>
                    <a:pt x="23" y="49"/>
                    <a:pt x="0" y="186"/>
                    <a:pt x="69" y="346"/>
                  </a:cubicBezTo>
                  <a:cubicBezTo>
                    <a:pt x="130" y="469"/>
                    <a:pt x="228" y="555"/>
                    <a:pt x="297" y="555"/>
                  </a:cubicBezTo>
                  <a:cubicBezTo>
                    <a:pt x="305" y="555"/>
                    <a:pt x="313" y="554"/>
                    <a:pt x="320" y="552"/>
                  </a:cubicBezTo>
                  <a:cubicBezTo>
                    <a:pt x="388" y="529"/>
                    <a:pt x="388" y="369"/>
                    <a:pt x="343" y="232"/>
                  </a:cubicBezTo>
                  <a:cubicBezTo>
                    <a:pt x="281" y="89"/>
                    <a:pt x="183" y="0"/>
                    <a:pt x="1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53;p70"/>
            <p:cNvSpPr/>
            <p:nvPr/>
          </p:nvSpPr>
          <p:spPr>
            <a:xfrm>
              <a:off x="5778861" y="2052394"/>
              <a:ext cx="8602" cy="12527"/>
            </a:xfrm>
            <a:custGeom>
              <a:avLst/>
              <a:gdLst/>
              <a:ahLst/>
              <a:cxnLst/>
              <a:rect l="l" t="t" r="r" b="b"/>
              <a:pathLst>
                <a:path w="366" h="533" extrusionOk="0">
                  <a:moveTo>
                    <a:pt x="113" y="0"/>
                  </a:moveTo>
                  <a:cubicBezTo>
                    <a:pt x="106" y="0"/>
                    <a:pt x="99" y="1"/>
                    <a:pt x="92" y="4"/>
                  </a:cubicBezTo>
                  <a:cubicBezTo>
                    <a:pt x="23" y="27"/>
                    <a:pt x="0" y="164"/>
                    <a:pt x="69" y="300"/>
                  </a:cubicBezTo>
                  <a:cubicBezTo>
                    <a:pt x="110" y="444"/>
                    <a:pt x="206" y="532"/>
                    <a:pt x="275" y="532"/>
                  </a:cubicBezTo>
                  <a:cubicBezTo>
                    <a:pt x="283" y="532"/>
                    <a:pt x="290" y="531"/>
                    <a:pt x="297" y="529"/>
                  </a:cubicBezTo>
                  <a:cubicBezTo>
                    <a:pt x="365" y="483"/>
                    <a:pt x="365" y="346"/>
                    <a:pt x="320" y="209"/>
                  </a:cubicBezTo>
                  <a:cubicBezTo>
                    <a:pt x="258" y="86"/>
                    <a:pt x="179" y="0"/>
                    <a:pt x="1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54;p70"/>
            <p:cNvSpPr/>
            <p:nvPr/>
          </p:nvSpPr>
          <p:spPr>
            <a:xfrm>
              <a:off x="5643136" y="1985154"/>
              <a:ext cx="105127" cy="107665"/>
            </a:xfrm>
            <a:custGeom>
              <a:avLst/>
              <a:gdLst/>
              <a:ahLst/>
              <a:cxnLst/>
              <a:rect l="l" t="t" r="r" b="b"/>
              <a:pathLst>
                <a:path w="4473" h="4581" extrusionOk="0">
                  <a:moveTo>
                    <a:pt x="4246" y="0"/>
                  </a:moveTo>
                  <a:cubicBezTo>
                    <a:pt x="4166" y="0"/>
                    <a:pt x="4086" y="57"/>
                    <a:pt x="4086" y="171"/>
                  </a:cubicBezTo>
                  <a:cubicBezTo>
                    <a:pt x="4153" y="2077"/>
                    <a:pt x="2348" y="4240"/>
                    <a:pt x="384" y="4240"/>
                  </a:cubicBezTo>
                  <a:cubicBezTo>
                    <a:pt x="325" y="4240"/>
                    <a:pt x="265" y="4238"/>
                    <a:pt x="206" y="4234"/>
                  </a:cubicBezTo>
                  <a:cubicBezTo>
                    <a:pt x="0" y="4234"/>
                    <a:pt x="0" y="4554"/>
                    <a:pt x="206" y="4577"/>
                  </a:cubicBezTo>
                  <a:cubicBezTo>
                    <a:pt x="257" y="4579"/>
                    <a:pt x="309" y="4581"/>
                    <a:pt x="360" y="4581"/>
                  </a:cubicBezTo>
                  <a:cubicBezTo>
                    <a:pt x="2514" y="4581"/>
                    <a:pt x="4473" y="2267"/>
                    <a:pt x="4406" y="171"/>
                  </a:cubicBezTo>
                  <a:cubicBezTo>
                    <a:pt x="4406" y="57"/>
                    <a:pt x="4326" y="0"/>
                    <a:pt x="42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55;p70"/>
            <p:cNvSpPr/>
            <p:nvPr/>
          </p:nvSpPr>
          <p:spPr>
            <a:xfrm>
              <a:off x="5656556" y="2157072"/>
              <a:ext cx="33280" cy="33280"/>
            </a:xfrm>
            <a:custGeom>
              <a:avLst/>
              <a:gdLst/>
              <a:ahLst/>
              <a:cxnLst/>
              <a:rect l="l" t="t" r="r" b="b"/>
              <a:pathLst>
                <a:path w="1416" h="1416"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56;p70"/>
            <p:cNvSpPr/>
            <p:nvPr/>
          </p:nvSpPr>
          <p:spPr>
            <a:xfrm>
              <a:off x="5656556" y="2190328"/>
              <a:ext cx="33280" cy="33303"/>
            </a:xfrm>
            <a:custGeom>
              <a:avLst/>
              <a:gdLst/>
              <a:ahLst/>
              <a:cxnLst/>
              <a:rect l="l" t="t" r="r" b="b"/>
              <a:pathLst>
                <a:path w="1416" h="1417"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57;p70"/>
            <p:cNvSpPr/>
            <p:nvPr/>
          </p:nvSpPr>
          <p:spPr>
            <a:xfrm>
              <a:off x="5651174" y="2136156"/>
              <a:ext cx="45101" cy="34901"/>
            </a:xfrm>
            <a:custGeom>
              <a:avLst/>
              <a:gdLst/>
              <a:ahLst/>
              <a:cxnLst/>
              <a:rect l="l" t="t" r="r" b="b"/>
              <a:pathLst>
                <a:path w="1919" h="1485" extrusionOk="0">
                  <a:moveTo>
                    <a:pt x="1" y="0"/>
                  </a:moveTo>
                  <a:lnTo>
                    <a:pt x="937" y="1484"/>
                  </a:lnTo>
                  <a:lnTo>
                    <a:pt x="1918" y="69"/>
                  </a:lnTo>
                  <a:lnTo>
                    <a:pt x="1"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658;p70"/>
            <p:cNvSpPr/>
            <p:nvPr/>
          </p:nvSpPr>
          <p:spPr>
            <a:xfrm>
              <a:off x="5683912" y="3842580"/>
              <a:ext cx="107312" cy="150228"/>
            </a:xfrm>
            <a:custGeom>
              <a:avLst/>
              <a:gdLst/>
              <a:ahLst/>
              <a:cxnLst/>
              <a:rect l="l" t="t" r="r" b="b"/>
              <a:pathLst>
                <a:path w="4566" h="6392" extrusionOk="0">
                  <a:moveTo>
                    <a:pt x="4565" y="1"/>
                  </a:moveTo>
                  <a:lnTo>
                    <a:pt x="0" y="115"/>
                  </a:lnTo>
                  <a:lnTo>
                    <a:pt x="616" y="4383"/>
                  </a:lnTo>
                  <a:cubicBezTo>
                    <a:pt x="616" y="4383"/>
                    <a:pt x="1291" y="6391"/>
                    <a:pt x="2034" y="6391"/>
                  </a:cubicBezTo>
                  <a:cubicBezTo>
                    <a:pt x="2177" y="6391"/>
                    <a:pt x="2322" y="6317"/>
                    <a:pt x="2465" y="6141"/>
                  </a:cubicBezTo>
                  <a:cubicBezTo>
                    <a:pt x="3378" y="5045"/>
                    <a:pt x="4268" y="4452"/>
                    <a:pt x="4268" y="4452"/>
                  </a:cubicBezTo>
                  <a:lnTo>
                    <a:pt x="4565" y="1"/>
                  </a:lnTo>
                  <a:close/>
                </a:path>
              </a:pathLst>
            </a:custGeom>
            <a:solidFill>
              <a:schemeClr val="bg2">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659;p70"/>
            <p:cNvSpPr/>
            <p:nvPr/>
          </p:nvSpPr>
          <p:spPr>
            <a:xfrm>
              <a:off x="5363107" y="3847421"/>
              <a:ext cx="90156" cy="121273"/>
            </a:xfrm>
            <a:custGeom>
              <a:avLst/>
              <a:gdLst/>
              <a:ahLst/>
              <a:cxnLst/>
              <a:rect l="l" t="t" r="r" b="b"/>
              <a:pathLst>
                <a:path w="3836" h="5160" extrusionOk="0">
                  <a:moveTo>
                    <a:pt x="1" y="0"/>
                  </a:moveTo>
                  <a:lnTo>
                    <a:pt x="115" y="3949"/>
                  </a:lnTo>
                  <a:cubicBezTo>
                    <a:pt x="115" y="3949"/>
                    <a:pt x="457" y="5113"/>
                    <a:pt x="1119" y="5159"/>
                  </a:cubicBezTo>
                  <a:cubicBezTo>
                    <a:pt x="1124" y="5159"/>
                    <a:pt x="1128" y="5159"/>
                    <a:pt x="1133" y="5159"/>
                  </a:cubicBezTo>
                  <a:cubicBezTo>
                    <a:pt x="1510" y="5159"/>
                    <a:pt x="2511" y="4291"/>
                    <a:pt x="2511" y="4291"/>
                  </a:cubicBezTo>
                  <a:lnTo>
                    <a:pt x="3835" y="0"/>
                  </a:lnTo>
                  <a:close/>
                </a:path>
              </a:pathLst>
            </a:custGeom>
            <a:solidFill>
              <a:schemeClr val="accent3">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660;p70"/>
            <p:cNvSpPr/>
            <p:nvPr/>
          </p:nvSpPr>
          <p:spPr>
            <a:xfrm>
              <a:off x="5686051" y="3929891"/>
              <a:ext cx="193684" cy="95115"/>
            </a:xfrm>
            <a:custGeom>
              <a:avLst/>
              <a:gdLst/>
              <a:ahLst/>
              <a:cxnLst/>
              <a:rect l="l" t="t" r="r" b="b"/>
              <a:pathLst>
                <a:path w="8241" h="4047" extrusionOk="0">
                  <a:moveTo>
                    <a:pt x="586" y="0"/>
                  </a:moveTo>
                  <a:cubicBezTo>
                    <a:pt x="566" y="0"/>
                    <a:pt x="546" y="2"/>
                    <a:pt x="525" y="6"/>
                  </a:cubicBezTo>
                  <a:cubicBezTo>
                    <a:pt x="388" y="29"/>
                    <a:pt x="297" y="97"/>
                    <a:pt x="274" y="189"/>
                  </a:cubicBezTo>
                  <a:cubicBezTo>
                    <a:pt x="160" y="828"/>
                    <a:pt x="0" y="3133"/>
                    <a:pt x="69" y="3841"/>
                  </a:cubicBezTo>
                  <a:cubicBezTo>
                    <a:pt x="81" y="3904"/>
                    <a:pt x="466" y="3939"/>
                    <a:pt x="810" y="3939"/>
                  </a:cubicBezTo>
                  <a:cubicBezTo>
                    <a:pt x="1092" y="3939"/>
                    <a:pt x="1347" y="3915"/>
                    <a:pt x="1347" y="3864"/>
                  </a:cubicBezTo>
                  <a:lnTo>
                    <a:pt x="1553" y="3065"/>
                  </a:lnTo>
                  <a:cubicBezTo>
                    <a:pt x="1541" y="2942"/>
                    <a:pt x="1590" y="2885"/>
                    <a:pt x="1656" y="2885"/>
                  </a:cubicBezTo>
                  <a:cubicBezTo>
                    <a:pt x="1725" y="2885"/>
                    <a:pt x="1814" y="2948"/>
                    <a:pt x="1872" y="3065"/>
                  </a:cubicBezTo>
                  <a:lnTo>
                    <a:pt x="2260" y="3886"/>
                  </a:lnTo>
                  <a:cubicBezTo>
                    <a:pt x="2306" y="3978"/>
                    <a:pt x="2420" y="4046"/>
                    <a:pt x="2557" y="4046"/>
                  </a:cubicBezTo>
                  <a:lnTo>
                    <a:pt x="7852" y="4001"/>
                  </a:lnTo>
                  <a:cubicBezTo>
                    <a:pt x="8103" y="4001"/>
                    <a:pt x="8240" y="3772"/>
                    <a:pt x="8058" y="3635"/>
                  </a:cubicBezTo>
                  <a:lnTo>
                    <a:pt x="4474" y="714"/>
                  </a:lnTo>
                  <a:cubicBezTo>
                    <a:pt x="4410" y="671"/>
                    <a:pt x="4330" y="648"/>
                    <a:pt x="4251" y="648"/>
                  </a:cubicBezTo>
                  <a:cubicBezTo>
                    <a:pt x="4164" y="648"/>
                    <a:pt x="4078" y="676"/>
                    <a:pt x="4018" y="737"/>
                  </a:cubicBezTo>
                  <a:cubicBezTo>
                    <a:pt x="3858" y="874"/>
                    <a:pt x="3333" y="1125"/>
                    <a:pt x="2922" y="1262"/>
                  </a:cubicBezTo>
                  <a:cubicBezTo>
                    <a:pt x="2867" y="1280"/>
                    <a:pt x="2807" y="1288"/>
                    <a:pt x="2745" y="1288"/>
                  </a:cubicBezTo>
                  <a:cubicBezTo>
                    <a:pt x="2108" y="1288"/>
                    <a:pt x="1134" y="409"/>
                    <a:pt x="822" y="97"/>
                  </a:cubicBezTo>
                  <a:cubicBezTo>
                    <a:pt x="766" y="41"/>
                    <a:pt x="679" y="0"/>
                    <a:pt x="586"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661;p70"/>
            <p:cNvSpPr/>
            <p:nvPr/>
          </p:nvSpPr>
          <p:spPr>
            <a:xfrm>
              <a:off x="5311614" y="3936189"/>
              <a:ext cx="126091" cy="130674"/>
            </a:xfrm>
            <a:custGeom>
              <a:avLst/>
              <a:gdLst/>
              <a:ahLst/>
              <a:cxnLst/>
              <a:rect l="l" t="t" r="r" b="b"/>
              <a:pathLst>
                <a:path w="5365" h="5560" extrusionOk="0">
                  <a:moveTo>
                    <a:pt x="2317" y="1"/>
                  </a:moveTo>
                  <a:cubicBezTo>
                    <a:pt x="2294" y="1"/>
                    <a:pt x="2272" y="12"/>
                    <a:pt x="2260" y="35"/>
                  </a:cubicBezTo>
                  <a:lnTo>
                    <a:pt x="206" y="3436"/>
                  </a:lnTo>
                  <a:cubicBezTo>
                    <a:pt x="0" y="3778"/>
                    <a:pt x="115" y="4166"/>
                    <a:pt x="503" y="4417"/>
                  </a:cubicBezTo>
                  <a:cubicBezTo>
                    <a:pt x="1142" y="4783"/>
                    <a:pt x="1667" y="5536"/>
                    <a:pt x="2078" y="5559"/>
                  </a:cubicBezTo>
                  <a:cubicBezTo>
                    <a:pt x="2088" y="5559"/>
                    <a:pt x="2098" y="5559"/>
                    <a:pt x="2108" y="5559"/>
                  </a:cubicBezTo>
                  <a:cubicBezTo>
                    <a:pt x="2818" y="5559"/>
                    <a:pt x="3936" y="4801"/>
                    <a:pt x="4565" y="4531"/>
                  </a:cubicBezTo>
                  <a:cubicBezTo>
                    <a:pt x="5022" y="4326"/>
                    <a:pt x="5364" y="4052"/>
                    <a:pt x="5296" y="3687"/>
                  </a:cubicBezTo>
                  <a:lnTo>
                    <a:pt x="4794" y="263"/>
                  </a:lnTo>
                  <a:cubicBezTo>
                    <a:pt x="4794" y="235"/>
                    <a:pt x="4768" y="215"/>
                    <a:pt x="4737" y="215"/>
                  </a:cubicBezTo>
                  <a:cubicBezTo>
                    <a:pt x="4718" y="215"/>
                    <a:pt x="4697" y="223"/>
                    <a:pt x="4680" y="240"/>
                  </a:cubicBezTo>
                  <a:lnTo>
                    <a:pt x="3904" y="948"/>
                  </a:lnTo>
                  <a:cubicBezTo>
                    <a:pt x="3792" y="1050"/>
                    <a:pt x="3589" y="1101"/>
                    <a:pt x="3385" y="1101"/>
                  </a:cubicBezTo>
                  <a:cubicBezTo>
                    <a:pt x="3131" y="1101"/>
                    <a:pt x="2874" y="1021"/>
                    <a:pt x="2785" y="857"/>
                  </a:cubicBezTo>
                  <a:cubicBezTo>
                    <a:pt x="2648" y="674"/>
                    <a:pt x="2374" y="35"/>
                    <a:pt x="2374" y="35"/>
                  </a:cubicBezTo>
                  <a:cubicBezTo>
                    <a:pt x="2363" y="12"/>
                    <a:pt x="2340" y="1"/>
                    <a:pt x="231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662;p70"/>
            <p:cNvSpPr/>
            <p:nvPr/>
          </p:nvSpPr>
          <p:spPr>
            <a:xfrm>
              <a:off x="5263858" y="2586434"/>
              <a:ext cx="726392" cy="1281215"/>
            </a:xfrm>
            <a:custGeom>
              <a:avLst/>
              <a:gdLst/>
              <a:ahLst/>
              <a:cxnLst/>
              <a:rect l="l" t="t" r="r" b="b"/>
              <a:pathLst>
                <a:path w="30907" h="54514" extrusionOk="0">
                  <a:moveTo>
                    <a:pt x="21639" y="1"/>
                  </a:moveTo>
                  <a:cubicBezTo>
                    <a:pt x="19194" y="1"/>
                    <a:pt x="16582" y="313"/>
                    <a:pt x="14290" y="380"/>
                  </a:cubicBezTo>
                  <a:cubicBezTo>
                    <a:pt x="12760" y="3119"/>
                    <a:pt x="11939" y="5105"/>
                    <a:pt x="11048" y="8597"/>
                  </a:cubicBezTo>
                  <a:cubicBezTo>
                    <a:pt x="10021" y="12614"/>
                    <a:pt x="480" y="46715"/>
                    <a:pt x="1" y="54042"/>
                  </a:cubicBezTo>
                  <a:cubicBezTo>
                    <a:pt x="812" y="54230"/>
                    <a:pt x="5074" y="54281"/>
                    <a:pt x="8282" y="54281"/>
                  </a:cubicBezTo>
                  <a:cubicBezTo>
                    <a:pt x="10127" y="54281"/>
                    <a:pt x="11624" y="54264"/>
                    <a:pt x="11916" y="54248"/>
                  </a:cubicBezTo>
                  <a:cubicBezTo>
                    <a:pt x="14472" y="46943"/>
                    <a:pt x="17896" y="23182"/>
                    <a:pt x="18992" y="18572"/>
                  </a:cubicBezTo>
                  <a:cubicBezTo>
                    <a:pt x="19063" y="18257"/>
                    <a:pt x="19318" y="18114"/>
                    <a:pt x="19575" y="18114"/>
                  </a:cubicBezTo>
                  <a:cubicBezTo>
                    <a:pt x="19895" y="18114"/>
                    <a:pt x="20217" y="18338"/>
                    <a:pt x="20179" y="18731"/>
                  </a:cubicBezTo>
                  <a:cubicBezTo>
                    <a:pt x="19539" y="24004"/>
                    <a:pt x="15728" y="46167"/>
                    <a:pt x="14061" y="54270"/>
                  </a:cubicBezTo>
                  <a:cubicBezTo>
                    <a:pt x="14420" y="54456"/>
                    <a:pt x="17552" y="54514"/>
                    <a:pt x="20474" y="54514"/>
                  </a:cubicBezTo>
                  <a:cubicBezTo>
                    <a:pt x="22951" y="54514"/>
                    <a:pt x="25278" y="54472"/>
                    <a:pt x="25634" y="54430"/>
                  </a:cubicBezTo>
                  <a:cubicBezTo>
                    <a:pt x="26478" y="45414"/>
                    <a:pt x="30906" y="11222"/>
                    <a:pt x="24219" y="152"/>
                  </a:cubicBezTo>
                  <a:cubicBezTo>
                    <a:pt x="23396" y="42"/>
                    <a:pt x="22529" y="1"/>
                    <a:pt x="21639"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663;p70"/>
            <p:cNvSpPr/>
            <p:nvPr/>
          </p:nvSpPr>
          <p:spPr>
            <a:xfrm>
              <a:off x="5809437" y="2600724"/>
              <a:ext cx="78334" cy="1257454"/>
            </a:xfrm>
            <a:custGeom>
              <a:avLst/>
              <a:gdLst/>
              <a:ahLst/>
              <a:cxnLst/>
              <a:rect l="l" t="t" r="r" b="b"/>
              <a:pathLst>
                <a:path w="3333" h="53503" fill="none" extrusionOk="0">
                  <a:moveTo>
                    <a:pt x="365" y="0"/>
                  </a:moveTo>
                  <a:cubicBezTo>
                    <a:pt x="365" y="0"/>
                    <a:pt x="3333" y="7510"/>
                    <a:pt x="3333" y="17028"/>
                  </a:cubicBezTo>
                  <a:cubicBezTo>
                    <a:pt x="3333" y="26569"/>
                    <a:pt x="0" y="53503"/>
                    <a:pt x="0" y="53503"/>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664;p70"/>
            <p:cNvSpPr/>
            <p:nvPr/>
          </p:nvSpPr>
          <p:spPr>
            <a:xfrm>
              <a:off x="5311074" y="2610900"/>
              <a:ext cx="324570" cy="1244058"/>
            </a:xfrm>
            <a:custGeom>
              <a:avLst/>
              <a:gdLst/>
              <a:ahLst/>
              <a:cxnLst/>
              <a:rect l="l" t="t" r="r" b="b"/>
              <a:pathLst>
                <a:path w="13810" h="52933" fill="none" extrusionOk="0">
                  <a:moveTo>
                    <a:pt x="1" y="52933"/>
                  </a:moveTo>
                  <a:lnTo>
                    <a:pt x="13810"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665;p70"/>
            <p:cNvSpPr/>
            <p:nvPr/>
          </p:nvSpPr>
          <p:spPr>
            <a:xfrm>
              <a:off x="5586261" y="2617340"/>
              <a:ext cx="93916" cy="204942"/>
            </a:xfrm>
            <a:custGeom>
              <a:avLst/>
              <a:gdLst/>
              <a:ahLst/>
              <a:cxnLst/>
              <a:rect l="l" t="t" r="r" b="b"/>
              <a:pathLst>
                <a:path w="3996" h="8720" fill="none" extrusionOk="0">
                  <a:moveTo>
                    <a:pt x="3995" y="1"/>
                  </a:moveTo>
                  <a:cubicBezTo>
                    <a:pt x="3995" y="1"/>
                    <a:pt x="3904" y="8720"/>
                    <a:pt x="1" y="8035"/>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666;p70"/>
            <p:cNvSpPr/>
            <p:nvPr/>
          </p:nvSpPr>
          <p:spPr>
            <a:xfrm>
              <a:off x="5779401" y="2612522"/>
              <a:ext cx="92294" cy="219419"/>
            </a:xfrm>
            <a:custGeom>
              <a:avLst/>
              <a:gdLst/>
              <a:ahLst/>
              <a:cxnLst/>
              <a:rect l="l" t="t" r="r" b="b"/>
              <a:pathLst>
                <a:path w="3927" h="9336" fill="none" extrusionOk="0">
                  <a:moveTo>
                    <a:pt x="3926" y="8651"/>
                  </a:moveTo>
                  <a:cubicBezTo>
                    <a:pt x="0" y="9336"/>
                    <a:pt x="548" y="0"/>
                    <a:pt x="548" y="0"/>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667;p70"/>
            <p:cNvSpPr/>
            <p:nvPr/>
          </p:nvSpPr>
          <p:spPr>
            <a:xfrm>
              <a:off x="5517070" y="2260600"/>
              <a:ext cx="356768" cy="354089"/>
            </a:xfrm>
            <a:custGeom>
              <a:avLst/>
              <a:gdLst/>
              <a:ahLst/>
              <a:cxnLst/>
              <a:rect l="l" t="t" r="r" b="b"/>
              <a:pathLst>
                <a:path w="15180" h="15066" extrusionOk="0">
                  <a:moveTo>
                    <a:pt x="12760" y="1"/>
                  </a:moveTo>
                  <a:lnTo>
                    <a:pt x="12760" y="1"/>
                  </a:lnTo>
                  <a:cubicBezTo>
                    <a:pt x="11560" y="501"/>
                    <a:pt x="10374" y="665"/>
                    <a:pt x="9338" y="665"/>
                  </a:cubicBezTo>
                  <a:cubicBezTo>
                    <a:pt x="7397" y="665"/>
                    <a:pt x="5981" y="92"/>
                    <a:pt x="5981" y="92"/>
                  </a:cubicBezTo>
                  <a:cubicBezTo>
                    <a:pt x="5205" y="138"/>
                    <a:pt x="3401" y="1051"/>
                    <a:pt x="3401" y="1051"/>
                  </a:cubicBezTo>
                  <a:cubicBezTo>
                    <a:pt x="2466" y="3699"/>
                    <a:pt x="0" y="12053"/>
                    <a:pt x="2808" y="14518"/>
                  </a:cubicBezTo>
                  <a:cubicBezTo>
                    <a:pt x="5371" y="14920"/>
                    <a:pt x="7465" y="15065"/>
                    <a:pt x="9152" y="15065"/>
                  </a:cubicBezTo>
                  <a:cubicBezTo>
                    <a:pt x="13489" y="15065"/>
                    <a:pt x="15134" y="14107"/>
                    <a:pt x="15134" y="14107"/>
                  </a:cubicBezTo>
                  <a:cubicBezTo>
                    <a:pt x="15020" y="13787"/>
                    <a:pt x="14974" y="10729"/>
                    <a:pt x="15065" y="8583"/>
                  </a:cubicBezTo>
                  <a:cubicBezTo>
                    <a:pt x="15179" y="6461"/>
                    <a:pt x="12669" y="229"/>
                    <a:pt x="12760"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668;p70"/>
            <p:cNvSpPr/>
            <p:nvPr/>
          </p:nvSpPr>
          <p:spPr>
            <a:xfrm>
              <a:off x="5657073" y="2222526"/>
              <a:ext cx="121273" cy="117630"/>
            </a:xfrm>
            <a:custGeom>
              <a:avLst/>
              <a:gdLst/>
              <a:ahLst/>
              <a:cxnLst/>
              <a:rect l="l" t="t" r="r" b="b"/>
              <a:pathLst>
                <a:path w="5160" h="5005" extrusionOk="0">
                  <a:moveTo>
                    <a:pt x="1302" y="0"/>
                  </a:moveTo>
                  <a:lnTo>
                    <a:pt x="1" y="1689"/>
                  </a:lnTo>
                  <a:cubicBezTo>
                    <a:pt x="982" y="3127"/>
                    <a:pt x="4224" y="4611"/>
                    <a:pt x="4954" y="4999"/>
                  </a:cubicBezTo>
                  <a:cubicBezTo>
                    <a:pt x="4970" y="5003"/>
                    <a:pt x="4985" y="5005"/>
                    <a:pt x="5001" y="5005"/>
                  </a:cubicBezTo>
                  <a:cubicBezTo>
                    <a:pt x="5074" y="5005"/>
                    <a:pt x="5137" y="4961"/>
                    <a:pt x="5137" y="4885"/>
                  </a:cubicBezTo>
                  <a:lnTo>
                    <a:pt x="5159" y="1895"/>
                  </a:lnTo>
                  <a:cubicBezTo>
                    <a:pt x="2854" y="1096"/>
                    <a:pt x="1302" y="0"/>
                    <a:pt x="1302"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669;p70"/>
            <p:cNvSpPr/>
            <p:nvPr/>
          </p:nvSpPr>
          <p:spPr>
            <a:xfrm>
              <a:off x="5777780" y="2220387"/>
              <a:ext cx="40800" cy="118406"/>
            </a:xfrm>
            <a:custGeom>
              <a:avLst/>
              <a:gdLst/>
              <a:ahLst/>
              <a:cxnLst/>
              <a:rect l="l" t="t" r="r" b="b"/>
              <a:pathLst>
                <a:path w="1736" h="5038" extrusionOk="0">
                  <a:moveTo>
                    <a:pt x="343" y="0"/>
                  </a:moveTo>
                  <a:cubicBezTo>
                    <a:pt x="343" y="0"/>
                    <a:pt x="731" y="1370"/>
                    <a:pt x="1" y="1917"/>
                  </a:cubicBezTo>
                  <a:lnTo>
                    <a:pt x="1005" y="4862"/>
                  </a:lnTo>
                  <a:cubicBezTo>
                    <a:pt x="1055" y="4988"/>
                    <a:pt x="1126" y="5037"/>
                    <a:pt x="1184" y="5037"/>
                  </a:cubicBezTo>
                  <a:cubicBezTo>
                    <a:pt x="1231" y="5037"/>
                    <a:pt x="1269" y="5004"/>
                    <a:pt x="1279" y="4953"/>
                  </a:cubicBezTo>
                  <a:cubicBezTo>
                    <a:pt x="1439" y="4223"/>
                    <a:pt x="1735" y="2579"/>
                    <a:pt x="1530" y="1621"/>
                  </a:cubicBezTo>
                  <a:lnTo>
                    <a:pt x="343"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670;p70"/>
            <p:cNvSpPr/>
            <p:nvPr/>
          </p:nvSpPr>
          <p:spPr>
            <a:xfrm>
              <a:off x="5787439" y="2330895"/>
              <a:ext cx="9683" cy="18778"/>
            </a:xfrm>
            <a:custGeom>
              <a:avLst/>
              <a:gdLst/>
              <a:ahLst/>
              <a:cxnLst/>
              <a:rect l="l" t="t" r="r" b="b"/>
              <a:pathLst>
                <a:path w="412" h="799" extrusionOk="0">
                  <a:moveTo>
                    <a:pt x="206" y="0"/>
                  </a:moveTo>
                  <a:cubicBezTo>
                    <a:pt x="92" y="0"/>
                    <a:pt x="0" y="183"/>
                    <a:pt x="0" y="411"/>
                  </a:cubicBezTo>
                  <a:cubicBezTo>
                    <a:pt x="0" y="616"/>
                    <a:pt x="92" y="799"/>
                    <a:pt x="206" y="799"/>
                  </a:cubicBezTo>
                  <a:cubicBezTo>
                    <a:pt x="320" y="799"/>
                    <a:pt x="411" y="616"/>
                    <a:pt x="411" y="411"/>
                  </a:cubicBezTo>
                  <a:cubicBezTo>
                    <a:pt x="411" y="183"/>
                    <a:pt x="320" y="0"/>
                    <a:pt x="2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671;p70"/>
            <p:cNvSpPr/>
            <p:nvPr/>
          </p:nvSpPr>
          <p:spPr>
            <a:xfrm>
              <a:off x="5789578" y="2371107"/>
              <a:ext cx="10224" cy="18285"/>
            </a:xfrm>
            <a:custGeom>
              <a:avLst/>
              <a:gdLst/>
              <a:ahLst/>
              <a:cxnLst/>
              <a:rect l="l" t="t" r="r" b="b"/>
              <a:pathLst>
                <a:path w="435" h="778" extrusionOk="0">
                  <a:moveTo>
                    <a:pt x="229" y="1"/>
                  </a:moveTo>
                  <a:cubicBezTo>
                    <a:pt x="115" y="1"/>
                    <a:pt x="1" y="161"/>
                    <a:pt x="1" y="389"/>
                  </a:cubicBezTo>
                  <a:cubicBezTo>
                    <a:pt x="1" y="617"/>
                    <a:pt x="115" y="777"/>
                    <a:pt x="229" y="777"/>
                  </a:cubicBezTo>
                  <a:cubicBezTo>
                    <a:pt x="343" y="777"/>
                    <a:pt x="434" y="617"/>
                    <a:pt x="434" y="389"/>
                  </a:cubicBezTo>
                  <a:cubicBezTo>
                    <a:pt x="434" y="161"/>
                    <a:pt x="343" y="1"/>
                    <a:pt x="2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672;p70"/>
            <p:cNvSpPr/>
            <p:nvPr/>
          </p:nvSpPr>
          <p:spPr>
            <a:xfrm>
              <a:off x="5791740" y="2414563"/>
              <a:ext cx="10200" cy="18802"/>
            </a:xfrm>
            <a:custGeom>
              <a:avLst/>
              <a:gdLst/>
              <a:ahLst/>
              <a:cxnLst/>
              <a:rect l="l" t="t" r="r" b="b"/>
              <a:pathLst>
                <a:path w="434" h="800" extrusionOk="0">
                  <a:moveTo>
                    <a:pt x="205" y="1"/>
                  </a:moveTo>
                  <a:cubicBezTo>
                    <a:pt x="91" y="1"/>
                    <a:pt x="0" y="183"/>
                    <a:pt x="0" y="412"/>
                  </a:cubicBezTo>
                  <a:cubicBezTo>
                    <a:pt x="0" y="617"/>
                    <a:pt x="91" y="800"/>
                    <a:pt x="205" y="800"/>
                  </a:cubicBezTo>
                  <a:cubicBezTo>
                    <a:pt x="320" y="800"/>
                    <a:pt x="434" y="617"/>
                    <a:pt x="434" y="412"/>
                  </a:cubicBezTo>
                  <a:cubicBezTo>
                    <a:pt x="434" y="183"/>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673;p70"/>
            <p:cNvSpPr/>
            <p:nvPr/>
          </p:nvSpPr>
          <p:spPr>
            <a:xfrm>
              <a:off x="5791740" y="2463377"/>
              <a:ext cx="10200" cy="18802"/>
            </a:xfrm>
            <a:custGeom>
              <a:avLst/>
              <a:gdLst/>
              <a:ahLst/>
              <a:cxnLst/>
              <a:rect l="l" t="t" r="r" b="b"/>
              <a:pathLst>
                <a:path w="434" h="800" extrusionOk="0">
                  <a:moveTo>
                    <a:pt x="205" y="1"/>
                  </a:moveTo>
                  <a:cubicBezTo>
                    <a:pt x="91" y="1"/>
                    <a:pt x="0" y="161"/>
                    <a:pt x="0" y="389"/>
                  </a:cubicBezTo>
                  <a:cubicBezTo>
                    <a:pt x="0" y="617"/>
                    <a:pt x="91" y="800"/>
                    <a:pt x="205" y="800"/>
                  </a:cubicBezTo>
                  <a:cubicBezTo>
                    <a:pt x="320" y="800"/>
                    <a:pt x="434" y="617"/>
                    <a:pt x="434" y="389"/>
                  </a:cubicBezTo>
                  <a:cubicBezTo>
                    <a:pt x="434" y="161"/>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674;p70"/>
            <p:cNvSpPr/>
            <p:nvPr/>
          </p:nvSpPr>
          <p:spPr>
            <a:xfrm>
              <a:off x="5791740" y="2511674"/>
              <a:ext cx="10200" cy="18802"/>
            </a:xfrm>
            <a:custGeom>
              <a:avLst/>
              <a:gdLst/>
              <a:ahLst/>
              <a:cxnLst/>
              <a:rect l="l" t="t" r="r" b="b"/>
              <a:pathLst>
                <a:path w="434" h="800" extrusionOk="0">
                  <a:moveTo>
                    <a:pt x="205" y="0"/>
                  </a:moveTo>
                  <a:cubicBezTo>
                    <a:pt x="91" y="0"/>
                    <a:pt x="0" y="183"/>
                    <a:pt x="0" y="388"/>
                  </a:cubicBezTo>
                  <a:cubicBezTo>
                    <a:pt x="0" y="616"/>
                    <a:pt x="91" y="799"/>
                    <a:pt x="205" y="799"/>
                  </a:cubicBezTo>
                  <a:cubicBezTo>
                    <a:pt x="320" y="799"/>
                    <a:pt x="434" y="616"/>
                    <a:pt x="434" y="388"/>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675;p70"/>
            <p:cNvSpPr/>
            <p:nvPr/>
          </p:nvSpPr>
          <p:spPr>
            <a:xfrm>
              <a:off x="5791740" y="2559947"/>
              <a:ext cx="10200" cy="18802"/>
            </a:xfrm>
            <a:custGeom>
              <a:avLst/>
              <a:gdLst/>
              <a:ahLst/>
              <a:cxnLst/>
              <a:rect l="l" t="t" r="r" b="b"/>
              <a:pathLst>
                <a:path w="434" h="800" extrusionOk="0">
                  <a:moveTo>
                    <a:pt x="205" y="0"/>
                  </a:moveTo>
                  <a:cubicBezTo>
                    <a:pt x="91" y="0"/>
                    <a:pt x="0" y="183"/>
                    <a:pt x="0" y="411"/>
                  </a:cubicBezTo>
                  <a:cubicBezTo>
                    <a:pt x="0" y="617"/>
                    <a:pt x="91" y="799"/>
                    <a:pt x="205" y="799"/>
                  </a:cubicBezTo>
                  <a:cubicBezTo>
                    <a:pt x="320" y="799"/>
                    <a:pt x="434" y="617"/>
                    <a:pt x="434" y="411"/>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676;p70"/>
            <p:cNvSpPr/>
            <p:nvPr/>
          </p:nvSpPr>
          <p:spPr>
            <a:xfrm>
              <a:off x="5354529" y="2693510"/>
              <a:ext cx="382503" cy="357849"/>
            </a:xfrm>
            <a:custGeom>
              <a:avLst/>
              <a:gdLst/>
              <a:ahLst/>
              <a:cxnLst/>
              <a:rect l="l" t="t" r="r" b="b"/>
              <a:pathLst>
                <a:path w="16275" h="15226" extrusionOk="0">
                  <a:moveTo>
                    <a:pt x="4908" y="1"/>
                  </a:moveTo>
                  <a:lnTo>
                    <a:pt x="0" y="7647"/>
                  </a:lnTo>
                  <a:lnTo>
                    <a:pt x="11824" y="15225"/>
                  </a:lnTo>
                  <a:lnTo>
                    <a:pt x="15704" y="9177"/>
                  </a:lnTo>
                  <a:cubicBezTo>
                    <a:pt x="16275" y="8287"/>
                    <a:pt x="16024" y="7122"/>
                    <a:pt x="15134" y="6552"/>
                  </a:cubicBezTo>
                  <a:lnTo>
                    <a:pt x="49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677;p70"/>
            <p:cNvSpPr/>
            <p:nvPr/>
          </p:nvSpPr>
          <p:spPr>
            <a:xfrm>
              <a:off x="5512769" y="2832455"/>
              <a:ext cx="76736" cy="76736"/>
            </a:xfrm>
            <a:custGeom>
              <a:avLst/>
              <a:gdLst/>
              <a:ahLst/>
              <a:cxnLst/>
              <a:rect l="l" t="t" r="r" b="b"/>
              <a:pathLst>
                <a:path w="3265" h="3265" extrusionOk="0">
                  <a:moveTo>
                    <a:pt x="1644" y="1"/>
                  </a:moveTo>
                  <a:cubicBezTo>
                    <a:pt x="731" y="1"/>
                    <a:pt x="1" y="731"/>
                    <a:pt x="1" y="1644"/>
                  </a:cubicBezTo>
                  <a:cubicBezTo>
                    <a:pt x="1" y="2534"/>
                    <a:pt x="731" y="3265"/>
                    <a:pt x="1644" y="3265"/>
                  </a:cubicBezTo>
                  <a:cubicBezTo>
                    <a:pt x="2535" y="3265"/>
                    <a:pt x="3265" y="2534"/>
                    <a:pt x="3265" y="1644"/>
                  </a:cubicBezTo>
                  <a:cubicBezTo>
                    <a:pt x="3265" y="731"/>
                    <a:pt x="2535" y="1"/>
                    <a:pt x="16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678;p70"/>
            <p:cNvSpPr/>
            <p:nvPr/>
          </p:nvSpPr>
          <p:spPr>
            <a:xfrm>
              <a:off x="5445177" y="2277145"/>
              <a:ext cx="219443" cy="740047"/>
            </a:xfrm>
            <a:custGeom>
              <a:avLst/>
              <a:gdLst/>
              <a:ahLst/>
              <a:cxnLst/>
              <a:rect l="l" t="t" r="r" b="b"/>
              <a:pathLst>
                <a:path w="9337" h="31488" extrusionOk="0">
                  <a:moveTo>
                    <a:pt x="7141" y="0"/>
                  </a:moveTo>
                  <a:cubicBezTo>
                    <a:pt x="5732" y="0"/>
                    <a:pt x="3830" y="4461"/>
                    <a:pt x="3539" y="6076"/>
                  </a:cubicBezTo>
                  <a:cubicBezTo>
                    <a:pt x="1" y="25797"/>
                    <a:pt x="2306" y="29563"/>
                    <a:pt x="2535" y="29700"/>
                  </a:cubicBezTo>
                  <a:cubicBezTo>
                    <a:pt x="2831" y="29906"/>
                    <a:pt x="4475" y="31412"/>
                    <a:pt x="4680" y="31481"/>
                  </a:cubicBezTo>
                  <a:cubicBezTo>
                    <a:pt x="4693" y="31485"/>
                    <a:pt x="4705" y="31487"/>
                    <a:pt x="4716" y="31487"/>
                  </a:cubicBezTo>
                  <a:cubicBezTo>
                    <a:pt x="5040" y="31487"/>
                    <a:pt x="4637" y="29574"/>
                    <a:pt x="4703" y="28536"/>
                  </a:cubicBezTo>
                  <a:cubicBezTo>
                    <a:pt x="4703" y="28519"/>
                    <a:pt x="4703" y="28511"/>
                    <a:pt x="4704" y="28511"/>
                  </a:cubicBezTo>
                  <a:cubicBezTo>
                    <a:pt x="4711" y="28511"/>
                    <a:pt x="4751" y="29255"/>
                    <a:pt x="4771" y="29586"/>
                  </a:cubicBezTo>
                  <a:lnTo>
                    <a:pt x="4840" y="30431"/>
                  </a:lnTo>
                  <a:cubicBezTo>
                    <a:pt x="5319" y="30202"/>
                    <a:pt x="5319" y="29244"/>
                    <a:pt x="5388" y="28924"/>
                  </a:cubicBezTo>
                  <a:cubicBezTo>
                    <a:pt x="5502" y="28490"/>
                    <a:pt x="5411" y="28217"/>
                    <a:pt x="5365" y="28125"/>
                  </a:cubicBezTo>
                  <a:cubicBezTo>
                    <a:pt x="5137" y="27646"/>
                    <a:pt x="4703" y="26710"/>
                    <a:pt x="4634" y="25888"/>
                  </a:cubicBezTo>
                  <a:cubicBezTo>
                    <a:pt x="4612" y="25386"/>
                    <a:pt x="7944" y="9363"/>
                    <a:pt x="8538" y="7012"/>
                  </a:cubicBezTo>
                  <a:cubicBezTo>
                    <a:pt x="9336" y="3794"/>
                    <a:pt x="8332" y="119"/>
                    <a:pt x="7214" y="5"/>
                  </a:cubicBezTo>
                  <a:cubicBezTo>
                    <a:pt x="7190" y="2"/>
                    <a:pt x="7165" y="0"/>
                    <a:pt x="7141" y="0"/>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2" name="Rectangle 71"/>
          <p:cNvSpPr/>
          <p:nvPr/>
        </p:nvSpPr>
        <p:spPr>
          <a:xfrm>
            <a:off x="7280241" y="137577"/>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36433075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grpSp>
        <p:nvGrpSpPr>
          <p:cNvPr id="1888" name="Google Shape;1888;p43"/>
          <p:cNvGrpSpPr/>
          <p:nvPr/>
        </p:nvGrpSpPr>
        <p:grpSpPr>
          <a:xfrm>
            <a:off x="5787594" y="6479333"/>
            <a:ext cx="3653593" cy="548464"/>
            <a:chOff x="3731103" y="4808559"/>
            <a:chExt cx="2740195" cy="335138"/>
          </a:xfrm>
        </p:grpSpPr>
        <p:sp>
          <p:nvSpPr>
            <p:cNvPr id="1889" name="Google Shape;1889;p43"/>
            <p:cNvSpPr/>
            <p:nvPr/>
          </p:nvSpPr>
          <p:spPr>
            <a:xfrm>
              <a:off x="4333158" y="4849734"/>
              <a:ext cx="1938475" cy="293962"/>
            </a:xfrm>
            <a:custGeom>
              <a:avLst/>
              <a:gdLst/>
              <a:ahLst/>
              <a:cxnLst/>
              <a:rect l="l" t="t" r="r" b="b"/>
              <a:pathLst>
                <a:path w="26621" h="9488" extrusionOk="0">
                  <a:moveTo>
                    <a:pt x="10146" y="1"/>
                  </a:moveTo>
                  <a:cubicBezTo>
                    <a:pt x="8817" y="1"/>
                    <a:pt x="7433" y="475"/>
                    <a:pt x="6262" y="1145"/>
                  </a:cubicBezTo>
                  <a:cubicBezTo>
                    <a:pt x="3158" y="2920"/>
                    <a:pt x="859" y="6023"/>
                    <a:pt x="1" y="9488"/>
                  </a:cubicBezTo>
                  <a:lnTo>
                    <a:pt x="26620" y="9488"/>
                  </a:lnTo>
                  <a:cubicBezTo>
                    <a:pt x="26617" y="9143"/>
                    <a:pt x="26593" y="8799"/>
                    <a:pt x="26498" y="8469"/>
                  </a:cubicBezTo>
                  <a:cubicBezTo>
                    <a:pt x="26007" y="6772"/>
                    <a:pt x="23963" y="6091"/>
                    <a:pt x="22202" y="6016"/>
                  </a:cubicBezTo>
                  <a:cubicBezTo>
                    <a:pt x="20437" y="5942"/>
                    <a:pt x="18550" y="6179"/>
                    <a:pt x="17017" y="5304"/>
                  </a:cubicBezTo>
                  <a:cubicBezTo>
                    <a:pt x="15112" y="4217"/>
                    <a:pt x="14363" y="1734"/>
                    <a:pt x="12482" y="610"/>
                  </a:cubicBezTo>
                  <a:cubicBezTo>
                    <a:pt x="11767" y="182"/>
                    <a:pt x="10967" y="1"/>
                    <a:pt x="1014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0" name="Google Shape;1890;p43"/>
            <p:cNvSpPr/>
            <p:nvPr/>
          </p:nvSpPr>
          <p:spPr>
            <a:xfrm>
              <a:off x="3731103" y="4808559"/>
              <a:ext cx="2740195" cy="335138"/>
            </a:xfrm>
            <a:custGeom>
              <a:avLst/>
              <a:gdLst/>
              <a:ahLst/>
              <a:cxnLst/>
              <a:rect l="l" t="t" r="r" b="b"/>
              <a:pathLst>
                <a:path w="37631" h="10817" extrusionOk="0">
                  <a:moveTo>
                    <a:pt x="7277" y="4167"/>
                  </a:moveTo>
                  <a:cubicBezTo>
                    <a:pt x="5403" y="4167"/>
                    <a:pt x="3533" y="4862"/>
                    <a:pt x="2187" y="6115"/>
                  </a:cubicBezTo>
                  <a:cubicBezTo>
                    <a:pt x="876" y="7338"/>
                    <a:pt x="99" y="9059"/>
                    <a:pt x="0" y="10817"/>
                  </a:cubicBezTo>
                  <a:lnTo>
                    <a:pt x="8269" y="10817"/>
                  </a:lnTo>
                  <a:cubicBezTo>
                    <a:pt x="8783" y="8742"/>
                    <a:pt x="9811" y="6796"/>
                    <a:pt x="11222" y="5189"/>
                  </a:cubicBezTo>
                  <a:cubicBezTo>
                    <a:pt x="10476" y="4848"/>
                    <a:pt x="9716" y="4535"/>
                    <a:pt x="8912" y="4351"/>
                  </a:cubicBezTo>
                  <a:cubicBezTo>
                    <a:pt x="8377" y="4228"/>
                    <a:pt x="7825" y="4167"/>
                    <a:pt x="7277" y="4167"/>
                  </a:cubicBezTo>
                  <a:close/>
                  <a:moveTo>
                    <a:pt x="32561" y="0"/>
                  </a:moveTo>
                  <a:cubicBezTo>
                    <a:pt x="31471" y="0"/>
                    <a:pt x="30337" y="351"/>
                    <a:pt x="29342" y="815"/>
                  </a:cubicBezTo>
                  <a:cubicBezTo>
                    <a:pt x="27159" y="1829"/>
                    <a:pt x="25264" y="3326"/>
                    <a:pt x="23220" y="4582"/>
                  </a:cubicBezTo>
                  <a:cubicBezTo>
                    <a:pt x="23813" y="5383"/>
                    <a:pt x="24433" y="6146"/>
                    <a:pt x="25285" y="6633"/>
                  </a:cubicBezTo>
                  <a:cubicBezTo>
                    <a:pt x="26818" y="7508"/>
                    <a:pt x="28705" y="7271"/>
                    <a:pt x="30470" y="7345"/>
                  </a:cubicBezTo>
                  <a:cubicBezTo>
                    <a:pt x="32231" y="7420"/>
                    <a:pt x="34275" y="8101"/>
                    <a:pt x="34766" y="9798"/>
                  </a:cubicBezTo>
                  <a:cubicBezTo>
                    <a:pt x="34861" y="10128"/>
                    <a:pt x="34885" y="10472"/>
                    <a:pt x="34888" y="10817"/>
                  </a:cubicBezTo>
                  <a:lnTo>
                    <a:pt x="37481" y="10817"/>
                  </a:lnTo>
                  <a:cubicBezTo>
                    <a:pt x="37631" y="8285"/>
                    <a:pt x="37559" y="5747"/>
                    <a:pt x="36690" y="3373"/>
                  </a:cubicBezTo>
                  <a:cubicBezTo>
                    <a:pt x="36272" y="2228"/>
                    <a:pt x="35613" y="1087"/>
                    <a:pt x="34524" y="477"/>
                  </a:cubicBezTo>
                  <a:cubicBezTo>
                    <a:pt x="33917" y="140"/>
                    <a:pt x="33250" y="0"/>
                    <a:pt x="32561" y="0"/>
                  </a:cubicBezTo>
                  <a:close/>
                </a:path>
              </a:pathLst>
            </a:custGeom>
            <a:solidFill>
              <a:srgbClr val="FFF2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1" name="Google Shape;1891;p43"/>
            <p:cNvSpPr/>
            <p:nvPr/>
          </p:nvSpPr>
          <p:spPr>
            <a:xfrm>
              <a:off x="4333158" y="4950520"/>
              <a:ext cx="1938475" cy="193176"/>
            </a:xfrm>
            <a:custGeom>
              <a:avLst/>
              <a:gdLst/>
              <a:ahLst/>
              <a:cxnLst/>
              <a:rect l="l" t="t" r="r" b="b"/>
              <a:pathLst>
                <a:path w="26621" h="6235" extrusionOk="0">
                  <a:moveTo>
                    <a:pt x="14952" y="0"/>
                  </a:moveTo>
                  <a:cubicBezTo>
                    <a:pt x="14762" y="120"/>
                    <a:pt x="14570" y="232"/>
                    <a:pt x="14380" y="344"/>
                  </a:cubicBezTo>
                  <a:cubicBezTo>
                    <a:pt x="12537" y="1421"/>
                    <a:pt x="10425" y="2266"/>
                    <a:pt x="8299" y="2266"/>
                  </a:cubicBezTo>
                  <a:cubicBezTo>
                    <a:pt x="7812" y="2266"/>
                    <a:pt x="7321" y="2222"/>
                    <a:pt x="6834" y="2126"/>
                  </a:cubicBezTo>
                  <a:cubicBezTo>
                    <a:pt x="5465" y="1854"/>
                    <a:pt x="4224" y="1186"/>
                    <a:pt x="2954" y="607"/>
                  </a:cubicBezTo>
                  <a:cubicBezTo>
                    <a:pt x="1543" y="2214"/>
                    <a:pt x="515" y="4160"/>
                    <a:pt x="1" y="6235"/>
                  </a:cubicBezTo>
                  <a:lnTo>
                    <a:pt x="26620" y="6235"/>
                  </a:lnTo>
                  <a:cubicBezTo>
                    <a:pt x="26617" y="5890"/>
                    <a:pt x="26593" y="5546"/>
                    <a:pt x="26498" y="5216"/>
                  </a:cubicBezTo>
                  <a:cubicBezTo>
                    <a:pt x="26007" y="3519"/>
                    <a:pt x="23963" y="2838"/>
                    <a:pt x="22202" y="2763"/>
                  </a:cubicBezTo>
                  <a:cubicBezTo>
                    <a:pt x="20437" y="2689"/>
                    <a:pt x="18550" y="2926"/>
                    <a:pt x="17017" y="2051"/>
                  </a:cubicBezTo>
                  <a:cubicBezTo>
                    <a:pt x="16165" y="1564"/>
                    <a:pt x="15545" y="801"/>
                    <a:pt x="149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 name="Image 3"/>
          <p:cNvPicPr>
            <a:picLocks noChangeAspect="1"/>
          </p:cNvPicPr>
          <p:nvPr/>
        </p:nvPicPr>
        <p:blipFill rotWithShape="1">
          <a:blip r:embed="rId3" cstate="print">
            <a:grayscl/>
            <a:extLst>
              <a:ext uri="{28A0092B-C50C-407E-A947-70E740481C1C}">
                <a14:useLocalDpi xmlns:a14="http://schemas.microsoft.com/office/drawing/2010/main" val="0"/>
              </a:ext>
            </a:extLst>
          </a:blip>
          <a:srcRect l="42252" t="951"/>
          <a:stretch/>
        </p:blipFill>
        <p:spPr>
          <a:xfrm>
            <a:off x="6548025" y="-11973"/>
            <a:ext cx="4926484" cy="6869972"/>
          </a:xfrm>
          <a:prstGeom prst="rect">
            <a:avLst/>
          </a:prstGeom>
        </p:spPr>
      </p:pic>
      <p:grpSp>
        <p:nvGrpSpPr>
          <p:cNvPr id="25" name="Google Shape;1883;p43"/>
          <p:cNvGrpSpPr/>
          <p:nvPr/>
        </p:nvGrpSpPr>
        <p:grpSpPr>
          <a:xfrm>
            <a:off x="2856570" y="-104771"/>
            <a:ext cx="7106311" cy="8157893"/>
            <a:chOff x="2288000" y="-49525"/>
            <a:chExt cx="5329733" cy="6118420"/>
          </a:xfrm>
        </p:grpSpPr>
        <p:sp>
          <p:nvSpPr>
            <p:cNvPr id="26" name="Google Shape;1884;p43"/>
            <p:cNvSpPr/>
            <p:nvPr/>
          </p:nvSpPr>
          <p:spPr>
            <a:xfrm rot="-4421961">
              <a:off x="2777637" y="1686086"/>
              <a:ext cx="5541644" cy="2691324"/>
            </a:xfrm>
            <a:custGeom>
              <a:avLst/>
              <a:gdLst/>
              <a:ahLst/>
              <a:cxnLst/>
              <a:rect l="l" t="t" r="r" b="b"/>
              <a:pathLst>
                <a:path w="69245" h="41724" extrusionOk="0">
                  <a:moveTo>
                    <a:pt x="39740" y="1"/>
                  </a:moveTo>
                  <a:cubicBezTo>
                    <a:pt x="40411" y="1858"/>
                    <a:pt x="39627" y="4177"/>
                    <a:pt x="37897" y="5165"/>
                  </a:cubicBezTo>
                  <a:cubicBezTo>
                    <a:pt x="37001" y="5676"/>
                    <a:pt x="36016" y="5826"/>
                    <a:pt x="34992" y="5826"/>
                  </a:cubicBezTo>
                  <a:cubicBezTo>
                    <a:pt x="34261" y="5826"/>
                    <a:pt x="33509" y="5749"/>
                    <a:pt x="32756" y="5673"/>
                  </a:cubicBezTo>
                  <a:cubicBezTo>
                    <a:pt x="32006" y="5597"/>
                    <a:pt x="31256" y="5519"/>
                    <a:pt x="30520" y="5519"/>
                  </a:cubicBezTo>
                  <a:cubicBezTo>
                    <a:pt x="30427" y="5519"/>
                    <a:pt x="30334" y="5520"/>
                    <a:pt x="30241" y="5523"/>
                  </a:cubicBezTo>
                  <a:cubicBezTo>
                    <a:pt x="26889" y="5608"/>
                    <a:pt x="23867" y="7523"/>
                    <a:pt x="21282" y="9658"/>
                  </a:cubicBezTo>
                  <a:cubicBezTo>
                    <a:pt x="18696" y="11792"/>
                    <a:pt x="16309" y="14240"/>
                    <a:pt x="13317" y="15753"/>
                  </a:cubicBezTo>
                  <a:cubicBezTo>
                    <a:pt x="11208" y="16818"/>
                    <a:pt x="8846" y="17353"/>
                    <a:pt x="6484" y="17353"/>
                  </a:cubicBezTo>
                  <a:cubicBezTo>
                    <a:pt x="4321" y="17353"/>
                    <a:pt x="2158" y="16904"/>
                    <a:pt x="191" y="16002"/>
                  </a:cubicBezTo>
                  <a:cubicBezTo>
                    <a:pt x="126" y="15971"/>
                    <a:pt x="65" y="15937"/>
                    <a:pt x="1" y="15907"/>
                  </a:cubicBezTo>
                  <a:lnTo>
                    <a:pt x="1" y="40275"/>
                  </a:lnTo>
                  <a:cubicBezTo>
                    <a:pt x="2507" y="41245"/>
                    <a:pt x="5200" y="41724"/>
                    <a:pt x="7895" y="41724"/>
                  </a:cubicBezTo>
                  <a:cubicBezTo>
                    <a:pt x="12645" y="41724"/>
                    <a:pt x="17404" y="40237"/>
                    <a:pt x="21173" y="37335"/>
                  </a:cubicBezTo>
                  <a:cubicBezTo>
                    <a:pt x="28259" y="31877"/>
                    <a:pt x="31281" y="22682"/>
                    <a:pt x="37133" y="15916"/>
                  </a:cubicBezTo>
                  <a:cubicBezTo>
                    <a:pt x="41746" y="10586"/>
                    <a:pt x="48164" y="6848"/>
                    <a:pt x="55080" y="5468"/>
                  </a:cubicBezTo>
                  <a:cubicBezTo>
                    <a:pt x="58218" y="4845"/>
                    <a:pt x="61474" y="4682"/>
                    <a:pt x="64458" y="3534"/>
                  </a:cubicBezTo>
                  <a:cubicBezTo>
                    <a:pt x="66318" y="2818"/>
                    <a:pt x="68097" y="1592"/>
                    <a:pt x="6924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885;p43"/>
            <p:cNvSpPr/>
            <p:nvPr/>
          </p:nvSpPr>
          <p:spPr>
            <a:xfrm>
              <a:off x="2288000" y="-49525"/>
              <a:ext cx="2743200" cy="56466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 name="Google Shape;1892;p43"/>
          <p:cNvGrpSpPr/>
          <p:nvPr/>
        </p:nvGrpSpPr>
        <p:grpSpPr>
          <a:xfrm>
            <a:off x="7470511" y="-241489"/>
            <a:ext cx="4988876" cy="7802237"/>
            <a:chOff x="5536150" y="-152400"/>
            <a:chExt cx="3785654" cy="5632544"/>
          </a:xfrm>
        </p:grpSpPr>
        <p:sp>
          <p:nvSpPr>
            <p:cNvPr id="29" name="Google Shape;1893;p43"/>
            <p:cNvSpPr/>
            <p:nvPr/>
          </p:nvSpPr>
          <p:spPr>
            <a:xfrm rot="5400000">
              <a:off x="7067275" y="992343"/>
              <a:ext cx="3234092" cy="1126340"/>
            </a:xfrm>
            <a:custGeom>
              <a:avLst/>
              <a:gdLst/>
              <a:ahLst/>
              <a:cxnLst/>
              <a:rect l="l" t="t" r="r" b="b"/>
              <a:pathLst>
                <a:path w="40411" h="17354" extrusionOk="0">
                  <a:moveTo>
                    <a:pt x="1" y="1"/>
                  </a:moveTo>
                  <a:lnTo>
                    <a:pt x="1" y="15907"/>
                  </a:lnTo>
                  <a:cubicBezTo>
                    <a:pt x="65" y="15937"/>
                    <a:pt x="126" y="15971"/>
                    <a:pt x="191" y="16002"/>
                  </a:cubicBezTo>
                  <a:cubicBezTo>
                    <a:pt x="2158" y="16904"/>
                    <a:pt x="4321" y="17353"/>
                    <a:pt x="6484" y="17353"/>
                  </a:cubicBezTo>
                  <a:cubicBezTo>
                    <a:pt x="8846" y="17353"/>
                    <a:pt x="11208" y="16818"/>
                    <a:pt x="13317" y="15753"/>
                  </a:cubicBezTo>
                  <a:cubicBezTo>
                    <a:pt x="16309" y="14240"/>
                    <a:pt x="18696" y="11792"/>
                    <a:pt x="21282" y="9658"/>
                  </a:cubicBezTo>
                  <a:cubicBezTo>
                    <a:pt x="23867" y="7523"/>
                    <a:pt x="26889" y="5608"/>
                    <a:pt x="30241" y="5523"/>
                  </a:cubicBezTo>
                  <a:cubicBezTo>
                    <a:pt x="30334" y="5520"/>
                    <a:pt x="30427" y="5519"/>
                    <a:pt x="30520" y="5519"/>
                  </a:cubicBezTo>
                  <a:cubicBezTo>
                    <a:pt x="31256" y="5519"/>
                    <a:pt x="32006" y="5597"/>
                    <a:pt x="32756" y="5673"/>
                  </a:cubicBezTo>
                  <a:cubicBezTo>
                    <a:pt x="33509" y="5749"/>
                    <a:pt x="34261" y="5826"/>
                    <a:pt x="34992" y="5826"/>
                  </a:cubicBezTo>
                  <a:cubicBezTo>
                    <a:pt x="36016" y="5826"/>
                    <a:pt x="37001" y="5676"/>
                    <a:pt x="37897" y="5165"/>
                  </a:cubicBezTo>
                  <a:cubicBezTo>
                    <a:pt x="39627" y="4177"/>
                    <a:pt x="40411" y="1858"/>
                    <a:pt x="3974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894;p43"/>
            <p:cNvSpPr/>
            <p:nvPr/>
          </p:nvSpPr>
          <p:spPr>
            <a:xfrm rot="5400000">
              <a:off x="5122630" y="1355283"/>
              <a:ext cx="5541677" cy="2708045"/>
            </a:xfrm>
            <a:custGeom>
              <a:avLst/>
              <a:gdLst/>
              <a:ahLst/>
              <a:cxnLst/>
              <a:rect l="l" t="t" r="r" b="b"/>
              <a:pathLst>
                <a:path w="69245" h="41724" extrusionOk="0">
                  <a:moveTo>
                    <a:pt x="39740" y="1"/>
                  </a:moveTo>
                  <a:cubicBezTo>
                    <a:pt x="40411" y="1858"/>
                    <a:pt x="39627" y="4177"/>
                    <a:pt x="37897" y="5165"/>
                  </a:cubicBezTo>
                  <a:cubicBezTo>
                    <a:pt x="37001" y="5676"/>
                    <a:pt x="36016" y="5826"/>
                    <a:pt x="34992" y="5826"/>
                  </a:cubicBezTo>
                  <a:cubicBezTo>
                    <a:pt x="34261" y="5826"/>
                    <a:pt x="33509" y="5749"/>
                    <a:pt x="32756" y="5673"/>
                  </a:cubicBezTo>
                  <a:cubicBezTo>
                    <a:pt x="32006" y="5597"/>
                    <a:pt x="31256" y="5519"/>
                    <a:pt x="30520" y="5519"/>
                  </a:cubicBezTo>
                  <a:cubicBezTo>
                    <a:pt x="30427" y="5519"/>
                    <a:pt x="30334" y="5520"/>
                    <a:pt x="30241" y="5523"/>
                  </a:cubicBezTo>
                  <a:cubicBezTo>
                    <a:pt x="26889" y="5608"/>
                    <a:pt x="23867" y="7523"/>
                    <a:pt x="21282" y="9658"/>
                  </a:cubicBezTo>
                  <a:cubicBezTo>
                    <a:pt x="18696" y="11792"/>
                    <a:pt x="16309" y="14240"/>
                    <a:pt x="13317" y="15753"/>
                  </a:cubicBezTo>
                  <a:cubicBezTo>
                    <a:pt x="11208" y="16818"/>
                    <a:pt x="8846" y="17353"/>
                    <a:pt x="6484" y="17353"/>
                  </a:cubicBezTo>
                  <a:cubicBezTo>
                    <a:pt x="4321" y="17353"/>
                    <a:pt x="2158" y="16904"/>
                    <a:pt x="191" y="16002"/>
                  </a:cubicBezTo>
                  <a:cubicBezTo>
                    <a:pt x="126" y="15971"/>
                    <a:pt x="65" y="15937"/>
                    <a:pt x="1" y="15907"/>
                  </a:cubicBezTo>
                  <a:lnTo>
                    <a:pt x="1" y="40275"/>
                  </a:lnTo>
                  <a:cubicBezTo>
                    <a:pt x="2507" y="41245"/>
                    <a:pt x="5200" y="41724"/>
                    <a:pt x="7895" y="41724"/>
                  </a:cubicBezTo>
                  <a:cubicBezTo>
                    <a:pt x="12645" y="41724"/>
                    <a:pt x="17404" y="40237"/>
                    <a:pt x="21173" y="37335"/>
                  </a:cubicBezTo>
                  <a:cubicBezTo>
                    <a:pt x="28259" y="31877"/>
                    <a:pt x="31281" y="22682"/>
                    <a:pt x="37133" y="15916"/>
                  </a:cubicBezTo>
                  <a:cubicBezTo>
                    <a:pt x="41746" y="10586"/>
                    <a:pt x="48164" y="6848"/>
                    <a:pt x="55080" y="5468"/>
                  </a:cubicBezTo>
                  <a:cubicBezTo>
                    <a:pt x="58218" y="4845"/>
                    <a:pt x="61474" y="4682"/>
                    <a:pt x="64458" y="3534"/>
                  </a:cubicBezTo>
                  <a:cubicBezTo>
                    <a:pt x="66318" y="2818"/>
                    <a:pt x="68097" y="1592"/>
                    <a:pt x="6924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895;p43"/>
            <p:cNvSpPr/>
            <p:nvPr/>
          </p:nvSpPr>
          <p:spPr>
            <a:xfrm rot="5400000">
              <a:off x="8312443" y="3758806"/>
              <a:ext cx="789976" cy="367355"/>
            </a:xfrm>
            <a:custGeom>
              <a:avLst/>
              <a:gdLst/>
              <a:ahLst/>
              <a:cxnLst/>
              <a:rect l="l" t="t" r="r" b="b"/>
              <a:pathLst>
                <a:path w="9871" h="5660" extrusionOk="0">
                  <a:moveTo>
                    <a:pt x="9870" y="1"/>
                  </a:moveTo>
                  <a:cubicBezTo>
                    <a:pt x="6399" y="706"/>
                    <a:pt x="3053" y="2008"/>
                    <a:pt x="1" y="3807"/>
                  </a:cubicBezTo>
                  <a:cubicBezTo>
                    <a:pt x="621" y="4185"/>
                    <a:pt x="1258" y="4535"/>
                    <a:pt x="1922" y="4845"/>
                  </a:cubicBezTo>
                  <a:cubicBezTo>
                    <a:pt x="2913" y="5309"/>
                    <a:pt x="4048" y="5660"/>
                    <a:pt x="5141" y="5660"/>
                  </a:cubicBezTo>
                  <a:cubicBezTo>
                    <a:pt x="5826" y="5660"/>
                    <a:pt x="6498" y="5520"/>
                    <a:pt x="7103" y="5180"/>
                  </a:cubicBezTo>
                  <a:cubicBezTo>
                    <a:pt x="8194" y="4570"/>
                    <a:pt x="8848" y="3432"/>
                    <a:pt x="9267" y="2287"/>
                  </a:cubicBezTo>
                  <a:cubicBezTo>
                    <a:pt x="9543" y="1538"/>
                    <a:pt x="9737" y="774"/>
                    <a:pt x="987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896;p43"/>
            <p:cNvSpPr/>
            <p:nvPr/>
          </p:nvSpPr>
          <p:spPr>
            <a:xfrm rot="5400000">
              <a:off x="8117401" y="2029636"/>
              <a:ext cx="1785149" cy="431675"/>
            </a:xfrm>
            <a:custGeom>
              <a:avLst/>
              <a:gdLst/>
              <a:ahLst/>
              <a:cxnLst/>
              <a:rect l="l" t="t" r="r" b="b"/>
              <a:pathLst>
                <a:path w="22306" h="6651" extrusionOk="0">
                  <a:moveTo>
                    <a:pt x="1" y="0"/>
                  </a:moveTo>
                  <a:cubicBezTo>
                    <a:pt x="97" y="1758"/>
                    <a:pt x="877" y="3479"/>
                    <a:pt x="2185" y="4702"/>
                  </a:cubicBezTo>
                  <a:cubicBezTo>
                    <a:pt x="3531" y="5952"/>
                    <a:pt x="5405" y="6650"/>
                    <a:pt x="7274" y="6650"/>
                  </a:cubicBezTo>
                  <a:cubicBezTo>
                    <a:pt x="7350" y="6650"/>
                    <a:pt x="7425" y="6647"/>
                    <a:pt x="7496" y="6647"/>
                  </a:cubicBezTo>
                  <a:cubicBezTo>
                    <a:pt x="8947" y="5873"/>
                    <a:pt x="10491" y="5332"/>
                    <a:pt x="12115" y="5209"/>
                  </a:cubicBezTo>
                  <a:cubicBezTo>
                    <a:pt x="13083" y="4756"/>
                    <a:pt x="14054" y="4317"/>
                    <a:pt x="15103" y="4109"/>
                  </a:cubicBezTo>
                  <a:cubicBezTo>
                    <a:pt x="15587" y="4010"/>
                    <a:pt x="16078" y="3966"/>
                    <a:pt x="16565" y="3966"/>
                  </a:cubicBezTo>
                  <a:cubicBezTo>
                    <a:pt x="17849" y="3966"/>
                    <a:pt x="19130" y="4276"/>
                    <a:pt x="20346" y="4756"/>
                  </a:cubicBezTo>
                  <a:cubicBezTo>
                    <a:pt x="21586" y="3986"/>
                    <a:pt x="22305" y="2511"/>
                    <a:pt x="22305" y="1060"/>
                  </a:cubicBezTo>
                  <a:cubicBezTo>
                    <a:pt x="22305" y="702"/>
                    <a:pt x="22260" y="345"/>
                    <a:pt x="22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897;p43"/>
            <p:cNvSpPr/>
            <p:nvPr/>
          </p:nvSpPr>
          <p:spPr>
            <a:xfrm rot="5400000">
              <a:off x="7731024" y="2865742"/>
              <a:ext cx="2407783" cy="581797"/>
            </a:xfrm>
            <a:custGeom>
              <a:avLst/>
              <a:gdLst/>
              <a:ahLst/>
              <a:cxnLst/>
              <a:rect l="l" t="t" r="r" b="b"/>
              <a:pathLst>
                <a:path w="30086" h="8964" extrusionOk="0">
                  <a:moveTo>
                    <a:pt x="4620" y="5209"/>
                  </a:moveTo>
                  <a:lnTo>
                    <a:pt x="4620" y="5209"/>
                  </a:lnTo>
                  <a:cubicBezTo>
                    <a:pt x="2996" y="5332"/>
                    <a:pt x="1452" y="5873"/>
                    <a:pt x="1" y="6647"/>
                  </a:cubicBezTo>
                  <a:cubicBezTo>
                    <a:pt x="478" y="6630"/>
                    <a:pt x="955" y="6572"/>
                    <a:pt x="1418" y="6466"/>
                  </a:cubicBezTo>
                  <a:cubicBezTo>
                    <a:pt x="2539" y="6208"/>
                    <a:pt x="3578" y="5700"/>
                    <a:pt x="4620" y="5209"/>
                  </a:cubicBezTo>
                  <a:close/>
                  <a:moveTo>
                    <a:pt x="14677" y="0"/>
                  </a:moveTo>
                  <a:cubicBezTo>
                    <a:pt x="14765" y="345"/>
                    <a:pt x="14810" y="702"/>
                    <a:pt x="14810" y="1060"/>
                  </a:cubicBezTo>
                  <a:cubicBezTo>
                    <a:pt x="14810" y="2511"/>
                    <a:pt x="14091" y="3986"/>
                    <a:pt x="12851" y="4756"/>
                  </a:cubicBezTo>
                  <a:cubicBezTo>
                    <a:pt x="13652" y="5073"/>
                    <a:pt x="14422" y="5465"/>
                    <a:pt x="15154" y="5890"/>
                  </a:cubicBezTo>
                  <a:cubicBezTo>
                    <a:pt x="16789" y="6845"/>
                    <a:pt x="18309" y="7986"/>
                    <a:pt x="19927" y="8964"/>
                  </a:cubicBezTo>
                  <a:cubicBezTo>
                    <a:pt x="22979" y="7165"/>
                    <a:pt x="26325" y="5863"/>
                    <a:pt x="29796" y="5158"/>
                  </a:cubicBezTo>
                  <a:cubicBezTo>
                    <a:pt x="30086" y="3472"/>
                    <a:pt x="30086" y="1735"/>
                    <a:pt x="299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4" name="Google Shape;1898;p43"/>
            <p:cNvPicPr preferRelativeResize="0"/>
            <p:nvPr/>
          </p:nvPicPr>
          <p:blipFill>
            <a:blip r:embed="rId4" cstate="print">
              <a:alphaModFix/>
            </a:blip>
            <a:stretch>
              <a:fillRect/>
            </a:stretch>
          </p:blipFill>
          <p:spPr>
            <a:xfrm>
              <a:off x="5536150" y="-152400"/>
              <a:ext cx="3785654" cy="2129425"/>
            </a:xfrm>
            <a:prstGeom prst="rect">
              <a:avLst/>
            </a:prstGeom>
            <a:noFill/>
            <a:ln>
              <a:noFill/>
            </a:ln>
          </p:spPr>
        </p:pic>
      </p:grpSp>
      <p:sp>
        <p:nvSpPr>
          <p:cNvPr id="35" name="Google Shape;1810;p38"/>
          <p:cNvSpPr txBox="1">
            <a:spLocks/>
          </p:cNvSpPr>
          <p:nvPr/>
        </p:nvSpPr>
        <p:spPr>
          <a:xfrm>
            <a:off x="1023148" y="2050767"/>
            <a:ext cx="5426945" cy="231349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0124D"/>
              </a:buClr>
              <a:buSzPts val="24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9pPr>
          </a:lstStyle>
          <a:p>
            <a:pPr algn="ctr" defTabSz="1219170"/>
            <a:r>
              <a:rPr lang="fr-FR" sz="3733" kern="0" dirty="0">
                <a:solidFill>
                  <a:srgbClr val="000000"/>
                </a:solidFill>
              </a:rPr>
              <a:t> LE TROP PERÇU SUR SOLDE</a:t>
            </a:r>
          </a:p>
        </p:txBody>
      </p:sp>
      <p:grpSp>
        <p:nvGrpSpPr>
          <p:cNvPr id="20" name="Google Shape;2688;p69"/>
          <p:cNvGrpSpPr/>
          <p:nvPr/>
        </p:nvGrpSpPr>
        <p:grpSpPr>
          <a:xfrm>
            <a:off x="10615698" y="5427214"/>
            <a:ext cx="2322077" cy="1651973"/>
            <a:chOff x="2420190" y="3123149"/>
            <a:chExt cx="1741558" cy="1238980"/>
          </a:xfrm>
        </p:grpSpPr>
        <p:sp>
          <p:nvSpPr>
            <p:cNvPr id="21" name="Google Shape;2689;p69"/>
            <p:cNvSpPr/>
            <p:nvPr/>
          </p:nvSpPr>
          <p:spPr>
            <a:xfrm>
              <a:off x="2898504" y="3203829"/>
              <a:ext cx="1040765" cy="1028271"/>
            </a:xfrm>
            <a:custGeom>
              <a:avLst/>
              <a:gdLst/>
              <a:ahLst/>
              <a:cxnLst/>
              <a:rect l="l" t="t" r="r" b="b"/>
              <a:pathLst>
                <a:path w="76135" h="75221" extrusionOk="0">
                  <a:moveTo>
                    <a:pt x="915" y="1"/>
                  </a:moveTo>
                  <a:cubicBezTo>
                    <a:pt x="582" y="112"/>
                    <a:pt x="361" y="361"/>
                    <a:pt x="0" y="472"/>
                  </a:cubicBezTo>
                  <a:cubicBezTo>
                    <a:pt x="25064" y="25425"/>
                    <a:pt x="50017" y="50267"/>
                    <a:pt x="75081" y="75220"/>
                  </a:cubicBezTo>
                  <a:cubicBezTo>
                    <a:pt x="75441" y="75110"/>
                    <a:pt x="75663" y="74971"/>
                    <a:pt x="76134" y="74749"/>
                  </a:cubicBezTo>
                  <a:cubicBezTo>
                    <a:pt x="75330" y="73945"/>
                    <a:pt x="74637" y="73252"/>
                    <a:pt x="73833" y="72559"/>
                  </a:cubicBezTo>
                  <a:lnTo>
                    <a:pt x="46801" y="45526"/>
                  </a:lnTo>
                  <a:cubicBezTo>
                    <a:pt x="43335" y="42061"/>
                    <a:pt x="39731" y="38595"/>
                    <a:pt x="36265" y="35129"/>
                  </a:cubicBezTo>
                  <a:cubicBezTo>
                    <a:pt x="27033" y="25897"/>
                    <a:pt x="17800" y="16636"/>
                    <a:pt x="8540" y="7515"/>
                  </a:cubicBezTo>
                  <a:cubicBezTo>
                    <a:pt x="6238" y="5213"/>
                    <a:pt x="4048" y="2884"/>
                    <a:pt x="1747" y="694"/>
                  </a:cubicBezTo>
                  <a:cubicBezTo>
                    <a:pt x="1497" y="472"/>
                    <a:pt x="1276" y="250"/>
                    <a:pt x="91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690;p69"/>
            <p:cNvSpPr/>
            <p:nvPr/>
          </p:nvSpPr>
          <p:spPr>
            <a:xfrm>
              <a:off x="2993250" y="3172593"/>
              <a:ext cx="1023336" cy="1013644"/>
            </a:xfrm>
            <a:custGeom>
              <a:avLst/>
              <a:gdLst/>
              <a:ahLst/>
              <a:cxnLst/>
              <a:rect l="l" t="t" r="r" b="b"/>
              <a:pathLst>
                <a:path w="74860" h="74151" extrusionOk="0">
                  <a:moveTo>
                    <a:pt x="951" y="0"/>
                  </a:moveTo>
                  <a:cubicBezTo>
                    <a:pt x="678" y="0"/>
                    <a:pt x="371" y="145"/>
                    <a:pt x="1" y="456"/>
                  </a:cubicBezTo>
                  <a:cubicBezTo>
                    <a:pt x="583" y="900"/>
                    <a:pt x="1165" y="1371"/>
                    <a:pt x="1609" y="1953"/>
                  </a:cubicBezTo>
                  <a:cubicBezTo>
                    <a:pt x="6350" y="6556"/>
                    <a:pt x="11091" y="11297"/>
                    <a:pt x="15832" y="16038"/>
                  </a:cubicBezTo>
                  <a:cubicBezTo>
                    <a:pt x="22181" y="22276"/>
                    <a:pt x="28419" y="28514"/>
                    <a:pt x="34657" y="34753"/>
                  </a:cubicBezTo>
                  <a:cubicBezTo>
                    <a:pt x="44722" y="44678"/>
                    <a:pt x="54648" y="54632"/>
                    <a:pt x="64684" y="64668"/>
                  </a:cubicBezTo>
                  <a:cubicBezTo>
                    <a:pt x="66764" y="66748"/>
                    <a:pt x="68982" y="68938"/>
                    <a:pt x="71172" y="71156"/>
                  </a:cubicBezTo>
                  <a:lnTo>
                    <a:pt x="74166" y="74151"/>
                  </a:lnTo>
                  <a:cubicBezTo>
                    <a:pt x="74527" y="73790"/>
                    <a:pt x="74749" y="73679"/>
                    <a:pt x="74859" y="73568"/>
                  </a:cubicBezTo>
                  <a:cubicBezTo>
                    <a:pt x="72087" y="70796"/>
                    <a:pt x="69536" y="68134"/>
                    <a:pt x="67013" y="65473"/>
                  </a:cubicBezTo>
                  <a:cubicBezTo>
                    <a:pt x="60664" y="59234"/>
                    <a:pt x="54287" y="52885"/>
                    <a:pt x="47938" y="46536"/>
                  </a:cubicBezTo>
                  <a:cubicBezTo>
                    <a:pt x="36044" y="34642"/>
                    <a:pt x="24039" y="22747"/>
                    <a:pt x="12144" y="10853"/>
                  </a:cubicBezTo>
                  <a:lnTo>
                    <a:pt x="2191" y="900"/>
                  </a:lnTo>
                  <a:lnTo>
                    <a:pt x="1609" y="317"/>
                  </a:lnTo>
                  <a:cubicBezTo>
                    <a:pt x="1402" y="111"/>
                    <a:pt x="1189" y="0"/>
                    <a:pt x="95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91;p69"/>
            <p:cNvSpPr/>
            <p:nvPr/>
          </p:nvSpPr>
          <p:spPr>
            <a:xfrm>
              <a:off x="2854158" y="3222790"/>
              <a:ext cx="1036213" cy="1023158"/>
            </a:xfrm>
            <a:custGeom>
              <a:avLst/>
              <a:gdLst/>
              <a:ahLst/>
              <a:cxnLst/>
              <a:rect l="l" t="t" r="r" b="b"/>
              <a:pathLst>
                <a:path w="75802" h="74847" extrusionOk="0">
                  <a:moveTo>
                    <a:pt x="943" y="0"/>
                  </a:moveTo>
                  <a:cubicBezTo>
                    <a:pt x="583" y="111"/>
                    <a:pt x="361" y="361"/>
                    <a:pt x="0" y="472"/>
                  </a:cubicBezTo>
                  <a:cubicBezTo>
                    <a:pt x="361" y="804"/>
                    <a:pt x="583" y="1165"/>
                    <a:pt x="832" y="1386"/>
                  </a:cubicBezTo>
                  <a:cubicBezTo>
                    <a:pt x="9954" y="10508"/>
                    <a:pt x="19076" y="19519"/>
                    <a:pt x="28308" y="28668"/>
                  </a:cubicBezTo>
                  <a:cubicBezTo>
                    <a:pt x="36182" y="36626"/>
                    <a:pt x="44139" y="44472"/>
                    <a:pt x="52124" y="52457"/>
                  </a:cubicBezTo>
                  <a:cubicBezTo>
                    <a:pt x="59388" y="59721"/>
                    <a:pt x="66680" y="66902"/>
                    <a:pt x="73944" y="74166"/>
                  </a:cubicBezTo>
                  <a:cubicBezTo>
                    <a:pt x="74055" y="74277"/>
                    <a:pt x="74055" y="74416"/>
                    <a:pt x="74166" y="74416"/>
                  </a:cubicBezTo>
                  <a:cubicBezTo>
                    <a:pt x="74473" y="74708"/>
                    <a:pt x="74619" y="74847"/>
                    <a:pt x="74842" y="74847"/>
                  </a:cubicBezTo>
                  <a:cubicBezTo>
                    <a:pt x="75042" y="74847"/>
                    <a:pt x="75304" y="74736"/>
                    <a:pt x="75802" y="74527"/>
                  </a:cubicBezTo>
                  <a:lnTo>
                    <a:pt x="75441" y="74166"/>
                  </a:lnTo>
                  <a:cubicBezTo>
                    <a:pt x="70479" y="69314"/>
                    <a:pt x="65627" y="64351"/>
                    <a:pt x="60664" y="59388"/>
                  </a:cubicBezTo>
                  <a:cubicBezTo>
                    <a:pt x="54315" y="53150"/>
                    <a:pt x="47965" y="46801"/>
                    <a:pt x="41589" y="40563"/>
                  </a:cubicBezTo>
                  <a:cubicBezTo>
                    <a:pt x="30748" y="29694"/>
                    <a:pt x="19990" y="18965"/>
                    <a:pt x="9150" y="8096"/>
                  </a:cubicBezTo>
                  <a:cubicBezTo>
                    <a:pt x="6599" y="5656"/>
                    <a:pt x="4159" y="3133"/>
                    <a:pt x="1636" y="693"/>
                  </a:cubicBezTo>
                  <a:lnTo>
                    <a:pt x="94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92;p69"/>
            <p:cNvSpPr/>
            <p:nvPr/>
          </p:nvSpPr>
          <p:spPr>
            <a:xfrm>
              <a:off x="2945870" y="3188191"/>
              <a:ext cx="1032810" cy="1023446"/>
            </a:xfrm>
            <a:custGeom>
              <a:avLst/>
              <a:gdLst/>
              <a:ahLst/>
              <a:cxnLst/>
              <a:rect l="l" t="t" r="r" b="b"/>
              <a:pathLst>
                <a:path w="75553" h="74868" extrusionOk="0">
                  <a:moveTo>
                    <a:pt x="844" y="0"/>
                  </a:moveTo>
                  <a:cubicBezTo>
                    <a:pt x="662" y="0"/>
                    <a:pt x="434" y="118"/>
                    <a:pt x="1" y="341"/>
                  </a:cubicBezTo>
                  <a:cubicBezTo>
                    <a:pt x="223" y="563"/>
                    <a:pt x="361" y="812"/>
                    <a:pt x="583" y="1034"/>
                  </a:cubicBezTo>
                  <a:cubicBezTo>
                    <a:pt x="1498" y="1838"/>
                    <a:pt x="2302" y="2642"/>
                    <a:pt x="3245" y="3585"/>
                  </a:cubicBezTo>
                  <a:lnTo>
                    <a:pt x="16747" y="17087"/>
                  </a:lnTo>
                  <a:cubicBezTo>
                    <a:pt x="20795" y="21135"/>
                    <a:pt x="24843" y="25072"/>
                    <a:pt x="28780" y="29120"/>
                  </a:cubicBezTo>
                  <a:cubicBezTo>
                    <a:pt x="32689" y="32918"/>
                    <a:pt x="36515" y="36745"/>
                    <a:pt x="40314" y="40543"/>
                  </a:cubicBezTo>
                  <a:cubicBezTo>
                    <a:pt x="49574" y="49776"/>
                    <a:pt x="58807" y="58925"/>
                    <a:pt x="68039" y="68158"/>
                  </a:cubicBezTo>
                  <a:cubicBezTo>
                    <a:pt x="69426" y="69544"/>
                    <a:pt x="70923" y="71041"/>
                    <a:pt x="72309" y="72427"/>
                  </a:cubicBezTo>
                  <a:cubicBezTo>
                    <a:pt x="73141" y="73231"/>
                    <a:pt x="73945" y="74035"/>
                    <a:pt x="74749" y="74867"/>
                  </a:cubicBezTo>
                  <a:cubicBezTo>
                    <a:pt x="75082" y="74618"/>
                    <a:pt x="75331" y="74507"/>
                    <a:pt x="75553" y="74285"/>
                  </a:cubicBezTo>
                  <a:cubicBezTo>
                    <a:pt x="74527" y="73231"/>
                    <a:pt x="73584" y="72206"/>
                    <a:pt x="72669" y="71263"/>
                  </a:cubicBezTo>
                  <a:cubicBezTo>
                    <a:pt x="63548" y="62252"/>
                    <a:pt x="54426" y="53130"/>
                    <a:pt x="45415" y="44009"/>
                  </a:cubicBezTo>
                  <a:cubicBezTo>
                    <a:pt x="38817" y="37549"/>
                    <a:pt x="32246" y="30950"/>
                    <a:pt x="25647" y="24379"/>
                  </a:cubicBezTo>
                  <a:cubicBezTo>
                    <a:pt x="18494" y="17198"/>
                    <a:pt x="11202" y="10045"/>
                    <a:pt x="4049" y="2781"/>
                  </a:cubicBezTo>
                  <a:cubicBezTo>
                    <a:pt x="3245" y="1949"/>
                    <a:pt x="2302" y="1256"/>
                    <a:pt x="1498" y="452"/>
                  </a:cubicBezTo>
                  <a:cubicBezTo>
                    <a:pt x="1192" y="145"/>
                    <a:pt x="1046" y="0"/>
                    <a:pt x="8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93;p69"/>
            <p:cNvSpPr/>
            <p:nvPr/>
          </p:nvSpPr>
          <p:spPr>
            <a:xfrm>
              <a:off x="2810195" y="3243254"/>
              <a:ext cx="1026357" cy="1012277"/>
            </a:xfrm>
            <a:custGeom>
              <a:avLst/>
              <a:gdLst/>
              <a:ahLst/>
              <a:cxnLst/>
              <a:rect l="l" t="t" r="r" b="b"/>
              <a:pathLst>
                <a:path w="75081" h="74051" extrusionOk="0">
                  <a:moveTo>
                    <a:pt x="1026" y="0"/>
                  </a:moveTo>
                  <a:cubicBezTo>
                    <a:pt x="693" y="250"/>
                    <a:pt x="444" y="361"/>
                    <a:pt x="0" y="472"/>
                  </a:cubicBezTo>
                  <a:cubicBezTo>
                    <a:pt x="333" y="832"/>
                    <a:pt x="582" y="1054"/>
                    <a:pt x="804" y="1276"/>
                  </a:cubicBezTo>
                  <a:cubicBezTo>
                    <a:pt x="10286" y="10758"/>
                    <a:pt x="19630" y="20101"/>
                    <a:pt x="29112" y="29473"/>
                  </a:cubicBezTo>
                  <a:cubicBezTo>
                    <a:pt x="37180" y="37569"/>
                    <a:pt x="45276" y="45637"/>
                    <a:pt x="53372" y="53622"/>
                  </a:cubicBezTo>
                  <a:lnTo>
                    <a:pt x="73112" y="73362"/>
                  </a:lnTo>
                  <a:cubicBezTo>
                    <a:pt x="73508" y="73758"/>
                    <a:pt x="73852" y="74051"/>
                    <a:pt x="74318" y="74051"/>
                  </a:cubicBezTo>
                  <a:cubicBezTo>
                    <a:pt x="74539" y="74051"/>
                    <a:pt x="74787" y="73985"/>
                    <a:pt x="75081" y="73834"/>
                  </a:cubicBezTo>
                  <a:cubicBezTo>
                    <a:pt x="50350" y="49102"/>
                    <a:pt x="25646" y="24621"/>
                    <a:pt x="10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94;p69"/>
            <p:cNvSpPr/>
            <p:nvPr/>
          </p:nvSpPr>
          <p:spPr>
            <a:xfrm>
              <a:off x="3042148" y="3158445"/>
              <a:ext cx="1005893" cy="994438"/>
            </a:xfrm>
            <a:custGeom>
              <a:avLst/>
              <a:gdLst/>
              <a:ahLst/>
              <a:cxnLst/>
              <a:rect l="l" t="t" r="r" b="b"/>
              <a:pathLst>
                <a:path w="73584" h="72746" extrusionOk="0">
                  <a:moveTo>
                    <a:pt x="1106" y="1"/>
                  </a:moveTo>
                  <a:cubicBezTo>
                    <a:pt x="874" y="1"/>
                    <a:pt x="582" y="146"/>
                    <a:pt x="0" y="437"/>
                  </a:cubicBezTo>
                  <a:cubicBezTo>
                    <a:pt x="472" y="798"/>
                    <a:pt x="804" y="1020"/>
                    <a:pt x="1165" y="1352"/>
                  </a:cubicBezTo>
                  <a:cubicBezTo>
                    <a:pt x="12837" y="12914"/>
                    <a:pt x="24510" y="24586"/>
                    <a:pt x="36154" y="36259"/>
                  </a:cubicBezTo>
                  <a:cubicBezTo>
                    <a:pt x="42753" y="42719"/>
                    <a:pt x="49213" y="49179"/>
                    <a:pt x="55701" y="55667"/>
                  </a:cubicBezTo>
                  <a:cubicBezTo>
                    <a:pt x="60414" y="60269"/>
                    <a:pt x="65044" y="65010"/>
                    <a:pt x="69674" y="69641"/>
                  </a:cubicBezTo>
                  <a:cubicBezTo>
                    <a:pt x="70700" y="70555"/>
                    <a:pt x="71643" y="71609"/>
                    <a:pt x="72669" y="72524"/>
                  </a:cubicBezTo>
                  <a:cubicBezTo>
                    <a:pt x="72780" y="72635"/>
                    <a:pt x="72891" y="72635"/>
                    <a:pt x="73029" y="72746"/>
                  </a:cubicBezTo>
                  <a:cubicBezTo>
                    <a:pt x="73251" y="72524"/>
                    <a:pt x="73362" y="72302"/>
                    <a:pt x="73584" y="72053"/>
                  </a:cubicBezTo>
                  <a:cubicBezTo>
                    <a:pt x="73251" y="71609"/>
                    <a:pt x="72891" y="71360"/>
                    <a:pt x="72669" y="71027"/>
                  </a:cubicBezTo>
                  <a:cubicBezTo>
                    <a:pt x="64018" y="62487"/>
                    <a:pt x="55451" y="53920"/>
                    <a:pt x="46801" y="45270"/>
                  </a:cubicBezTo>
                  <a:cubicBezTo>
                    <a:pt x="42060" y="40640"/>
                    <a:pt x="37430" y="35898"/>
                    <a:pt x="32689" y="31296"/>
                  </a:cubicBezTo>
                  <a:cubicBezTo>
                    <a:pt x="25314" y="23893"/>
                    <a:pt x="18022" y="16601"/>
                    <a:pt x="10647" y="9226"/>
                  </a:cubicBezTo>
                  <a:cubicBezTo>
                    <a:pt x="7736" y="6343"/>
                    <a:pt x="4741" y="3432"/>
                    <a:pt x="1858" y="437"/>
                  </a:cubicBezTo>
                  <a:cubicBezTo>
                    <a:pt x="1511" y="146"/>
                    <a:pt x="1338" y="1"/>
                    <a:pt x="11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95;p69"/>
            <p:cNvSpPr/>
            <p:nvPr/>
          </p:nvSpPr>
          <p:spPr>
            <a:xfrm>
              <a:off x="2765850" y="3265618"/>
              <a:ext cx="1007411" cy="989913"/>
            </a:xfrm>
            <a:custGeom>
              <a:avLst/>
              <a:gdLst/>
              <a:ahLst/>
              <a:cxnLst/>
              <a:rect l="l" t="t" r="r" b="b"/>
              <a:pathLst>
                <a:path w="73695" h="72415" extrusionOk="0">
                  <a:moveTo>
                    <a:pt x="1165" y="0"/>
                  </a:moveTo>
                  <a:cubicBezTo>
                    <a:pt x="915" y="222"/>
                    <a:pt x="583" y="333"/>
                    <a:pt x="0" y="693"/>
                  </a:cubicBezTo>
                  <a:cubicBezTo>
                    <a:pt x="583" y="1026"/>
                    <a:pt x="915" y="1276"/>
                    <a:pt x="1165" y="1497"/>
                  </a:cubicBezTo>
                  <a:cubicBezTo>
                    <a:pt x="7847" y="8207"/>
                    <a:pt x="14556" y="14889"/>
                    <a:pt x="21266" y="21598"/>
                  </a:cubicBezTo>
                  <a:cubicBezTo>
                    <a:pt x="25757" y="25979"/>
                    <a:pt x="30277" y="30498"/>
                    <a:pt x="34657" y="34879"/>
                  </a:cubicBezTo>
                  <a:cubicBezTo>
                    <a:pt x="44250" y="44361"/>
                    <a:pt x="53732" y="53954"/>
                    <a:pt x="63298" y="63409"/>
                  </a:cubicBezTo>
                  <a:cubicBezTo>
                    <a:pt x="66070" y="66181"/>
                    <a:pt x="68981" y="68954"/>
                    <a:pt x="71754" y="71837"/>
                  </a:cubicBezTo>
                  <a:cubicBezTo>
                    <a:pt x="72135" y="72237"/>
                    <a:pt x="72529" y="72415"/>
                    <a:pt x="72999" y="72415"/>
                  </a:cubicBezTo>
                  <a:cubicBezTo>
                    <a:pt x="73213" y="72415"/>
                    <a:pt x="73443" y="72378"/>
                    <a:pt x="73695" y="72309"/>
                  </a:cubicBezTo>
                  <a:cubicBezTo>
                    <a:pt x="49435" y="48160"/>
                    <a:pt x="25314" y="24149"/>
                    <a:pt x="1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96;p69"/>
            <p:cNvSpPr/>
            <p:nvPr/>
          </p:nvSpPr>
          <p:spPr>
            <a:xfrm>
              <a:off x="2727943" y="3290634"/>
              <a:ext cx="977473" cy="960413"/>
            </a:xfrm>
            <a:custGeom>
              <a:avLst/>
              <a:gdLst/>
              <a:ahLst/>
              <a:cxnLst/>
              <a:rect l="l" t="t" r="r" b="b"/>
              <a:pathLst>
                <a:path w="71505" h="70257" extrusionOk="0">
                  <a:moveTo>
                    <a:pt x="805" y="0"/>
                  </a:moveTo>
                  <a:cubicBezTo>
                    <a:pt x="694" y="139"/>
                    <a:pt x="472" y="361"/>
                    <a:pt x="1" y="693"/>
                  </a:cubicBezTo>
                  <a:cubicBezTo>
                    <a:pt x="361" y="943"/>
                    <a:pt x="694" y="1165"/>
                    <a:pt x="916" y="1386"/>
                  </a:cubicBezTo>
                  <a:cubicBezTo>
                    <a:pt x="4381" y="4852"/>
                    <a:pt x="7986" y="8456"/>
                    <a:pt x="11562" y="11922"/>
                  </a:cubicBezTo>
                  <a:cubicBezTo>
                    <a:pt x="16165" y="16635"/>
                    <a:pt x="20906" y="21266"/>
                    <a:pt x="25647" y="26007"/>
                  </a:cubicBezTo>
                  <a:cubicBezTo>
                    <a:pt x="28780" y="29112"/>
                    <a:pt x="31885" y="32245"/>
                    <a:pt x="35129" y="35350"/>
                  </a:cubicBezTo>
                  <a:cubicBezTo>
                    <a:pt x="41478" y="41838"/>
                    <a:pt x="47938" y="48187"/>
                    <a:pt x="54426" y="54647"/>
                  </a:cubicBezTo>
                  <a:cubicBezTo>
                    <a:pt x="59278" y="59499"/>
                    <a:pt x="64241" y="64351"/>
                    <a:pt x="69093" y="69314"/>
                  </a:cubicBezTo>
                  <a:cubicBezTo>
                    <a:pt x="69675" y="69896"/>
                    <a:pt x="70368" y="70257"/>
                    <a:pt x="71505" y="70257"/>
                  </a:cubicBezTo>
                  <a:lnTo>
                    <a:pt x="70701" y="69453"/>
                  </a:lnTo>
                  <a:cubicBezTo>
                    <a:pt x="69675" y="68288"/>
                    <a:pt x="68510" y="67235"/>
                    <a:pt x="67457" y="66098"/>
                  </a:cubicBezTo>
                  <a:cubicBezTo>
                    <a:pt x="59500" y="58224"/>
                    <a:pt x="51653" y="50377"/>
                    <a:pt x="43668" y="42531"/>
                  </a:cubicBezTo>
                  <a:lnTo>
                    <a:pt x="20324" y="19186"/>
                  </a:lnTo>
                  <a:cubicBezTo>
                    <a:pt x="14224" y="13059"/>
                    <a:pt x="8097" y="6931"/>
                    <a:pt x="1969" y="943"/>
                  </a:cubicBezTo>
                  <a:cubicBezTo>
                    <a:pt x="1747" y="582"/>
                    <a:pt x="1387" y="361"/>
                    <a:pt x="1165" y="139"/>
                  </a:cubicBezTo>
                  <a:cubicBezTo>
                    <a:pt x="1165" y="139"/>
                    <a:pt x="1054" y="139"/>
                    <a:pt x="8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97;p69"/>
            <p:cNvSpPr/>
            <p:nvPr/>
          </p:nvSpPr>
          <p:spPr>
            <a:xfrm>
              <a:off x="3095967" y="3145472"/>
              <a:ext cx="980508" cy="972921"/>
            </a:xfrm>
            <a:custGeom>
              <a:avLst/>
              <a:gdLst/>
              <a:ahLst/>
              <a:cxnLst/>
              <a:rect l="l" t="t" r="r" b="b"/>
              <a:pathLst>
                <a:path w="71727" h="71172" extrusionOk="0">
                  <a:moveTo>
                    <a:pt x="1165" y="0"/>
                  </a:moveTo>
                  <a:cubicBezTo>
                    <a:pt x="804" y="111"/>
                    <a:pt x="472" y="222"/>
                    <a:pt x="0" y="361"/>
                  </a:cubicBezTo>
                  <a:cubicBezTo>
                    <a:pt x="23678" y="24038"/>
                    <a:pt x="47355" y="47494"/>
                    <a:pt x="71033" y="71172"/>
                  </a:cubicBezTo>
                  <a:cubicBezTo>
                    <a:pt x="71393" y="70811"/>
                    <a:pt x="71504" y="70590"/>
                    <a:pt x="71726" y="70229"/>
                  </a:cubicBezTo>
                  <a:cubicBezTo>
                    <a:pt x="48159" y="46801"/>
                    <a:pt x="24731" y="23456"/>
                    <a:pt x="1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98;p69"/>
            <p:cNvSpPr/>
            <p:nvPr/>
          </p:nvSpPr>
          <p:spPr>
            <a:xfrm>
              <a:off x="3151303" y="3136682"/>
              <a:ext cx="950557" cy="940400"/>
            </a:xfrm>
            <a:custGeom>
              <a:avLst/>
              <a:gdLst/>
              <a:ahLst/>
              <a:cxnLst/>
              <a:rect l="l" t="t" r="r" b="b"/>
              <a:pathLst>
                <a:path w="69536" h="68793" extrusionOk="0">
                  <a:moveTo>
                    <a:pt x="794" y="0"/>
                  </a:moveTo>
                  <a:cubicBezTo>
                    <a:pt x="562" y="0"/>
                    <a:pt x="305" y="90"/>
                    <a:pt x="0" y="310"/>
                  </a:cubicBezTo>
                  <a:cubicBezTo>
                    <a:pt x="222" y="532"/>
                    <a:pt x="444" y="865"/>
                    <a:pt x="693" y="1115"/>
                  </a:cubicBezTo>
                  <a:cubicBezTo>
                    <a:pt x="2662" y="3083"/>
                    <a:pt x="4741" y="4913"/>
                    <a:pt x="6682" y="6881"/>
                  </a:cubicBezTo>
                  <a:cubicBezTo>
                    <a:pt x="14556" y="14728"/>
                    <a:pt x="22402" y="22602"/>
                    <a:pt x="30249" y="30337"/>
                  </a:cubicBezTo>
                  <a:cubicBezTo>
                    <a:pt x="39149" y="39348"/>
                    <a:pt x="48048" y="48248"/>
                    <a:pt x="57059" y="57148"/>
                  </a:cubicBezTo>
                  <a:lnTo>
                    <a:pt x="68149" y="68238"/>
                  </a:lnTo>
                  <a:cubicBezTo>
                    <a:pt x="68260" y="68349"/>
                    <a:pt x="68510" y="68571"/>
                    <a:pt x="68732" y="68682"/>
                  </a:cubicBezTo>
                  <a:cubicBezTo>
                    <a:pt x="68732" y="68793"/>
                    <a:pt x="68843" y="68793"/>
                    <a:pt x="68953" y="68793"/>
                  </a:cubicBezTo>
                  <a:cubicBezTo>
                    <a:pt x="69064" y="68571"/>
                    <a:pt x="69203" y="68460"/>
                    <a:pt x="69314" y="68349"/>
                  </a:cubicBezTo>
                  <a:lnTo>
                    <a:pt x="69314" y="67989"/>
                  </a:lnTo>
                  <a:cubicBezTo>
                    <a:pt x="69425" y="67878"/>
                    <a:pt x="69425" y="67878"/>
                    <a:pt x="69536" y="67767"/>
                  </a:cubicBezTo>
                  <a:cubicBezTo>
                    <a:pt x="69203" y="67545"/>
                    <a:pt x="68843" y="67295"/>
                    <a:pt x="68510" y="67074"/>
                  </a:cubicBezTo>
                  <a:cubicBezTo>
                    <a:pt x="63408" y="62000"/>
                    <a:pt x="58224" y="56898"/>
                    <a:pt x="53122" y="51714"/>
                  </a:cubicBezTo>
                  <a:cubicBezTo>
                    <a:pt x="48409" y="47084"/>
                    <a:pt x="43668" y="42342"/>
                    <a:pt x="38927" y="37601"/>
                  </a:cubicBezTo>
                  <a:cubicBezTo>
                    <a:pt x="29334" y="28036"/>
                    <a:pt x="19630" y="18443"/>
                    <a:pt x="10037" y="8850"/>
                  </a:cubicBezTo>
                  <a:cubicBezTo>
                    <a:pt x="7264" y="6077"/>
                    <a:pt x="4492" y="3305"/>
                    <a:pt x="1830" y="532"/>
                  </a:cubicBezTo>
                  <a:cubicBezTo>
                    <a:pt x="1486" y="240"/>
                    <a:pt x="1174" y="0"/>
                    <a:pt x="7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99;p69"/>
            <p:cNvSpPr/>
            <p:nvPr/>
          </p:nvSpPr>
          <p:spPr>
            <a:xfrm>
              <a:off x="3208143" y="3129806"/>
              <a:ext cx="912664" cy="906348"/>
            </a:xfrm>
            <a:custGeom>
              <a:avLst/>
              <a:gdLst/>
              <a:ahLst/>
              <a:cxnLst/>
              <a:rect l="l" t="t" r="r" b="b"/>
              <a:pathLst>
                <a:path w="66764" h="66302" extrusionOk="0">
                  <a:moveTo>
                    <a:pt x="858" y="0"/>
                  </a:moveTo>
                  <a:cubicBezTo>
                    <a:pt x="659" y="0"/>
                    <a:pt x="412" y="87"/>
                    <a:pt x="1" y="231"/>
                  </a:cubicBezTo>
                  <a:cubicBezTo>
                    <a:pt x="22070" y="22301"/>
                    <a:pt x="44112" y="44232"/>
                    <a:pt x="66293" y="66301"/>
                  </a:cubicBezTo>
                  <a:cubicBezTo>
                    <a:pt x="66764" y="65275"/>
                    <a:pt x="66764" y="65275"/>
                    <a:pt x="66071" y="64582"/>
                  </a:cubicBezTo>
                  <a:cubicBezTo>
                    <a:pt x="61108" y="59592"/>
                    <a:pt x="56145" y="54740"/>
                    <a:pt x="51182" y="49777"/>
                  </a:cubicBezTo>
                  <a:cubicBezTo>
                    <a:pt x="43197" y="41820"/>
                    <a:pt x="35101" y="33724"/>
                    <a:pt x="27033" y="25767"/>
                  </a:cubicBezTo>
                  <a:cubicBezTo>
                    <a:pt x="18605" y="17310"/>
                    <a:pt x="10287" y="8993"/>
                    <a:pt x="1831" y="675"/>
                  </a:cubicBezTo>
                  <a:cubicBezTo>
                    <a:pt x="1349" y="193"/>
                    <a:pt x="1156" y="0"/>
                    <a:pt x="8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700;p69"/>
            <p:cNvSpPr/>
            <p:nvPr/>
          </p:nvSpPr>
          <p:spPr>
            <a:xfrm>
              <a:off x="2691567" y="3316019"/>
              <a:ext cx="938049" cy="924393"/>
            </a:xfrm>
            <a:custGeom>
              <a:avLst/>
              <a:gdLst/>
              <a:ahLst/>
              <a:cxnLst/>
              <a:rect l="l" t="t" r="r" b="b"/>
              <a:pathLst>
                <a:path w="68621" h="67622" extrusionOk="0">
                  <a:moveTo>
                    <a:pt x="804" y="1"/>
                  </a:moveTo>
                  <a:cubicBezTo>
                    <a:pt x="582" y="222"/>
                    <a:pt x="361" y="361"/>
                    <a:pt x="0" y="583"/>
                  </a:cubicBezTo>
                  <a:cubicBezTo>
                    <a:pt x="804" y="1498"/>
                    <a:pt x="1636" y="2302"/>
                    <a:pt x="2440" y="2995"/>
                  </a:cubicBezTo>
                  <a:cubicBezTo>
                    <a:pt x="8789" y="9372"/>
                    <a:pt x="15138" y="15610"/>
                    <a:pt x="21376" y="21959"/>
                  </a:cubicBezTo>
                  <a:cubicBezTo>
                    <a:pt x="33520" y="33965"/>
                    <a:pt x="45525" y="45970"/>
                    <a:pt x="57531" y="58003"/>
                  </a:cubicBezTo>
                  <a:cubicBezTo>
                    <a:pt x="60553" y="60886"/>
                    <a:pt x="63547" y="63880"/>
                    <a:pt x="66430" y="66903"/>
                  </a:cubicBezTo>
                  <a:cubicBezTo>
                    <a:pt x="66922" y="67371"/>
                    <a:pt x="67493" y="67621"/>
                    <a:pt x="68209" y="67621"/>
                  </a:cubicBezTo>
                  <a:cubicBezTo>
                    <a:pt x="68341" y="67621"/>
                    <a:pt x="68478" y="67613"/>
                    <a:pt x="68621" y="67596"/>
                  </a:cubicBezTo>
                  <a:cubicBezTo>
                    <a:pt x="45997" y="44944"/>
                    <a:pt x="23456" y="22542"/>
                    <a:pt x="80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701;p69"/>
            <p:cNvSpPr/>
            <p:nvPr/>
          </p:nvSpPr>
          <p:spPr>
            <a:xfrm>
              <a:off x="2653660" y="3344453"/>
              <a:ext cx="901673" cy="885556"/>
            </a:xfrm>
            <a:custGeom>
              <a:avLst/>
              <a:gdLst/>
              <a:ahLst/>
              <a:cxnLst/>
              <a:rect l="l" t="t" r="r" b="b"/>
              <a:pathLst>
                <a:path w="65960" h="64781" extrusionOk="0">
                  <a:moveTo>
                    <a:pt x="1054" y="0"/>
                  </a:moveTo>
                  <a:cubicBezTo>
                    <a:pt x="805" y="111"/>
                    <a:pt x="694" y="111"/>
                    <a:pt x="694" y="222"/>
                  </a:cubicBezTo>
                  <a:cubicBezTo>
                    <a:pt x="472" y="361"/>
                    <a:pt x="361" y="471"/>
                    <a:pt x="1" y="804"/>
                  </a:cubicBezTo>
                  <a:cubicBezTo>
                    <a:pt x="472" y="1054"/>
                    <a:pt x="805" y="1275"/>
                    <a:pt x="1054" y="1608"/>
                  </a:cubicBezTo>
                  <a:cubicBezTo>
                    <a:pt x="7986" y="8429"/>
                    <a:pt x="14806" y="15249"/>
                    <a:pt x="21737" y="22181"/>
                  </a:cubicBezTo>
                  <a:cubicBezTo>
                    <a:pt x="29805" y="30166"/>
                    <a:pt x="37901" y="38234"/>
                    <a:pt x="45997" y="46330"/>
                  </a:cubicBezTo>
                  <a:cubicBezTo>
                    <a:pt x="51986" y="52207"/>
                    <a:pt x="57891" y="58113"/>
                    <a:pt x="63769" y="64129"/>
                  </a:cubicBezTo>
                  <a:cubicBezTo>
                    <a:pt x="64198" y="64538"/>
                    <a:pt x="64687" y="64781"/>
                    <a:pt x="65280" y="64781"/>
                  </a:cubicBezTo>
                  <a:cubicBezTo>
                    <a:pt x="65493" y="64781"/>
                    <a:pt x="65718" y="64750"/>
                    <a:pt x="65960" y="64684"/>
                  </a:cubicBezTo>
                  <a:cubicBezTo>
                    <a:pt x="44250" y="43086"/>
                    <a:pt x="22652" y="21487"/>
                    <a:pt x="10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702;p69"/>
            <p:cNvSpPr/>
            <p:nvPr/>
          </p:nvSpPr>
          <p:spPr>
            <a:xfrm>
              <a:off x="3264996" y="3124530"/>
              <a:ext cx="873253" cy="862727"/>
            </a:xfrm>
            <a:custGeom>
              <a:avLst/>
              <a:gdLst/>
              <a:ahLst/>
              <a:cxnLst/>
              <a:rect l="l" t="t" r="r" b="b"/>
              <a:pathLst>
                <a:path w="63881" h="63111" extrusionOk="0">
                  <a:moveTo>
                    <a:pt x="858" y="0"/>
                  </a:moveTo>
                  <a:cubicBezTo>
                    <a:pt x="610" y="0"/>
                    <a:pt x="334" y="54"/>
                    <a:pt x="1" y="146"/>
                  </a:cubicBezTo>
                  <a:cubicBezTo>
                    <a:pt x="21128" y="21162"/>
                    <a:pt x="42282" y="42206"/>
                    <a:pt x="63298" y="63111"/>
                  </a:cubicBezTo>
                  <a:cubicBezTo>
                    <a:pt x="63769" y="62196"/>
                    <a:pt x="63880" y="62196"/>
                    <a:pt x="63076" y="61364"/>
                  </a:cubicBezTo>
                  <a:cubicBezTo>
                    <a:pt x="58446" y="56872"/>
                    <a:pt x="53955" y="52353"/>
                    <a:pt x="49324" y="47862"/>
                  </a:cubicBezTo>
                  <a:cubicBezTo>
                    <a:pt x="40535" y="39073"/>
                    <a:pt x="31774" y="30173"/>
                    <a:pt x="22874" y="21411"/>
                  </a:cubicBezTo>
                  <a:cubicBezTo>
                    <a:pt x="16525" y="15062"/>
                    <a:pt x="10037" y="8574"/>
                    <a:pt x="3577" y="2225"/>
                  </a:cubicBezTo>
                  <a:cubicBezTo>
                    <a:pt x="2995" y="1532"/>
                    <a:pt x="2413" y="1061"/>
                    <a:pt x="1831" y="368"/>
                  </a:cubicBezTo>
                  <a:cubicBezTo>
                    <a:pt x="1506" y="108"/>
                    <a:pt x="1210" y="0"/>
                    <a:pt x="8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703;p69"/>
            <p:cNvSpPr/>
            <p:nvPr/>
          </p:nvSpPr>
          <p:spPr>
            <a:xfrm>
              <a:off x="2622206" y="3374390"/>
              <a:ext cx="865284" cy="852721"/>
            </a:xfrm>
            <a:custGeom>
              <a:avLst/>
              <a:gdLst/>
              <a:ahLst/>
              <a:cxnLst/>
              <a:rect l="l" t="t" r="r" b="b"/>
              <a:pathLst>
                <a:path w="63298" h="62379" extrusionOk="0">
                  <a:moveTo>
                    <a:pt x="693" y="0"/>
                  </a:moveTo>
                  <a:cubicBezTo>
                    <a:pt x="472" y="250"/>
                    <a:pt x="222" y="472"/>
                    <a:pt x="0" y="694"/>
                  </a:cubicBezTo>
                  <a:cubicBezTo>
                    <a:pt x="222" y="943"/>
                    <a:pt x="583" y="1276"/>
                    <a:pt x="804" y="1498"/>
                  </a:cubicBezTo>
                  <a:cubicBezTo>
                    <a:pt x="6128" y="6821"/>
                    <a:pt x="11312" y="12033"/>
                    <a:pt x="16636" y="17218"/>
                  </a:cubicBezTo>
                  <a:lnTo>
                    <a:pt x="35822" y="36404"/>
                  </a:lnTo>
                  <a:cubicBezTo>
                    <a:pt x="41921" y="42531"/>
                    <a:pt x="48049" y="48631"/>
                    <a:pt x="54176" y="54758"/>
                  </a:cubicBezTo>
                  <a:cubicBezTo>
                    <a:pt x="56616" y="57087"/>
                    <a:pt x="59028" y="59500"/>
                    <a:pt x="61329" y="61801"/>
                  </a:cubicBezTo>
                  <a:cubicBezTo>
                    <a:pt x="61729" y="62201"/>
                    <a:pt x="62129" y="62378"/>
                    <a:pt x="62601" y="62378"/>
                  </a:cubicBezTo>
                  <a:cubicBezTo>
                    <a:pt x="62816" y="62378"/>
                    <a:pt x="63046" y="62342"/>
                    <a:pt x="63298" y="62272"/>
                  </a:cubicBezTo>
                  <a:cubicBezTo>
                    <a:pt x="62965" y="61939"/>
                    <a:pt x="62854" y="61690"/>
                    <a:pt x="62605" y="61468"/>
                  </a:cubicBezTo>
                  <a:cubicBezTo>
                    <a:pt x="61218" y="60193"/>
                    <a:pt x="59943" y="58917"/>
                    <a:pt x="58695" y="57642"/>
                  </a:cubicBezTo>
                  <a:cubicBezTo>
                    <a:pt x="49906" y="48992"/>
                    <a:pt x="41117" y="40203"/>
                    <a:pt x="32356" y="31441"/>
                  </a:cubicBezTo>
                  <a:cubicBezTo>
                    <a:pt x="25757" y="24953"/>
                    <a:pt x="19297" y="18383"/>
                    <a:pt x="12810" y="11895"/>
                  </a:cubicBezTo>
                  <a:cubicBezTo>
                    <a:pt x="9704" y="8789"/>
                    <a:pt x="6571" y="5795"/>
                    <a:pt x="3577" y="2662"/>
                  </a:cubicBezTo>
                  <a:cubicBezTo>
                    <a:pt x="2662" y="1747"/>
                    <a:pt x="1608" y="943"/>
                    <a:pt x="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704;p69"/>
            <p:cNvSpPr/>
            <p:nvPr/>
          </p:nvSpPr>
          <p:spPr>
            <a:xfrm>
              <a:off x="2585816" y="3406227"/>
              <a:ext cx="840281" cy="827295"/>
            </a:xfrm>
            <a:custGeom>
              <a:avLst/>
              <a:gdLst/>
              <a:ahLst/>
              <a:cxnLst/>
              <a:rect l="l" t="t" r="r" b="b"/>
              <a:pathLst>
                <a:path w="61469" h="60519" extrusionOk="0">
                  <a:moveTo>
                    <a:pt x="1054" y="0"/>
                  </a:moveTo>
                  <a:cubicBezTo>
                    <a:pt x="694" y="222"/>
                    <a:pt x="472" y="333"/>
                    <a:pt x="1" y="694"/>
                  </a:cubicBezTo>
                  <a:cubicBezTo>
                    <a:pt x="583" y="1137"/>
                    <a:pt x="916" y="1387"/>
                    <a:pt x="1165" y="1608"/>
                  </a:cubicBezTo>
                  <a:cubicBezTo>
                    <a:pt x="5768" y="6239"/>
                    <a:pt x="10287" y="10730"/>
                    <a:pt x="14917" y="15249"/>
                  </a:cubicBezTo>
                  <a:lnTo>
                    <a:pt x="26700" y="27033"/>
                  </a:lnTo>
                  <a:cubicBezTo>
                    <a:pt x="36155" y="36376"/>
                    <a:pt x="45637" y="45859"/>
                    <a:pt x="55119" y="55313"/>
                  </a:cubicBezTo>
                  <a:cubicBezTo>
                    <a:pt x="56727" y="56949"/>
                    <a:pt x="58335" y="58557"/>
                    <a:pt x="59971" y="60165"/>
                  </a:cubicBezTo>
                  <a:cubicBezTo>
                    <a:pt x="60248" y="60401"/>
                    <a:pt x="60422" y="60518"/>
                    <a:pt x="60626" y="60518"/>
                  </a:cubicBezTo>
                  <a:cubicBezTo>
                    <a:pt x="60830" y="60518"/>
                    <a:pt x="61066" y="60401"/>
                    <a:pt x="61468" y="60165"/>
                  </a:cubicBezTo>
                  <a:cubicBezTo>
                    <a:pt x="60525" y="59250"/>
                    <a:pt x="59721" y="58446"/>
                    <a:pt x="58806" y="57531"/>
                  </a:cubicBezTo>
                  <a:cubicBezTo>
                    <a:pt x="51071" y="49768"/>
                    <a:pt x="43197" y="42032"/>
                    <a:pt x="35462" y="34297"/>
                  </a:cubicBezTo>
                  <a:cubicBezTo>
                    <a:pt x="30388" y="29223"/>
                    <a:pt x="25175" y="24122"/>
                    <a:pt x="20102" y="18937"/>
                  </a:cubicBezTo>
                  <a:cubicBezTo>
                    <a:pt x="13863" y="12810"/>
                    <a:pt x="7736" y="6571"/>
                    <a:pt x="1498" y="444"/>
                  </a:cubicBezTo>
                  <a:cubicBezTo>
                    <a:pt x="1387" y="222"/>
                    <a:pt x="1165" y="111"/>
                    <a:pt x="10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705;p69"/>
            <p:cNvSpPr/>
            <p:nvPr/>
          </p:nvSpPr>
          <p:spPr>
            <a:xfrm>
              <a:off x="2558913" y="3440717"/>
              <a:ext cx="813365" cy="806653"/>
            </a:xfrm>
            <a:custGeom>
              <a:avLst/>
              <a:gdLst/>
              <a:ahLst/>
              <a:cxnLst/>
              <a:rect l="l" t="t" r="r" b="b"/>
              <a:pathLst>
                <a:path w="59500" h="59009" extrusionOk="0">
                  <a:moveTo>
                    <a:pt x="693" y="0"/>
                  </a:moveTo>
                  <a:cubicBezTo>
                    <a:pt x="472" y="250"/>
                    <a:pt x="250" y="472"/>
                    <a:pt x="0" y="804"/>
                  </a:cubicBezTo>
                  <a:cubicBezTo>
                    <a:pt x="361" y="1165"/>
                    <a:pt x="693" y="1387"/>
                    <a:pt x="943" y="1636"/>
                  </a:cubicBezTo>
                  <a:cubicBezTo>
                    <a:pt x="4741" y="5324"/>
                    <a:pt x="8429" y="9011"/>
                    <a:pt x="12144" y="12726"/>
                  </a:cubicBezTo>
                  <a:cubicBezTo>
                    <a:pt x="20101" y="20684"/>
                    <a:pt x="28086" y="28530"/>
                    <a:pt x="36043" y="36515"/>
                  </a:cubicBezTo>
                  <a:cubicBezTo>
                    <a:pt x="43335" y="43779"/>
                    <a:pt x="50599" y="50960"/>
                    <a:pt x="57780" y="58224"/>
                  </a:cubicBezTo>
                  <a:cubicBezTo>
                    <a:pt x="57891" y="58335"/>
                    <a:pt x="58002" y="58474"/>
                    <a:pt x="58002" y="58474"/>
                  </a:cubicBezTo>
                  <a:cubicBezTo>
                    <a:pt x="58364" y="58835"/>
                    <a:pt x="58567" y="59008"/>
                    <a:pt x="58777" y="59008"/>
                  </a:cubicBezTo>
                  <a:cubicBezTo>
                    <a:pt x="58969" y="59008"/>
                    <a:pt x="59168" y="58863"/>
                    <a:pt x="59499" y="58585"/>
                  </a:cubicBezTo>
                  <a:cubicBezTo>
                    <a:pt x="59277" y="58224"/>
                    <a:pt x="58917" y="57891"/>
                    <a:pt x="58584" y="57531"/>
                  </a:cubicBezTo>
                  <a:cubicBezTo>
                    <a:pt x="46912" y="45859"/>
                    <a:pt x="35239" y="34214"/>
                    <a:pt x="23456" y="22541"/>
                  </a:cubicBezTo>
                  <a:cubicBezTo>
                    <a:pt x="16746" y="15832"/>
                    <a:pt x="10065" y="9122"/>
                    <a:pt x="3355" y="2440"/>
                  </a:cubicBezTo>
                  <a:cubicBezTo>
                    <a:pt x="2551" y="1636"/>
                    <a:pt x="1747" y="943"/>
                    <a:pt x="943" y="111"/>
                  </a:cubicBezTo>
                  <a:cubicBezTo>
                    <a:pt x="943" y="0"/>
                    <a:pt x="804" y="0"/>
                    <a:pt x="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706;p69"/>
            <p:cNvSpPr/>
            <p:nvPr/>
          </p:nvSpPr>
          <p:spPr>
            <a:xfrm>
              <a:off x="3326402" y="3123149"/>
              <a:ext cx="822838" cy="811807"/>
            </a:xfrm>
            <a:custGeom>
              <a:avLst/>
              <a:gdLst/>
              <a:ahLst/>
              <a:cxnLst/>
              <a:rect l="l" t="t" r="r" b="b"/>
              <a:pathLst>
                <a:path w="60193" h="59386" extrusionOk="0">
                  <a:moveTo>
                    <a:pt x="976" y="0"/>
                  </a:moveTo>
                  <a:cubicBezTo>
                    <a:pt x="702" y="0"/>
                    <a:pt x="382" y="76"/>
                    <a:pt x="0" y="247"/>
                  </a:cubicBezTo>
                  <a:cubicBezTo>
                    <a:pt x="472" y="469"/>
                    <a:pt x="693" y="718"/>
                    <a:pt x="1054" y="940"/>
                  </a:cubicBezTo>
                  <a:cubicBezTo>
                    <a:pt x="5102" y="5099"/>
                    <a:pt x="9122" y="9147"/>
                    <a:pt x="13281" y="13195"/>
                  </a:cubicBezTo>
                  <a:cubicBezTo>
                    <a:pt x="16996" y="16882"/>
                    <a:pt x="20684" y="20570"/>
                    <a:pt x="24371" y="24174"/>
                  </a:cubicBezTo>
                  <a:cubicBezTo>
                    <a:pt x="28308" y="28083"/>
                    <a:pt x="32245" y="32020"/>
                    <a:pt x="36043" y="35957"/>
                  </a:cubicBezTo>
                  <a:cubicBezTo>
                    <a:pt x="42753" y="42639"/>
                    <a:pt x="49463" y="49349"/>
                    <a:pt x="56144" y="55920"/>
                  </a:cubicBezTo>
                  <a:lnTo>
                    <a:pt x="59277" y="59053"/>
                  </a:lnTo>
                  <a:cubicBezTo>
                    <a:pt x="59388" y="59164"/>
                    <a:pt x="59610" y="59275"/>
                    <a:pt x="59860" y="59386"/>
                  </a:cubicBezTo>
                  <a:cubicBezTo>
                    <a:pt x="60192" y="58692"/>
                    <a:pt x="60081" y="58249"/>
                    <a:pt x="59499" y="57667"/>
                  </a:cubicBezTo>
                  <a:cubicBezTo>
                    <a:pt x="58473" y="56752"/>
                    <a:pt x="57309" y="55587"/>
                    <a:pt x="56255" y="54534"/>
                  </a:cubicBezTo>
                  <a:cubicBezTo>
                    <a:pt x="48520" y="46909"/>
                    <a:pt x="40785" y="39174"/>
                    <a:pt x="33160" y="31438"/>
                  </a:cubicBezTo>
                  <a:cubicBezTo>
                    <a:pt x="26811" y="25089"/>
                    <a:pt x="20462" y="18851"/>
                    <a:pt x="14113" y="12502"/>
                  </a:cubicBezTo>
                  <a:cubicBezTo>
                    <a:pt x="10065" y="8454"/>
                    <a:pt x="6128" y="4517"/>
                    <a:pt x="2080" y="607"/>
                  </a:cubicBezTo>
                  <a:cubicBezTo>
                    <a:pt x="1797" y="236"/>
                    <a:pt x="1458" y="0"/>
                    <a:pt x="97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707;p69"/>
            <p:cNvSpPr/>
            <p:nvPr/>
          </p:nvSpPr>
          <p:spPr>
            <a:xfrm>
              <a:off x="2530480" y="3474072"/>
              <a:ext cx="797453" cy="789128"/>
            </a:xfrm>
            <a:custGeom>
              <a:avLst/>
              <a:gdLst/>
              <a:ahLst/>
              <a:cxnLst/>
              <a:rect l="l" t="t" r="r" b="b"/>
              <a:pathLst>
                <a:path w="58336" h="57727" extrusionOk="0">
                  <a:moveTo>
                    <a:pt x="694" y="0"/>
                  </a:moveTo>
                  <a:cubicBezTo>
                    <a:pt x="472" y="444"/>
                    <a:pt x="361" y="693"/>
                    <a:pt x="1" y="1026"/>
                  </a:cubicBezTo>
                  <a:cubicBezTo>
                    <a:pt x="361" y="1387"/>
                    <a:pt x="694" y="1608"/>
                    <a:pt x="1054" y="1830"/>
                  </a:cubicBezTo>
                  <a:cubicBezTo>
                    <a:pt x="4631" y="5434"/>
                    <a:pt x="8318" y="9122"/>
                    <a:pt x="11895" y="12699"/>
                  </a:cubicBezTo>
                  <a:cubicBezTo>
                    <a:pt x="20102" y="20794"/>
                    <a:pt x="28198" y="28863"/>
                    <a:pt x="36404" y="36958"/>
                  </a:cubicBezTo>
                  <a:cubicBezTo>
                    <a:pt x="43086" y="43668"/>
                    <a:pt x="49796" y="50489"/>
                    <a:pt x="56505" y="57170"/>
                  </a:cubicBezTo>
                  <a:cubicBezTo>
                    <a:pt x="56952" y="57556"/>
                    <a:pt x="57151" y="57727"/>
                    <a:pt x="57415" y="57727"/>
                  </a:cubicBezTo>
                  <a:cubicBezTo>
                    <a:pt x="57626" y="57727"/>
                    <a:pt x="57879" y="57617"/>
                    <a:pt x="58335" y="57420"/>
                  </a:cubicBezTo>
                  <a:cubicBezTo>
                    <a:pt x="39066" y="38234"/>
                    <a:pt x="19991" y="19159"/>
                    <a:pt x="6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708;p69"/>
            <p:cNvSpPr/>
            <p:nvPr/>
          </p:nvSpPr>
          <p:spPr>
            <a:xfrm>
              <a:off x="2506981" y="3515000"/>
              <a:ext cx="773572" cy="766860"/>
            </a:xfrm>
            <a:custGeom>
              <a:avLst/>
              <a:gdLst/>
              <a:ahLst/>
              <a:cxnLst/>
              <a:rect l="l" t="t" r="r" b="b"/>
              <a:pathLst>
                <a:path w="56589" h="56098" extrusionOk="0">
                  <a:moveTo>
                    <a:pt x="444" y="1"/>
                  </a:moveTo>
                  <a:cubicBezTo>
                    <a:pt x="334" y="222"/>
                    <a:pt x="112" y="583"/>
                    <a:pt x="1" y="805"/>
                  </a:cubicBezTo>
                  <a:cubicBezTo>
                    <a:pt x="694" y="1498"/>
                    <a:pt x="1387" y="2191"/>
                    <a:pt x="2080" y="2773"/>
                  </a:cubicBezTo>
                  <a:cubicBezTo>
                    <a:pt x="6683" y="7403"/>
                    <a:pt x="11313" y="12006"/>
                    <a:pt x="15943" y="16636"/>
                  </a:cubicBezTo>
                  <a:cubicBezTo>
                    <a:pt x="22403" y="23235"/>
                    <a:pt x="29002" y="29695"/>
                    <a:pt x="35573" y="36155"/>
                  </a:cubicBezTo>
                  <a:cubicBezTo>
                    <a:pt x="42033" y="42643"/>
                    <a:pt x="48520" y="49103"/>
                    <a:pt x="54870" y="55563"/>
                  </a:cubicBezTo>
                  <a:cubicBezTo>
                    <a:pt x="55289" y="55924"/>
                    <a:pt x="55490" y="56097"/>
                    <a:pt x="55716" y="56097"/>
                  </a:cubicBezTo>
                  <a:cubicBezTo>
                    <a:pt x="55923" y="56097"/>
                    <a:pt x="56151" y="55952"/>
                    <a:pt x="56589" y="55674"/>
                  </a:cubicBezTo>
                  <a:lnTo>
                    <a:pt x="55895" y="54980"/>
                  </a:lnTo>
                  <a:cubicBezTo>
                    <a:pt x="53372" y="52457"/>
                    <a:pt x="50711" y="49907"/>
                    <a:pt x="48160" y="47356"/>
                  </a:cubicBezTo>
                  <a:cubicBezTo>
                    <a:pt x="40314" y="39510"/>
                    <a:pt x="32329" y="31552"/>
                    <a:pt x="24482" y="23678"/>
                  </a:cubicBezTo>
                  <a:cubicBezTo>
                    <a:pt x="17080" y="16414"/>
                    <a:pt x="9816" y="9122"/>
                    <a:pt x="2524" y="1858"/>
                  </a:cubicBezTo>
                  <a:cubicBezTo>
                    <a:pt x="1969" y="1276"/>
                    <a:pt x="1387" y="694"/>
                    <a:pt x="805" y="112"/>
                  </a:cubicBezTo>
                  <a:cubicBezTo>
                    <a:pt x="694" y="112"/>
                    <a:pt x="583" y="1"/>
                    <a:pt x="44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709;p69"/>
            <p:cNvSpPr/>
            <p:nvPr/>
          </p:nvSpPr>
          <p:spPr>
            <a:xfrm>
              <a:off x="3394246" y="3123873"/>
              <a:ext cx="762950" cy="757646"/>
            </a:xfrm>
            <a:custGeom>
              <a:avLst/>
              <a:gdLst/>
              <a:ahLst/>
              <a:cxnLst/>
              <a:rect l="l" t="t" r="r" b="b"/>
              <a:pathLst>
                <a:path w="55812" h="55424" extrusionOk="0">
                  <a:moveTo>
                    <a:pt x="640" y="0"/>
                  </a:moveTo>
                  <a:cubicBezTo>
                    <a:pt x="446" y="0"/>
                    <a:pt x="234" y="28"/>
                    <a:pt x="0" y="83"/>
                  </a:cubicBezTo>
                  <a:cubicBezTo>
                    <a:pt x="361" y="416"/>
                    <a:pt x="582" y="776"/>
                    <a:pt x="832" y="998"/>
                  </a:cubicBezTo>
                  <a:cubicBezTo>
                    <a:pt x="3133" y="3327"/>
                    <a:pt x="5434" y="5628"/>
                    <a:pt x="7763" y="7929"/>
                  </a:cubicBezTo>
                  <a:cubicBezTo>
                    <a:pt x="12477" y="12560"/>
                    <a:pt x="17107" y="17190"/>
                    <a:pt x="21737" y="21903"/>
                  </a:cubicBezTo>
                  <a:cubicBezTo>
                    <a:pt x="28197" y="28280"/>
                    <a:pt x="34546" y="34629"/>
                    <a:pt x="40895" y="40978"/>
                  </a:cubicBezTo>
                  <a:cubicBezTo>
                    <a:pt x="45525" y="45608"/>
                    <a:pt x="50156" y="50100"/>
                    <a:pt x="54758" y="54730"/>
                  </a:cubicBezTo>
                  <a:cubicBezTo>
                    <a:pt x="55008" y="54952"/>
                    <a:pt x="55229" y="55063"/>
                    <a:pt x="55451" y="55423"/>
                  </a:cubicBezTo>
                  <a:cubicBezTo>
                    <a:pt x="55812" y="54619"/>
                    <a:pt x="55701" y="54037"/>
                    <a:pt x="55118" y="53566"/>
                  </a:cubicBezTo>
                  <a:cubicBezTo>
                    <a:pt x="54647" y="53233"/>
                    <a:pt x="54204" y="52762"/>
                    <a:pt x="53843" y="52290"/>
                  </a:cubicBezTo>
                  <a:cubicBezTo>
                    <a:pt x="49213" y="47688"/>
                    <a:pt x="44611" y="43169"/>
                    <a:pt x="39980" y="38538"/>
                  </a:cubicBezTo>
                  <a:cubicBezTo>
                    <a:pt x="29472" y="28141"/>
                    <a:pt x="19075" y="17633"/>
                    <a:pt x="8567" y="7236"/>
                  </a:cubicBezTo>
                  <a:cubicBezTo>
                    <a:pt x="6377" y="5046"/>
                    <a:pt x="4159" y="2966"/>
                    <a:pt x="2080" y="776"/>
                  </a:cubicBezTo>
                  <a:cubicBezTo>
                    <a:pt x="1663" y="255"/>
                    <a:pt x="1230" y="0"/>
                    <a:pt x="64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710;p69"/>
            <p:cNvSpPr/>
            <p:nvPr/>
          </p:nvSpPr>
          <p:spPr>
            <a:xfrm>
              <a:off x="2464153" y="3598756"/>
              <a:ext cx="723539" cy="718468"/>
            </a:xfrm>
            <a:custGeom>
              <a:avLst/>
              <a:gdLst/>
              <a:ahLst/>
              <a:cxnLst/>
              <a:rect l="l" t="t" r="r" b="b"/>
              <a:pathLst>
                <a:path w="52929" h="52558" extrusionOk="0">
                  <a:moveTo>
                    <a:pt x="361" y="1"/>
                  </a:moveTo>
                  <a:cubicBezTo>
                    <a:pt x="250" y="334"/>
                    <a:pt x="112" y="583"/>
                    <a:pt x="1" y="1165"/>
                  </a:cubicBezTo>
                  <a:cubicBezTo>
                    <a:pt x="250" y="1276"/>
                    <a:pt x="583" y="1498"/>
                    <a:pt x="943" y="1859"/>
                  </a:cubicBezTo>
                  <a:cubicBezTo>
                    <a:pt x="5435" y="6239"/>
                    <a:pt x="9954" y="10731"/>
                    <a:pt x="14446" y="15250"/>
                  </a:cubicBezTo>
                  <a:cubicBezTo>
                    <a:pt x="19409" y="20324"/>
                    <a:pt x="24510" y="25425"/>
                    <a:pt x="29584" y="30499"/>
                  </a:cubicBezTo>
                  <a:cubicBezTo>
                    <a:pt x="35129" y="35933"/>
                    <a:pt x="40674" y="41478"/>
                    <a:pt x="46219" y="47024"/>
                  </a:cubicBezTo>
                  <a:cubicBezTo>
                    <a:pt x="47938" y="48743"/>
                    <a:pt x="49685" y="50378"/>
                    <a:pt x="51293" y="52097"/>
                  </a:cubicBezTo>
                  <a:cubicBezTo>
                    <a:pt x="51564" y="52369"/>
                    <a:pt x="51836" y="52557"/>
                    <a:pt x="52150" y="52557"/>
                  </a:cubicBezTo>
                  <a:cubicBezTo>
                    <a:pt x="52381" y="52557"/>
                    <a:pt x="52635" y="52455"/>
                    <a:pt x="52929" y="52208"/>
                  </a:cubicBezTo>
                  <a:cubicBezTo>
                    <a:pt x="52679" y="51876"/>
                    <a:pt x="52347" y="51626"/>
                    <a:pt x="52097" y="51404"/>
                  </a:cubicBezTo>
                  <a:cubicBezTo>
                    <a:pt x="49214" y="48410"/>
                    <a:pt x="46219" y="45526"/>
                    <a:pt x="43225" y="42504"/>
                  </a:cubicBezTo>
                  <a:lnTo>
                    <a:pt x="32689" y="31996"/>
                  </a:lnTo>
                  <a:cubicBezTo>
                    <a:pt x="25647" y="25065"/>
                    <a:pt x="18716" y="18134"/>
                    <a:pt x="11784" y="11202"/>
                  </a:cubicBezTo>
                  <a:lnTo>
                    <a:pt x="1387" y="805"/>
                  </a:lnTo>
                  <a:cubicBezTo>
                    <a:pt x="1165" y="583"/>
                    <a:pt x="943" y="334"/>
                    <a:pt x="694" y="112"/>
                  </a:cubicBezTo>
                  <a:cubicBezTo>
                    <a:pt x="583" y="112"/>
                    <a:pt x="472" y="112"/>
                    <a:pt x="3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711;p69"/>
            <p:cNvSpPr/>
            <p:nvPr/>
          </p:nvSpPr>
          <p:spPr>
            <a:xfrm>
              <a:off x="2484631" y="3552906"/>
              <a:ext cx="751959" cy="746765"/>
            </a:xfrm>
            <a:custGeom>
              <a:avLst/>
              <a:gdLst/>
              <a:ahLst/>
              <a:cxnLst/>
              <a:rect l="l" t="t" r="r" b="b"/>
              <a:pathLst>
                <a:path w="55008" h="54628" extrusionOk="0">
                  <a:moveTo>
                    <a:pt x="471" y="0"/>
                  </a:moveTo>
                  <a:cubicBezTo>
                    <a:pt x="250" y="472"/>
                    <a:pt x="139" y="804"/>
                    <a:pt x="0" y="1054"/>
                  </a:cubicBezTo>
                  <a:cubicBezTo>
                    <a:pt x="471" y="1608"/>
                    <a:pt x="943" y="1969"/>
                    <a:pt x="1386" y="2440"/>
                  </a:cubicBezTo>
                  <a:cubicBezTo>
                    <a:pt x="9149" y="10175"/>
                    <a:pt x="16885" y="17911"/>
                    <a:pt x="24731" y="25646"/>
                  </a:cubicBezTo>
                  <a:lnTo>
                    <a:pt x="46579" y="47494"/>
                  </a:lnTo>
                  <a:lnTo>
                    <a:pt x="53261" y="54176"/>
                  </a:lnTo>
                  <a:cubicBezTo>
                    <a:pt x="53626" y="54482"/>
                    <a:pt x="53798" y="54628"/>
                    <a:pt x="54034" y="54628"/>
                  </a:cubicBezTo>
                  <a:cubicBezTo>
                    <a:pt x="54246" y="54628"/>
                    <a:pt x="54508" y="54510"/>
                    <a:pt x="55007" y="54287"/>
                  </a:cubicBezTo>
                  <a:cubicBezTo>
                    <a:pt x="36736" y="36154"/>
                    <a:pt x="18604" y="18133"/>
                    <a:pt x="4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712;p69"/>
            <p:cNvSpPr/>
            <p:nvPr/>
          </p:nvSpPr>
          <p:spPr>
            <a:xfrm>
              <a:off x="3463977" y="3130148"/>
              <a:ext cx="697771" cy="691101"/>
            </a:xfrm>
            <a:custGeom>
              <a:avLst/>
              <a:gdLst/>
              <a:ahLst/>
              <a:cxnLst/>
              <a:rect l="l" t="t" r="r" b="b"/>
              <a:pathLst>
                <a:path w="51044" h="50556" extrusionOk="0">
                  <a:moveTo>
                    <a:pt x="656" y="1"/>
                  </a:moveTo>
                  <a:cubicBezTo>
                    <a:pt x="450" y="1"/>
                    <a:pt x="233" y="32"/>
                    <a:pt x="1" y="95"/>
                  </a:cubicBezTo>
                  <a:cubicBezTo>
                    <a:pt x="222" y="428"/>
                    <a:pt x="444" y="650"/>
                    <a:pt x="805" y="899"/>
                  </a:cubicBezTo>
                  <a:cubicBezTo>
                    <a:pt x="2995" y="3201"/>
                    <a:pt x="5296" y="5391"/>
                    <a:pt x="7625" y="7720"/>
                  </a:cubicBezTo>
                  <a:cubicBezTo>
                    <a:pt x="14557" y="14651"/>
                    <a:pt x="21488" y="21444"/>
                    <a:pt x="28419" y="28375"/>
                  </a:cubicBezTo>
                  <a:lnTo>
                    <a:pt x="47134" y="47090"/>
                  </a:lnTo>
                  <a:cubicBezTo>
                    <a:pt x="48160" y="48144"/>
                    <a:pt x="49103" y="49059"/>
                    <a:pt x="50128" y="50001"/>
                  </a:cubicBezTo>
                  <a:cubicBezTo>
                    <a:pt x="50239" y="50223"/>
                    <a:pt x="50489" y="50334"/>
                    <a:pt x="50711" y="50556"/>
                  </a:cubicBezTo>
                  <a:cubicBezTo>
                    <a:pt x="51043" y="49752"/>
                    <a:pt x="50711" y="49170"/>
                    <a:pt x="50239" y="48615"/>
                  </a:cubicBezTo>
                  <a:cubicBezTo>
                    <a:pt x="42726" y="41212"/>
                    <a:pt x="35351" y="33810"/>
                    <a:pt x="27837" y="26435"/>
                  </a:cubicBezTo>
                  <a:cubicBezTo>
                    <a:pt x="21238" y="19836"/>
                    <a:pt x="14557" y="13126"/>
                    <a:pt x="7958" y="6555"/>
                  </a:cubicBezTo>
                  <a:cubicBezTo>
                    <a:pt x="5989" y="4587"/>
                    <a:pt x="4049" y="2729"/>
                    <a:pt x="2191" y="788"/>
                  </a:cubicBezTo>
                  <a:cubicBezTo>
                    <a:pt x="1756" y="271"/>
                    <a:pt x="1260" y="1"/>
                    <a:pt x="65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713;p69"/>
            <p:cNvSpPr/>
            <p:nvPr/>
          </p:nvSpPr>
          <p:spPr>
            <a:xfrm>
              <a:off x="2448624" y="3644618"/>
              <a:ext cx="691702" cy="690198"/>
            </a:xfrm>
            <a:custGeom>
              <a:avLst/>
              <a:gdLst/>
              <a:ahLst/>
              <a:cxnLst/>
              <a:rect l="l" t="t" r="r" b="b"/>
              <a:pathLst>
                <a:path w="50600" h="50490" extrusionOk="0">
                  <a:moveTo>
                    <a:pt x="333" y="1"/>
                  </a:moveTo>
                  <a:cubicBezTo>
                    <a:pt x="111" y="444"/>
                    <a:pt x="111" y="805"/>
                    <a:pt x="0" y="1138"/>
                  </a:cubicBezTo>
                  <a:cubicBezTo>
                    <a:pt x="16497" y="17551"/>
                    <a:pt x="33021" y="34076"/>
                    <a:pt x="49435" y="50489"/>
                  </a:cubicBezTo>
                  <a:cubicBezTo>
                    <a:pt x="49906" y="50350"/>
                    <a:pt x="50128" y="50240"/>
                    <a:pt x="50599" y="50129"/>
                  </a:cubicBezTo>
                  <a:cubicBezTo>
                    <a:pt x="50239" y="49657"/>
                    <a:pt x="50017" y="49436"/>
                    <a:pt x="49767" y="49214"/>
                  </a:cubicBezTo>
                  <a:cubicBezTo>
                    <a:pt x="48048" y="47578"/>
                    <a:pt x="46440" y="45970"/>
                    <a:pt x="44804" y="44251"/>
                  </a:cubicBezTo>
                  <a:cubicBezTo>
                    <a:pt x="37180" y="36737"/>
                    <a:pt x="29555" y="29113"/>
                    <a:pt x="21931" y="21488"/>
                  </a:cubicBezTo>
                  <a:cubicBezTo>
                    <a:pt x="15693" y="15361"/>
                    <a:pt x="9565" y="9122"/>
                    <a:pt x="3327" y="2995"/>
                  </a:cubicBezTo>
                  <a:cubicBezTo>
                    <a:pt x="2523" y="2191"/>
                    <a:pt x="1830" y="1387"/>
                    <a:pt x="1026" y="583"/>
                  </a:cubicBezTo>
                  <a:cubicBezTo>
                    <a:pt x="804" y="444"/>
                    <a:pt x="555" y="223"/>
                    <a:pt x="3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714;p69"/>
            <p:cNvSpPr/>
            <p:nvPr/>
          </p:nvSpPr>
          <p:spPr>
            <a:xfrm>
              <a:off x="2432698" y="3695033"/>
              <a:ext cx="655312" cy="650350"/>
            </a:xfrm>
            <a:custGeom>
              <a:avLst/>
              <a:gdLst/>
              <a:ahLst/>
              <a:cxnLst/>
              <a:rect l="l" t="t" r="r" b="b"/>
              <a:pathLst>
                <a:path w="47938" h="47575" extrusionOk="0">
                  <a:moveTo>
                    <a:pt x="583" y="0"/>
                  </a:moveTo>
                  <a:lnTo>
                    <a:pt x="583" y="0"/>
                  </a:lnTo>
                  <a:cubicBezTo>
                    <a:pt x="1" y="804"/>
                    <a:pt x="222" y="1387"/>
                    <a:pt x="805" y="1858"/>
                  </a:cubicBezTo>
                  <a:cubicBezTo>
                    <a:pt x="1387" y="2302"/>
                    <a:pt x="1969" y="2884"/>
                    <a:pt x="2551" y="3466"/>
                  </a:cubicBezTo>
                  <a:cubicBezTo>
                    <a:pt x="11091" y="12005"/>
                    <a:pt x="19630" y="20573"/>
                    <a:pt x="28308" y="29112"/>
                  </a:cubicBezTo>
                  <a:cubicBezTo>
                    <a:pt x="34186" y="35129"/>
                    <a:pt x="40203" y="41006"/>
                    <a:pt x="46219" y="47023"/>
                  </a:cubicBezTo>
                  <a:cubicBezTo>
                    <a:pt x="46660" y="47403"/>
                    <a:pt x="46859" y="47574"/>
                    <a:pt x="47099" y="47574"/>
                  </a:cubicBezTo>
                  <a:cubicBezTo>
                    <a:pt x="47298" y="47574"/>
                    <a:pt x="47525" y="47458"/>
                    <a:pt x="47938" y="47245"/>
                  </a:cubicBezTo>
                  <a:cubicBezTo>
                    <a:pt x="32107" y="31552"/>
                    <a:pt x="16414" y="15832"/>
                    <a:pt x="5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715;p69"/>
            <p:cNvSpPr/>
            <p:nvPr/>
          </p:nvSpPr>
          <p:spPr>
            <a:xfrm>
              <a:off x="2423225" y="3751887"/>
              <a:ext cx="615902" cy="603995"/>
            </a:xfrm>
            <a:custGeom>
              <a:avLst/>
              <a:gdLst/>
              <a:ahLst/>
              <a:cxnLst/>
              <a:rect l="l" t="t" r="r" b="b"/>
              <a:pathLst>
                <a:path w="45055" h="44184" extrusionOk="0">
                  <a:moveTo>
                    <a:pt x="472" y="0"/>
                  </a:moveTo>
                  <a:lnTo>
                    <a:pt x="472" y="0"/>
                  </a:lnTo>
                  <a:cubicBezTo>
                    <a:pt x="0" y="804"/>
                    <a:pt x="333" y="1275"/>
                    <a:pt x="915" y="1747"/>
                  </a:cubicBezTo>
                  <a:cubicBezTo>
                    <a:pt x="7265" y="7985"/>
                    <a:pt x="13503" y="14334"/>
                    <a:pt x="19880" y="20573"/>
                  </a:cubicBezTo>
                  <a:cubicBezTo>
                    <a:pt x="27033" y="27726"/>
                    <a:pt x="34186" y="35018"/>
                    <a:pt x="41478" y="42171"/>
                  </a:cubicBezTo>
                  <a:cubicBezTo>
                    <a:pt x="41921" y="42642"/>
                    <a:pt x="42504" y="43086"/>
                    <a:pt x="42975" y="43668"/>
                  </a:cubicBezTo>
                  <a:cubicBezTo>
                    <a:pt x="43312" y="44005"/>
                    <a:pt x="43602" y="44184"/>
                    <a:pt x="43991" y="44184"/>
                  </a:cubicBezTo>
                  <a:cubicBezTo>
                    <a:pt x="44274" y="44184"/>
                    <a:pt x="44610" y="44088"/>
                    <a:pt x="45054" y="43890"/>
                  </a:cubicBezTo>
                  <a:cubicBezTo>
                    <a:pt x="44472" y="43446"/>
                    <a:pt x="44001" y="43197"/>
                    <a:pt x="43779" y="42864"/>
                  </a:cubicBezTo>
                  <a:cubicBezTo>
                    <a:pt x="38705" y="37901"/>
                    <a:pt x="33604" y="32799"/>
                    <a:pt x="28530" y="27837"/>
                  </a:cubicBezTo>
                  <a:cubicBezTo>
                    <a:pt x="19408" y="18715"/>
                    <a:pt x="10398" y="9704"/>
                    <a:pt x="1276" y="693"/>
                  </a:cubicBezTo>
                  <a:cubicBezTo>
                    <a:pt x="1276" y="582"/>
                    <a:pt x="1165" y="582"/>
                    <a:pt x="1165" y="471"/>
                  </a:cubicBezTo>
                  <a:cubicBezTo>
                    <a:pt x="915" y="361"/>
                    <a:pt x="694" y="111"/>
                    <a:pt x="4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716;p69"/>
            <p:cNvSpPr/>
            <p:nvPr/>
          </p:nvSpPr>
          <p:spPr>
            <a:xfrm>
              <a:off x="3538260" y="3140920"/>
              <a:ext cx="618937" cy="614002"/>
            </a:xfrm>
            <a:custGeom>
              <a:avLst/>
              <a:gdLst/>
              <a:ahLst/>
              <a:cxnLst/>
              <a:rect l="l" t="t" r="r" b="b"/>
              <a:pathLst>
                <a:path w="45277" h="44916" extrusionOk="0">
                  <a:moveTo>
                    <a:pt x="1" y="0"/>
                  </a:moveTo>
                  <a:lnTo>
                    <a:pt x="1831" y="1830"/>
                  </a:lnTo>
                  <a:lnTo>
                    <a:pt x="15943" y="15943"/>
                  </a:lnTo>
                  <a:cubicBezTo>
                    <a:pt x="25287" y="25286"/>
                    <a:pt x="34769" y="34657"/>
                    <a:pt x="44112" y="44001"/>
                  </a:cubicBezTo>
                  <a:cubicBezTo>
                    <a:pt x="44223" y="44112"/>
                    <a:pt x="44362" y="44223"/>
                    <a:pt x="44473" y="44361"/>
                  </a:cubicBezTo>
                  <a:cubicBezTo>
                    <a:pt x="44694" y="44583"/>
                    <a:pt x="44916" y="44694"/>
                    <a:pt x="45166" y="44916"/>
                  </a:cubicBezTo>
                  <a:cubicBezTo>
                    <a:pt x="45277" y="44001"/>
                    <a:pt x="45055" y="43419"/>
                    <a:pt x="44473" y="42837"/>
                  </a:cubicBezTo>
                  <a:cubicBezTo>
                    <a:pt x="37763" y="36266"/>
                    <a:pt x="31053" y="29556"/>
                    <a:pt x="24483" y="22985"/>
                  </a:cubicBezTo>
                  <a:cubicBezTo>
                    <a:pt x="17191" y="15693"/>
                    <a:pt x="9927" y="8429"/>
                    <a:pt x="2635" y="1026"/>
                  </a:cubicBezTo>
                  <a:cubicBezTo>
                    <a:pt x="1942" y="333"/>
                    <a:pt x="1138" y="0"/>
                    <a:pt x="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717;p69"/>
            <p:cNvSpPr/>
            <p:nvPr/>
          </p:nvSpPr>
          <p:spPr>
            <a:xfrm>
              <a:off x="2420190" y="3811762"/>
              <a:ext cx="555644" cy="550368"/>
            </a:xfrm>
            <a:custGeom>
              <a:avLst/>
              <a:gdLst/>
              <a:ahLst/>
              <a:cxnLst/>
              <a:rect l="l" t="t" r="r" b="b"/>
              <a:pathLst>
                <a:path w="40647" h="40261" extrusionOk="0">
                  <a:moveTo>
                    <a:pt x="333" y="1"/>
                  </a:moveTo>
                  <a:lnTo>
                    <a:pt x="333" y="1"/>
                  </a:lnTo>
                  <a:cubicBezTo>
                    <a:pt x="1" y="833"/>
                    <a:pt x="333" y="1276"/>
                    <a:pt x="916" y="1858"/>
                  </a:cubicBezTo>
                  <a:cubicBezTo>
                    <a:pt x="3688" y="4520"/>
                    <a:pt x="6350" y="7182"/>
                    <a:pt x="9011" y="9843"/>
                  </a:cubicBezTo>
                  <a:cubicBezTo>
                    <a:pt x="18937" y="19769"/>
                    <a:pt x="28863" y="29695"/>
                    <a:pt x="38816" y="39648"/>
                  </a:cubicBezTo>
                  <a:cubicBezTo>
                    <a:pt x="39193" y="40025"/>
                    <a:pt x="39531" y="40261"/>
                    <a:pt x="39961" y="40261"/>
                  </a:cubicBezTo>
                  <a:cubicBezTo>
                    <a:pt x="40164" y="40261"/>
                    <a:pt x="40388" y="40208"/>
                    <a:pt x="40646" y="40092"/>
                  </a:cubicBezTo>
                  <a:cubicBezTo>
                    <a:pt x="39260" y="38373"/>
                    <a:pt x="1027" y="361"/>
                    <a:pt x="3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718;p69"/>
            <p:cNvSpPr/>
            <p:nvPr/>
          </p:nvSpPr>
          <p:spPr>
            <a:xfrm>
              <a:off x="3621647" y="3159867"/>
              <a:ext cx="521155" cy="519255"/>
            </a:xfrm>
            <a:custGeom>
              <a:avLst/>
              <a:gdLst/>
              <a:ahLst/>
              <a:cxnLst/>
              <a:rect l="l" t="t" r="r" b="b"/>
              <a:pathLst>
                <a:path w="38124" h="37985" extrusionOk="0">
                  <a:moveTo>
                    <a:pt x="1" y="1"/>
                  </a:moveTo>
                  <a:lnTo>
                    <a:pt x="1" y="1"/>
                  </a:lnTo>
                  <a:cubicBezTo>
                    <a:pt x="472" y="444"/>
                    <a:pt x="694" y="805"/>
                    <a:pt x="943" y="1027"/>
                  </a:cubicBezTo>
                  <a:cubicBezTo>
                    <a:pt x="3355" y="3466"/>
                    <a:pt x="5906" y="5879"/>
                    <a:pt x="8318" y="8318"/>
                  </a:cubicBezTo>
                  <a:cubicBezTo>
                    <a:pt x="17911" y="17884"/>
                    <a:pt x="27615" y="27588"/>
                    <a:pt x="37319" y="37181"/>
                  </a:cubicBezTo>
                  <a:lnTo>
                    <a:pt x="38123" y="37985"/>
                  </a:lnTo>
                  <a:cubicBezTo>
                    <a:pt x="38123" y="36737"/>
                    <a:pt x="37679" y="36044"/>
                    <a:pt x="36986" y="35351"/>
                  </a:cubicBezTo>
                  <a:cubicBezTo>
                    <a:pt x="31552" y="30028"/>
                    <a:pt x="26118" y="24593"/>
                    <a:pt x="20795" y="19270"/>
                  </a:cubicBezTo>
                  <a:cubicBezTo>
                    <a:pt x="14806" y="13281"/>
                    <a:pt x="8789" y="7376"/>
                    <a:pt x="2912" y="1387"/>
                  </a:cubicBezTo>
                  <a:cubicBezTo>
                    <a:pt x="2080" y="555"/>
                    <a:pt x="1276" y="223"/>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719;p69"/>
            <p:cNvSpPr/>
            <p:nvPr/>
          </p:nvSpPr>
          <p:spPr>
            <a:xfrm>
              <a:off x="2424742" y="3876571"/>
              <a:ext cx="489687" cy="485449"/>
            </a:xfrm>
            <a:custGeom>
              <a:avLst/>
              <a:gdLst/>
              <a:ahLst/>
              <a:cxnLst/>
              <a:rect l="l" t="t" r="r" b="b"/>
              <a:pathLst>
                <a:path w="35822" h="35512" extrusionOk="0">
                  <a:moveTo>
                    <a:pt x="111" y="1"/>
                  </a:moveTo>
                  <a:lnTo>
                    <a:pt x="111" y="1"/>
                  </a:lnTo>
                  <a:cubicBezTo>
                    <a:pt x="0" y="944"/>
                    <a:pt x="361" y="1637"/>
                    <a:pt x="915" y="2191"/>
                  </a:cubicBezTo>
                  <a:cubicBezTo>
                    <a:pt x="4159" y="5435"/>
                    <a:pt x="7514" y="8679"/>
                    <a:pt x="10758" y="11895"/>
                  </a:cubicBezTo>
                  <a:cubicBezTo>
                    <a:pt x="16525" y="17690"/>
                    <a:pt x="22181" y="23346"/>
                    <a:pt x="27948" y="29002"/>
                  </a:cubicBezTo>
                  <a:cubicBezTo>
                    <a:pt x="29916" y="30970"/>
                    <a:pt x="31885" y="32939"/>
                    <a:pt x="33853" y="34907"/>
                  </a:cubicBezTo>
                  <a:cubicBezTo>
                    <a:pt x="34213" y="35331"/>
                    <a:pt x="34703" y="35512"/>
                    <a:pt x="35223" y="35512"/>
                  </a:cubicBezTo>
                  <a:cubicBezTo>
                    <a:pt x="35384" y="35512"/>
                    <a:pt x="35547" y="35495"/>
                    <a:pt x="35711" y="35462"/>
                  </a:cubicBezTo>
                  <a:cubicBezTo>
                    <a:pt x="35711" y="35351"/>
                    <a:pt x="35711" y="35351"/>
                    <a:pt x="35822" y="35240"/>
                  </a:cubicBezTo>
                  <a:cubicBezTo>
                    <a:pt x="35461" y="35018"/>
                    <a:pt x="35129" y="34769"/>
                    <a:pt x="34879" y="34436"/>
                  </a:cubicBezTo>
                  <a:cubicBezTo>
                    <a:pt x="31663" y="31303"/>
                    <a:pt x="28530" y="28198"/>
                    <a:pt x="25314" y="24954"/>
                  </a:cubicBezTo>
                  <a:cubicBezTo>
                    <a:pt x="18937" y="18494"/>
                    <a:pt x="12477" y="12145"/>
                    <a:pt x="6017" y="5657"/>
                  </a:cubicBezTo>
                  <a:lnTo>
                    <a:pt x="804" y="472"/>
                  </a:lnTo>
                  <a:cubicBezTo>
                    <a:pt x="583" y="361"/>
                    <a:pt x="361" y="250"/>
                    <a:pt x="11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720;p69"/>
            <p:cNvSpPr/>
            <p:nvPr/>
          </p:nvSpPr>
          <p:spPr>
            <a:xfrm>
              <a:off x="2437250" y="3949350"/>
              <a:ext cx="405931" cy="404413"/>
            </a:xfrm>
            <a:custGeom>
              <a:avLst/>
              <a:gdLst/>
              <a:ahLst/>
              <a:cxnLst/>
              <a:rect l="l" t="t" r="r" b="b"/>
              <a:pathLst>
                <a:path w="29695" h="29584" extrusionOk="0">
                  <a:moveTo>
                    <a:pt x="0" y="0"/>
                  </a:moveTo>
                  <a:cubicBezTo>
                    <a:pt x="139" y="1165"/>
                    <a:pt x="250" y="1969"/>
                    <a:pt x="1054" y="2551"/>
                  </a:cubicBezTo>
                  <a:lnTo>
                    <a:pt x="2218" y="3688"/>
                  </a:lnTo>
                  <a:cubicBezTo>
                    <a:pt x="10536" y="11894"/>
                    <a:pt x="18715" y="20101"/>
                    <a:pt x="26922" y="28308"/>
                  </a:cubicBezTo>
                  <a:cubicBezTo>
                    <a:pt x="27615" y="29112"/>
                    <a:pt x="28419" y="29583"/>
                    <a:pt x="29694" y="29583"/>
                  </a:cubicBezTo>
                  <a:cubicBezTo>
                    <a:pt x="19769" y="19741"/>
                    <a:pt x="10065" y="9926"/>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721;p69"/>
            <p:cNvSpPr/>
            <p:nvPr/>
          </p:nvSpPr>
          <p:spPr>
            <a:xfrm>
              <a:off x="3722846" y="3197774"/>
              <a:ext cx="390005" cy="385084"/>
            </a:xfrm>
            <a:custGeom>
              <a:avLst/>
              <a:gdLst/>
              <a:ahLst/>
              <a:cxnLst/>
              <a:rect l="l" t="t" r="r" b="b"/>
              <a:pathLst>
                <a:path w="28530" h="28170" extrusionOk="0">
                  <a:moveTo>
                    <a:pt x="0" y="0"/>
                  </a:moveTo>
                  <a:cubicBezTo>
                    <a:pt x="9482" y="9344"/>
                    <a:pt x="18826" y="18715"/>
                    <a:pt x="28308" y="28170"/>
                  </a:cubicBezTo>
                  <a:cubicBezTo>
                    <a:pt x="28419" y="28059"/>
                    <a:pt x="28419" y="28059"/>
                    <a:pt x="28530" y="28059"/>
                  </a:cubicBezTo>
                  <a:cubicBezTo>
                    <a:pt x="28086" y="26894"/>
                    <a:pt x="27726" y="25868"/>
                    <a:pt x="26811" y="25064"/>
                  </a:cubicBezTo>
                  <a:cubicBezTo>
                    <a:pt x="26229" y="24593"/>
                    <a:pt x="25757" y="24122"/>
                    <a:pt x="25314" y="23678"/>
                  </a:cubicBezTo>
                  <a:lnTo>
                    <a:pt x="7153" y="5545"/>
                  </a:lnTo>
                  <a:cubicBezTo>
                    <a:pt x="5767" y="4270"/>
                    <a:pt x="4519" y="2995"/>
                    <a:pt x="3244" y="1608"/>
                  </a:cubicBezTo>
                  <a:cubicBezTo>
                    <a:pt x="2301" y="693"/>
                    <a:pt x="1276" y="333"/>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722;p69"/>
            <p:cNvSpPr/>
            <p:nvPr/>
          </p:nvSpPr>
          <p:spPr>
            <a:xfrm>
              <a:off x="2467571" y="4044097"/>
              <a:ext cx="280850" cy="282750"/>
            </a:xfrm>
            <a:custGeom>
              <a:avLst/>
              <a:gdLst/>
              <a:ahLst/>
              <a:cxnLst/>
              <a:rect l="l" t="t" r="r" b="b"/>
              <a:pathLst>
                <a:path w="20545" h="20684" extrusionOk="0">
                  <a:moveTo>
                    <a:pt x="0" y="1"/>
                  </a:moveTo>
                  <a:lnTo>
                    <a:pt x="0" y="1"/>
                  </a:lnTo>
                  <a:cubicBezTo>
                    <a:pt x="333" y="1165"/>
                    <a:pt x="693" y="2191"/>
                    <a:pt x="1498" y="2995"/>
                  </a:cubicBezTo>
                  <a:cubicBezTo>
                    <a:pt x="6932" y="8318"/>
                    <a:pt x="12338" y="13752"/>
                    <a:pt x="17662" y="19187"/>
                  </a:cubicBezTo>
                  <a:cubicBezTo>
                    <a:pt x="18466" y="19991"/>
                    <a:pt x="19519" y="20323"/>
                    <a:pt x="20545" y="20684"/>
                  </a:cubicBezTo>
                  <a:cubicBezTo>
                    <a:pt x="13614" y="13752"/>
                    <a:pt x="6793" y="6932"/>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723;p69"/>
            <p:cNvSpPr/>
            <p:nvPr/>
          </p:nvSpPr>
          <p:spPr>
            <a:xfrm>
              <a:off x="3871411" y="3278126"/>
              <a:ext cx="162605" cy="164122"/>
            </a:xfrm>
            <a:custGeom>
              <a:avLst/>
              <a:gdLst/>
              <a:ahLst/>
              <a:cxnLst/>
              <a:rect l="l" t="t" r="r" b="b"/>
              <a:pathLst>
                <a:path w="11895" h="12006" extrusionOk="0">
                  <a:moveTo>
                    <a:pt x="1" y="0"/>
                  </a:moveTo>
                  <a:lnTo>
                    <a:pt x="1" y="0"/>
                  </a:lnTo>
                  <a:cubicBezTo>
                    <a:pt x="3910" y="3937"/>
                    <a:pt x="7847" y="7985"/>
                    <a:pt x="11895" y="12005"/>
                  </a:cubicBezTo>
                  <a:cubicBezTo>
                    <a:pt x="9926" y="8207"/>
                    <a:pt x="2080" y="471"/>
                    <a:pt x="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Google Shape;1811;p38"/>
          <p:cNvSpPr txBox="1">
            <a:spLocks/>
          </p:cNvSpPr>
          <p:nvPr/>
        </p:nvSpPr>
        <p:spPr>
          <a:xfrm>
            <a:off x="1023149" y="2050767"/>
            <a:ext cx="4881200" cy="11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1pPr>
            <a:lvl2pPr marL="914400" marR="0" lvl="1"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2pPr>
            <a:lvl3pPr marL="1371600" marR="0" lvl="2"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3pPr>
            <a:lvl4pPr marL="1828800" marR="0" lvl="3"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4pPr>
            <a:lvl5pPr marL="2286000" marR="0" lvl="4"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5pPr>
            <a:lvl6pPr marL="2743200" marR="0" lvl="5"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6pPr>
            <a:lvl7pPr marL="3200400" marR="0" lvl="6"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7pPr>
            <a:lvl8pPr marL="3657600" marR="0" lvl="7"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8pPr>
            <a:lvl9pPr marL="4114800" marR="0" lvl="8" indent="-317500" algn="l" rtl="0">
              <a:lnSpc>
                <a:spcPct val="100000"/>
              </a:lnSpc>
              <a:spcBef>
                <a:spcPts val="1600"/>
              </a:spcBef>
              <a:spcAft>
                <a:spcPts val="1600"/>
              </a:spcAft>
              <a:buClr>
                <a:srgbClr val="20124D"/>
              </a:buClr>
              <a:buSzPts val="1400"/>
              <a:buFont typeface="Lato"/>
              <a:buNone/>
              <a:defRPr sz="1400" b="0" i="0" u="none" strike="noStrike" cap="none">
                <a:solidFill>
                  <a:srgbClr val="FFFFFF"/>
                </a:solidFill>
                <a:latin typeface="Lato"/>
                <a:ea typeface="Lato"/>
                <a:cs typeface="Lato"/>
                <a:sym typeface="Lato"/>
              </a:defRPr>
            </a:lvl9pPr>
          </a:lstStyle>
          <a:p>
            <a:pPr marL="0" indent="0" defTabSz="1219170"/>
            <a:endParaRPr lang="fr-FR" sz="1867" b="1" kern="0" dirty="0"/>
          </a:p>
        </p:txBody>
      </p:sp>
      <p:sp>
        <p:nvSpPr>
          <p:cNvPr id="70" name="Rectangle 69"/>
          <p:cNvSpPr/>
          <p:nvPr/>
        </p:nvSpPr>
        <p:spPr>
          <a:xfrm>
            <a:off x="1014907" y="284333"/>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216965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8761" y="624110"/>
            <a:ext cx="9995852" cy="1280890"/>
          </a:xfrm>
        </p:spPr>
        <p:txBody>
          <a:bodyPr>
            <a:normAutofit/>
          </a:bodyPr>
          <a:lstStyle/>
          <a:p>
            <a:pPr algn="ctr"/>
            <a:r>
              <a:rPr lang="fr-FR" sz="3300" b="1" dirty="0">
                <a:solidFill>
                  <a:schemeClr val="accent6"/>
                </a:solidFill>
                <a:latin typeface="+mn-lt"/>
              </a:rPr>
              <a:t>PRINCIPAUX PROBLEMES ET MOTIFS DE REJET (1)</a:t>
            </a:r>
          </a:p>
        </p:txBody>
      </p:sp>
      <p:sp>
        <p:nvSpPr>
          <p:cNvPr id="3" name="Espace réservé du contenu 2"/>
          <p:cNvSpPr>
            <a:spLocks noGrp="1"/>
          </p:cNvSpPr>
          <p:nvPr>
            <p:ph idx="1"/>
          </p:nvPr>
        </p:nvSpPr>
        <p:spPr>
          <a:xfrm>
            <a:off x="1508760" y="1440179"/>
            <a:ext cx="9995852" cy="5104999"/>
          </a:xfrm>
        </p:spPr>
        <p:txBody>
          <a:bodyPr>
            <a:normAutofit fontScale="70000" lnSpcReduction="20000"/>
          </a:bodyPr>
          <a:lstStyle/>
          <a:p>
            <a:pPr>
              <a:lnSpc>
                <a:spcPct val="107000"/>
              </a:lnSpc>
            </a:pPr>
            <a:r>
              <a:rPr lang="fr-FR" sz="4000" dirty="0">
                <a:latin typeface="Calibri" panose="020F0502020204030204" pitchFamily="34" charset="0"/>
                <a:ea typeface="Calibri" panose="020F0502020204030204" pitchFamily="34" charset="0"/>
                <a:cs typeface="Times New Roman" panose="02020603050405020304" pitchFamily="18" charset="0"/>
              </a:rPr>
              <a:t> </a:t>
            </a:r>
            <a:r>
              <a:rPr lang="fr-FR" sz="4000" b="1" dirty="0">
                <a:latin typeface="Calibri" panose="020F0502020204030204" pitchFamily="34" charset="0"/>
                <a:ea typeface="Calibri" panose="020F0502020204030204" pitchFamily="34" charset="0"/>
                <a:cs typeface="Times New Roman" panose="02020603050405020304" pitchFamily="18" charset="0"/>
              </a:rPr>
              <a:t>Plan de passation des marchés </a:t>
            </a:r>
          </a:p>
          <a:p>
            <a:pPr lvl="1">
              <a:lnSpc>
                <a:spcPct val="107000"/>
              </a:lnSpc>
              <a:buFont typeface="Wingdings" panose="05000000000000000000" pitchFamily="2" charset="2"/>
              <a:buChar char="ü"/>
            </a:pPr>
            <a:r>
              <a:rPr lang="fr-FR" sz="4000" dirty="0">
                <a:latin typeface="Calibri" panose="020F0502020204030204" pitchFamily="34" charset="0"/>
                <a:ea typeface="Calibri" panose="020F0502020204030204" pitchFamily="34" charset="0"/>
                <a:cs typeface="Times New Roman" panose="02020603050405020304" pitchFamily="18" charset="0"/>
              </a:rPr>
              <a:t>Justification du recours aux modes dérogatoires</a:t>
            </a:r>
          </a:p>
          <a:p>
            <a:pPr marL="457200" lvl="1" indent="0">
              <a:lnSpc>
                <a:spcPct val="107000"/>
              </a:lnSpc>
              <a:buNone/>
            </a:pPr>
            <a:r>
              <a:rPr lang="fr-FR" sz="4000" dirty="0">
                <a:latin typeface="Calibri" panose="020F0502020204030204" pitchFamily="34" charset="0"/>
                <a:ea typeface="Calibri" panose="020F0502020204030204" pitchFamily="34" charset="0"/>
                <a:cs typeface="Times New Roman" panose="02020603050405020304" pitchFamily="18" charset="0"/>
              </a:rPr>
              <a:t>La date imminente de la clôture de l’engagement ne constitue pas un motif de recours à un mode dérogatoire.</a:t>
            </a:r>
          </a:p>
          <a:p>
            <a:pPr lvl="1">
              <a:lnSpc>
                <a:spcPct val="107000"/>
              </a:lnSpc>
              <a:buFont typeface="Wingdings" panose="05000000000000000000" pitchFamily="2" charset="2"/>
              <a:buChar char="ü"/>
            </a:pPr>
            <a:r>
              <a:rPr lang="fr-FR" sz="4000" dirty="0">
                <a:latin typeface="Calibri" panose="020F0502020204030204" pitchFamily="34" charset="0"/>
                <a:ea typeface="Calibri" panose="020F0502020204030204" pitchFamily="34" charset="0"/>
                <a:cs typeface="Times New Roman" panose="02020603050405020304" pitchFamily="18" charset="0"/>
              </a:rPr>
              <a:t>Montant estimatif des marchés à commandes et des contrats-cadres</a:t>
            </a:r>
          </a:p>
          <a:p>
            <a:pPr>
              <a:lnSpc>
                <a:spcPct val="107000"/>
              </a:lnSpc>
            </a:pPr>
            <a:r>
              <a:rPr lang="fr-FR" sz="4000" b="1" dirty="0">
                <a:latin typeface="Calibri" panose="020F0502020204030204" pitchFamily="34" charset="0"/>
                <a:ea typeface="Calibri" panose="020F0502020204030204" pitchFamily="34" charset="0"/>
                <a:cs typeface="Times New Roman" panose="02020603050405020304" pitchFamily="18" charset="0"/>
              </a:rPr>
              <a:t>Dossiers de mise en concurrence</a:t>
            </a:r>
          </a:p>
          <a:p>
            <a:pPr lvl="1">
              <a:lnSpc>
                <a:spcPct val="107000"/>
              </a:lnSpc>
              <a:buFont typeface="Wingdings" panose="05000000000000000000" pitchFamily="2" charset="2"/>
              <a:buChar char="ü"/>
            </a:pPr>
            <a:r>
              <a:rPr lang="fr-FR" sz="4000" dirty="0">
                <a:latin typeface="Calibri" panose="020F0502020204030204" pitchFamily="34" charset="0"/>
                <a:ea typeface="Calibri" panose="020F0502020204030204" pitchFamily="34" charset="0"/>
                <a:cs typeface="Times New Roman" panose="02020603050405020304" pitchFamily="18" charset="0"/>
              </a:rPr>
              <a:t>Critères de qualification trop élevés tendant à limiter la concurrence </a:t>
            </a:r>
          </a:p>
          <a:p>
            <a:pPr lvl="1">
              <a:lnSpc>
                <a:spcPct val="107000"/>
              </a:lnSpc>
              <a:buFont typeface="Wingdings" panose="05000000000000000000" pitchFamily="2" charset="2"/>
              <a:buChar char="ü"/>
            </a:pPr>
            <a:r>
              <a:rPr lang="fr-FR" sz="4000" dirty="0">
                <a:latin typeface="Calibri" panose="020F0502020204030204" pitchFamily="34" charset="0"/>
                <a:ea typeface="Calibri" panose="020F0502020204030204" pitchFamily="34" charset="0"/>
                <a:cs typeface="Times New Roman" panose="02020603050405020304" pitchFamily="18" charset="0"/>
              </a:rPr>
              <a:t>Spécifications techniques orientées</a:t>
            </a:r>
          </a:p>
          <a:p>
            <a:pPr lvl="1">
              <a:lnSpc>
                <a:spcPct val="107000"/>
              </a:lnSpc>
              <a:buFont typeface="Wingdings" panose="05000000000000000000" pitchFamily="2" charset="2"/>
              <a:buChar char="ü"/>
            </a:pPr>
            <a:r>
              <a:rPr lang="fr-FR" sz="4000" dirty="0">
                <a:latin typeface="Calibri" panose="020F0502020204030204" pitchFamily="34" charset="0"/>
                <a:ea typeface="Calibri" panose="020F0502020204030204" pitchFamily="34" charset="0"/>
                <a:cs typeface="Times New Roman" panose="02020603050405020304" pitchFamily="18" charset="0"/>
              </a:rPr>
              <a:t>Canevas de rapport d’évaluation des offres</a:t>
            </a:r>
          </a:p>
          <a:p>
            <a:pPr marL="0" indent="0">
              <a:lnSpc>
                <a:spcPct val="107000"/>
              </a:lnSpc>
              <a:buNone/>
            </a:pP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Tx/>
              <a:buChar char="-"/>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Tx/>
              <a:buChar char="-"/>
            </a:pPr>
            <a:endParaRPr lang="fr-FR" dirty="0"/>
          </a:p>
        </p:txBody>
      </p:sp>
      <p:sp>
        <p:nvSpPr>
          <p:cNvPr id="4" name="Rectangle 3"/>
          <p:cNvSpPr/>
          <p:nvPr/>
        </p:nvSpPr>
        <p:spPr>
          <a:xfrm>
            <a:off x="7138930" y="0"/>
            <a:ext cx="5053069" cy="400110"/>
          </a:xfrm>
          <a:prstGeom prst="rect">
            <a:avLst/>
          </a:prstGeom>
        </p:spPr>
        <p:txBody>
          <a:bodyPr wrap="square">
            <a:spAutoFit/>
          </a:bodyPr>
          <a:lstStyle/>
          <a:p>
            <a:pPr algn="ctr"/>
            <a:r>
              <a:rPr lang="fr-FR" sz="2000" b="1" dirty="0">
                <a:solidFill>
                  <a:srgbClr val="0DA5A5"/>
                </a:solidFill>
              </a:rPr>
              <a:t>I-</a:t>
            </a:r>
            <a:r>
              <a:rPr lang="fr-FR" b="1" dirty="0">
                <a:solidFill>
                  <a:srgbClr val="0DA5A5"/>
                </a:solidFill>
              </a:rPr>
              <a:t> MODALITES DE CONTRÔLE A PRIORI DE LA CNM</a:t>
            </a:r>
          </a:p>
        </p:txBody>
      </p:sp>
    </p:spTree>
    <p:extLst>
      <p:ext uri="{BB962C8B-B14F-4D97-AF65-F5344CB8AC3E}">
        <p14:creationId xmlns:p14="http://schemas.microsoft.com/office/powerpoint/2010/main" val="292108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grpSp>
        <p:nvGrpSpPr>
          <p:cNvPr id="4" name="Google Shape;2749;p71"/>
          <p:cNvGrpSpPr/>
          <p:nvPr/>
        </p:nvGrpSpPr>
        <p:grpSpPr>
          <a:xfrm>
            <a:off x="6711978" y="946671"/>
            <a:ext cx="5476909" cy="4946040"/>
            <a:chOff x="5450627" y="2389300"/>
            <a:chExt cx="2771347" cy="2214800"/>
          </a:xfrm>
        </p:grpSpPr>
        <p:sp>
          <p:nvSpPr>
            <p:cNvPr id="5" name="Google Shape;2750;p71"/>
            <p:cNvSpPr/>
            <p:nvPr/>
          </p:nvSpPr>
          <p:spPr>
            <a:xfrm>
              <a:off x="7485803" y="3463363"/>
              <a:ext cx="551057" cy="1002768"/>
            </a:xfrm>
            <a:custGeom>
              <a:avLst/>
              <a:gdLst/>
              <a:ahLst/>
              <a:cxnLst/>
              <a:rect l="l" t="t" r="r" b="b"/>
              <a:pathLst>
                <a:path w="9108" h="16574" extrusionOk="0">
                  <a:moveTo>
                    <a:pt x="9107" y="0"/>
                  </a:moveTo>
                  <a:lnTo>
                    <a:pt x="1507" y="297"/>
                  </a:lnTo>
                  <a:lnTo>
                    <a:pt x="343" y="5456"/>
                  </a:lnTo>
                  <a:cubicBezTo>
                    <a:pt x="206" y="6072"/>
                    <a:pt x="137" y="6688"/>
                    <a:pt x="137" y="7304"/>
                  </a:cubicBezTo>
                  <a:lnTo>
                    <a:pt x="0" y="16320"/>
                  </a:lnTo>
                  <a:cubicBezTo>
                    <a:pt x="0" y="16447"/>
                    <a:pt x="118" y="16574"/>
                    <a:pt x="244" y="16574"/>
                  </a:cubicBezTo>
                  <a:cubicBezTo>
                    <a:pt x="254" y="16574"/>
                    <a:pt x="264" y="16573"/>
                    <a:pt x="274" y="16571"/>
                  </a:cubicBezTo>
                  <a:lnTo>
                    <a:pt x="3127" y="16389"/>
                  </a:lnTo>
                  <a:cubicBezTo>
                    <a:pt x="3287" y="16366"/>
                    <a:pt x="3401" y="16252"/>
                    <a:pt x="3424" y="16092"/>
                  </a:cubicBezTo>
                  <a:lnTo>
                    <a:pt x="3629" y="8857"/>
                  </a:lnTo>
                  <a:lnTo>
                    <a:pt x="4337" y="7030"/>
                  </a:lnTo>
                  <a:lnTo>
                    <a:pt x="4999" y="16024"/>
                  </a:lnTo>
                  <a:cubicBezTo>
                    <a:pt x="5020" y="16195"/>
                    <a:pt x="5161" y="16345"/>
                    <a:pt x="5329" y="16345"/>
                  </a:cubicBezTo>
                  <a:cubicBezTo>
                    <a:pt x="5341" y="16345"/>
                    <a:pt x="5352" y="16345"/>
                    <a:pt x="5364" y="16343"/>
                  </a:cubicBezTo>
                  <a:lnTo>
                    <a:pt x="8468" y="16206"/>
                  </a:lnTo>
                  <a:cubicBezTo>
                    <a:pt x="8628" y="16206"/>
                    <a:pt x="8765" y="16069"/>
                    <a:pt x="8788" y="15887"/>
                  </a:cubicBezTo>
                  <a:lnTo>
                    <a:pt x="9107" y="0"/>
                  </a:lnTo>
                  <a:close/>
                </a:path>
              </a:pathLst>
            </a:custGeom>
            <a:solidFill>
              <a:schemeClr val="tx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2752;p71"/>
            <p:cNvSpPr/>
            <p:nvPr/>
          </p:nvSpPr>
          <p:spPr>
            <a:xfrm>
              <a:off x="7674066" y="4449392"/>
              <a:ext cx="309410" cy="151982"/>
            </a:xfrm>
            <a:custGeom>
              <a:avLst/>
              <a:gdLst/>
              <a:ahLst/>
              <a:cxnLst/>
              <a:rect l="l" t="t" r="r" b="b"/>
              <a:pathLst>
                <a:path w="5114" h="2512" extrusionOk="0">
                  <a:moveTo>
                    <a:pt x="5090" y="1"/>
                  </a:moveTo>
                  <a:lnTo>
                    <a:pt x="2534" y="23"/>
                  </a:lnTo>
                  <a:lnTo>
                    <a:pt x="2169" y="274"/>
                  </a:lnTo>
                  <a:lnTo>
                    <a:pt x="137" y="2146"/>
                  </a:lnTo>
                  <a:cubicBezTo>
                    <a:pt x="0" y="2283"/>
                    <a:pt x="91" y="2511"/>
                    <a:pt x="274" y="2511"/>
                  </a:cubicBezTo>
                  <a:lnTo>
                    <a:pt x="4885" y="2397"/>
                  </a:lnTo>
                  <a:cubicBezTo>
                    <a:pt x="5022" y="2397"/>
                    <a:pt x="5113" y="2283"/>
                    <a:pt x="5113" y="2169"/>
                  </a:cubicBezTo>
                  <a:lnTo>
                    <a:pt x="5090"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2753;p71"/>
            <p:cNvSpPr/>
            <p:nvPr/>
          </p:nvSpPr>
          <p:spPr>
            <a:xfrm>
              <a:off x="7674066" y="4445278"/>
              <a:ext cx="312132" cy="158819"/>
            </a:xfrm>
            <a:custGeom>
              <a:avLst/>
              <a:gdLst/>
              <a:ahLst/>
              <a:cxnLst/>
              <a:rect l="l" t="t" r="r" b="b"/>
              <a:pathLst>
                <a:path w="5159" h="2625" extrusionOk="0">
                  <a:moveTo>
                    <a:pt x="5022" y="114"/>
                  </a:moveTo>
                  <a:lnTo>
                    <a:pt x="5067" y="2237"/>
                  </a:lnTo>
                  <a:cubicBezTo>
                    <a:pt x="5067" y="2283"/>
                    <a:pt x="5045" y="2328"/>
                    <a:pt x="5022" y="2351"/>
                  </a:cubicBezTo>
                  <a:cubicBezTo>
                    <a:pt x="4976" y="2397"/>
                    <a:pt x="4930" y="2397"/>
                    <a:pt x="4885" y="2397"/>
                  </a:cubicBezTo>
                  <a:lnTo>
                    <a:pt x="274" y="2511"/>
                  </a:lnTo>
                  <a:cubicBezTo>
                    <a:pt x="206" y="2511"/>
                    <a:pt x="160" y="2465"/>
                    <a:pt x="137" y="2420"/>
                  </a:cubicBezTo>
                  <a:cubicBezTo>
                    <a:pt x="114" y="2374"/>
                    <a:pt x="114" y="2305"/>
                    <a:pt x="160" y="2260"/>
                  </a:cubicBezTo>
                  <a:lnTo>
                    <a:pt x="2214" y="388"/>
                  </a:lnTo>
                  <a:lnTo>
                    <a:pt x="2557" y="137"/>
                  </a:lnTo>
                  <a:lnTo>
                    <a:pt x="5022" y="114"/>
                  </a:lnTo>
                  <a:close/>
                  <a:moveTo>
                    <a:pt x="5090" y="0"/>
                  </a:moveTo>
                  <a:lnTo>
                    <a:pt x="2534" y="23"/>
                  </a:lnTo>
                  <a:cubicBezTo>
                    <a:pt x="2511" y="23"/>
                    <a:pt x="2511" y="46"/>
                    <a:pt x="2488" y="46"/>
                  </a:cubicBezTo>
                  <a:lnTo>
                    <a:pt x="2146" y="297"/>
                  </a:lnTo>
                  <a:lnTo>
                    <a:pt x="91" y="2191"/>
                  </a:lnTo>
                  <a:cubicBezTo>
                    <a:pt x="23" y="2260"/>
                    <a:pt x="0" y="2374"/>
                    <a:pt x="23" y="2465"/>
                  </a:cubicBezTo>
                  <a:cubicBezTo>
                    <a:pt x="69" y="2557"/>
                    <a:pt x="160" y="2625"/>
                    <a:pt x="274" y="2625"/>
                  </a:cubicBezTo>
                  <a:lnTo>
                    <a:pt x="4908" y="2511"/>
                  </a:lnTo>
                  <a:cubicBezTo>
                    <a:pt x="4976" y="2511"/>
                    <a:pt x="5045" y="2488"/>
                    <a:pt x="5090" y="2420"/>
                  </a:cubicBezTo>
                  <a:cubicBezTo>
                    <a:pt x="5136" y="2374"/>
                    <a:pt x="5159" y="2305"/>
                    <a:pt x="5159" y="2237"/>
                  </a:cubicBezTo>
                  <a:lnTo>
                    <a:pt x="5136" y="69"/>
                  </a:lnTo>
                  <a:cubicBezTo>
                    <a:pt x="5136" y="23"/>
                    <a:pt x="5113" y="0"/>
                    <a:pt x="509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2754;p71"/>
            <p:cNvSpPr/>
            <p:nvPr/>
          </p:nvSpPr>
          <p:spPr>
            <a:xfrm>
              <a:off x="7674066" y="4568161"/>
              <a:ext cx="309410" cy="33216"/>
            </a:xfrm>
            <a:custGeom>
              <a:avLst/>
              <a:gdLst/>
              <a:ahLst/>
              <a:cxnLst/>
              <a:rect l="l" t="t" r="r" b="b"/>
              <a:pathLst>
                <a:path w="5114" h="549" extrusionOk="0">
                  <a:moveTo>
                    <a:pt x="5113" y="1"/>
                  </a:moveTo>
                  <a:cubicBezTo>
                    <a:pt x="5067" y="46"/>
                    <a:pt x="5022" y="69"/>
                    <a:pt x="4953" y="69"/>
                  </a:cubicBezTo>
                  <a:lnTo>
                    <a:pt x="343" y="183"/>
                  </a:lnTo>
                  <a:cubicBezTo>
                    <a:pt x="274" y="183"/>
                    <a:pt x="228" y="160"/>
                    <a:pt x="206" y="137"/>
                  </a:cubicBezTo>
                  <a:lnTo>
                    <a:pt x="137" y="183"/>
                  </a:lnTo>
                  <a:cubicBezTo>
                    <a:pt x="0" y="320"/>
                    <a:pt x="91" y="548"/>
                    <a:pt x="274" y="548"/>
                  </a:cubicBezTo>
                  <a:lnTo>
                    <a:pt x="4885" y="434"/>
                  </a:lnTo>
                  <a:cubicBezTo>
                    <a:pt x="5022" y="434"/>
                    <a:pt x="5113" y="320"/>
                    <a:pt x="5113" y="206"/>
                  </a:cubicBezTo>
                  <a:lnTo>
                    <a:pt x="511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2755;p71"/>
            <p:cNvSpPr/>
            <p:nvPr/>
          </p:nvSpPr>
          <p:spPr>
            <a:xfrm>
              <a:off x="7674066" y="4565378"/>
              <a:ext cx="312132" cy="38722"/>
            </a:xfrm>
            <a:custGeom>
              <a:avLst/>
              <a:gdLst/>
              <a:ahLst/>
              <a:cxnLst/>
              <a:rect l="l" t="t" r="r" b="b"/>
              <a:pathLst>
                <a:path w="5159" h="640" extrusionOk="0">
                  <a:moveTo>
                    <a:pt x="5045" y="138"/>
                  </a:moveTo>
                  <a:lnTo>
                    <a:pt x="5067" y="252"/>
                  </a:lnTo>
                  <a:cubicBezTo>
                    <a:pt x="5067" y="298"/>
                    <a:pt x="5045" y="343"/>
                    <a:pt x="5022" y="366"/>
                  </a:cubicBezTo>
                  <a:cubicBezTo>
                    <a:pt x="4976" y="412"/>
                    <a:pt x="4930" y="412"/>
                    <a:pt x="4885" y="412"/>
                  </a:cubicBezTo>
                  <a:lnTo>
                    <a:pt x="274" y="526"/>
                  </a:lnTo>
                  <a:cubicBezTo>
                    <a:pt x="206" y="526"/>
                    <a:pt x="160" y="480"/>
                    <a:pt x="137" y="435"/>
                  </a:cubicBezTo>
                  <a:cubicBezTo>
                    <a:pt x="114" y="389"/>
                    <a:pt x="114" y="320"/>
                    <a:pt x="160" y="275"/>
                  </a:cubicBezTo>
                  <a:lnTo>
                    <a:pt x="206" y="252"/>
                  </a:lnTo>
                  <a:cubicBezTo>
                    <a:pt x="251" y="275"/>
                    <a:pt x="297" y="275"/>
                    <a:pt x="343" y="275"/>
                  </a:cubicBezTo>
                  <a:lnTo>
                    <a:pt x="4953" y="161"/>
                  </a:lnTo>
                  <a:cubicBezTo>
                    <a:pt x="4999" y="161"/>
                    <a:pt x="5022" y="161"/>
                    <a:pt x="5045" y="138"/>
                  </a:cubicBezTo>
                  <a:close/>
                  <a:moveTo>
                    <a:pt x="5136" y="1"/>
                  </a:moveTo>
                  <a:cubicBezTo>
                    <a:pt x="5113" y="1"/>
                    <a:pt x="5090" y="1"/>
                    <a:pt x="5067" y="24"/>
                  </a:cubicBezTo>
                  <a:cubicBezTo>
                    <a:pt x="5045" y="47"/>
                    <a:pt x="4999" y="69"/>
                    <a:pt x="4953" y="69"/>
                  </a:cubicBezTo>
                  <a:lnTo>
                    <a:pt x="343" y="161"/>
                  </a:lnTo>
                  <a:cubicBezTo>
                    <a:pt x="297" y="161"/>
                    <a:pt x="274" y="161"/>
                    <a:pt x="228" y="138"/>
                  </a:cubicBezTo>
                  <a:cubicBezTo>
                    <a:pt x="228" y="126"/>
                    <a:pt x="217" y="121"/>
                    <a:pt x="203" y="121"/>
                  </a:cubicBezTo>
                  <a:cubicBezTo>
                    <a:pt x="188" y="121"/>
                    <a:pt x="171" y="126"/>
                    <a:pt x="160" y="138"/>
                  </a:cubicBezTo>
                  <a:lnTo>
                    <a:pt x="91" y="206"/>
                  </a:lnTo>
                  <a:cubicBezTo>
                    <a:pt x="23" y="275"/>
                    <a:pt x="0" y="389"/>
                    <a:pt x="23" y="480"/>
                  </a:cubicBezTo>
                  <a:cubicBezTo>
                    <a:pt x="69" y="572"/>
                    <a:pt x="160" y="640"/>
                    <a:pt x="274" y="640"/>
                  </a:cubicBezTo>
                  <a:lnTo>
                    <a:pt x="4908" y="526"/>
                  </a:lnTo>
                  <a:cubicBezTo>
                    <a:pt x="4976" y="526"/>
                    <a:pt x="5045" y="503"/>
                    <a:pt x="5090" y="435"/>
                  </a:cubicBezTo>
                  <a:cubicBezTo>
                    <a:pt x="5136" y="389"/>
                    <a:pt x="5159" y="320"/>
                    <a:pt x="5159" y="252"/>
                  </a:cubicBezTo>
                  <a:lnTo>
                    <a:pt x="5159" y="47"/>
                  </a:lnTo>
                  <a:cubicBezTo>
                    <a:pt x="5159" y="24"/>
                    <a:pt x="5159" y="1"/>
                    <a:pt x="51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2756;p71"/>
            <p:cNvSpPr/>
            <p:nvPr/>
          </p:nvSpPr>
          <p:spPr>
            <a:xfrm>
              <a:off x="7722408" y="4572336"/>
              <a:ext cx="261068" cy="5566"/>
            </a:xfrm>
            <a:custGeom>
              <a:avLst/>
              <a:gdLst/>
              <a:ahLst/>
              <a:cxnLst/>
              <a:rect l="l" t="t" r="r" b="b"/>
              <a:pathLst>
                <a:path w="4315" h="92" extrusionOk="0">
                  <a:moveTo>
                    <a:pt x="0" y="91"/>
                  </a:moveTo>
                  <a:lnTo>
                    <a:pt x="4314" y="0"/>
                  </a:lnTo>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2757;p71"/>
            <p:cNvSpPr/>
            <p:nvPr/>
          </p:nvSpPr>
          <p:spPr>
            <a:xfrm>
              <a:off x="7719625" y="4569553"/>
              <a:ext cx="266574" cy="11072"/>
            </a:xfrm>
            <a:custGeom>
              <a:avLst/>
              <a:gdLst/>
              <a:ahLst/>
              <a:cxnLst/>
              <a:rect l="l" t="t" r="r" b="b"/>
              <a:pathLst>
                <a:path w="4406" h="183" extrusionOk="0">
                  <a:moveTo>
                    <a:pt x="4360" y="0"/>
                  </a:moveTo>
                  <a:lnTo>
                    <a:pt x="46" y="69"/>
                  </a:lnTo>
                  <a:cubicBezTo>
                    <a:pt x="23" y="69"/>
                    <a:pt x="0" y="92"/>
                    <a:pt x="0" y="137"/>
                  </a:cubicBezTo>
                  <a:cubicBezTo>
                    <a:pt x="0" y="160"/>
                    <a:pt x="23" y="183"/>
                    <a:pt x="46" y="183"/>
                  </a:cubicBezTo>
                  <a:lnTo>
                    <a:pt x="4360" y="92"/>
                  </a:lnTo>
                  <a:cubicBezTo>
                    <a:pt x="4383" y="92"/>
                    <a:pt x="4406" y="69"/>
                    <a:pt x="4406" y="46"/>
                  </a:cubicBezTo>
                  <a:cubicBezTo>
                    <a:pt x="4406" y="23"/>
                    <a:pt x="4383" y="0"/>
                    <a:pt x="436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2758;p71"/>
            <p:cNvSpPr/>
            <p:nvPr/>
          </p:nvSpPr>
          <p:spPr>
            <a:xfrm>
              <a:off x="7897747" y="4486179"/>
              <a:ext cx="51185" cy="46647"/>
            </a:xfrm>
            <a:custGeom>
              <a:avLst/>
              <a:gdLst/>
              <a:ahLst/>
              <a:cxnLst/>
              <a:rect l="l" t="t" r="r" b="b"/>
              <a:pathLst>
                <a:path w="846" h="771" extrusionOk="0">
                  <a:moveTo>
                    <a:pt x="423" y="0"/>
                  </a:moveTo>
                  <a:cubicBezTo>
                    <a:pt x="397" y="0"/>
                    <a:pt x="370" y="3"/>
                    <a:pt x="343" y="9"/>
                  </a:cubicBezTo>
                  <a:cubicBezTo>
                    <a:pt x="138" y="54"/>
                    <a:pt x="1" y="260"/>
                    <a:pt x="46" y="465"/>
                  </a:cubicBezTo>
                  <a:cubicBezTo>
                    <a:pt x="86" y="644"/>
                    <a:pt x="247" y="771"/>
                    <a:pt x="423" y="771"/>
                  </a:cubicBezTo>
                  <a:cubicBezTo>
                    <a:pt x="449" y="771"/>
                    <a:pt x="476" y="768"/>
                    <a:pt x="503" y="762"/>
                  </a:cubicBezTo>
                  <a:cubicBezTo>
                    <a:pt x="708" y="716"/>
                    <a:pt x="845" y="511"/>
                    <a:pt x="800" y="306"/>
                  </a:cubicBezTo>
                  <a:cubicBezTo>
                    <a:pt x="760" y="127"/>
                    <a:pt x="599" y="0"/>
                    <a:pt x="4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2759;p71"/>
            <p:cNvSpPr/>
            <p:nvPr/>
          </p:nvSpPr>
          <p:spPr>
            <a:xfrm>
              <a:off x="7895024" y="4483456"/>
              <a:ext cx="56691" cy="53000"/>
            </a:xfrm>
            <a:custGeom>
              <a:avLst/>
              <a:gdLst/>
              <a:ahLst/>
              <a:cxnLst/>
              <a:rect l="l" t="t" r="r" b="b"/>
              <a:pathLst>
                <a:path w="937" h="876" extrusionOk="0">
                  <a:moveTo>
                    <a:pt x="457" y="99"/>
                  </a:moveTo>
                  <a:cubicBezTo>
                    <a:pt x="616" y="99"/>
                    <a:pt x="753" y="214"/>
                    <a:pt x="776" y="373"/>
                  </a:cubicBezTo>
                  <a:cubicBezTo>
                    <a:pt x="822" y="556"/>
                    <a:pt x="708" y="716"/>
                    <a:pt x="525" y="761"/>
                  </a:cubicBezTo>
                  <a:cubicBezTo>
                    <a:pt x="510" y="763"/>
                    <a:pt x="494" y="764"/>
                    <a:pt x="479" y="764"/>
                  </a:cubicBezTo>
                  <a:cubicBezTo>
                    <a:pt x="316" y="764"/>
                    <a:pt x="179" y="655"/>
                    <a:pt x="137" y="488"/>
                  </a:cubicBezTo>
                  <a:cubicBezTo>
                    <a:pt x="114" y="419"/>
                    <a:pt x="137" y="328"/>
                    <a:pt x="183" y="259"/>
                  </a:cubicBezTo>
                  <a:cubicBezTo>
                    <a:pt x="251" y="168"/>
                    <a:pt x="320" y="122"/>
                    <a:pt x="411" y="99"/>
                  </a:cubicBezTo>
                  <a:close/>
                  <a:moveTo>
                    <a:pt x="467" y="0"/>
                  </a:moveTo>
                  <a:cubicBezTo>
                    <a:pt x="441" y="0"/>
                    <a:pt x="415" y="3"/>
                    <a:pt x="388" y="8"/>
                  </a:cubicBezTo>
                  <a:cubicBezTo>
                    <a:pt x="137" y="54"/>
                    <a:pt x="0" y="282"/>
                    <a:pt x="46" y="510"/>
                  </a:cubicBezTo>
                  <a:cubicBezTo>
                    <a:pt x="69" y="716"/>
                    <a:pt x="251" y="876"/>
                    <a:pt x="457" y="876"/>
                  </a:cubicBezTo>
                  <a:cubicBezTo>
                    <a:pt x="502" y="876"/>
                    <a:pt x="525" y="876"/>
                    <a:pt x="548" y="853"/>
                  </a:cubicBezTo>
                  <a:cubicBezTo>
                    <a:pt x="776" y="807"/>
                    <a:pt x="936" y="579"/>
                    <a:pt x="890" y="351"/>
                  </a:cubicBezTo>
                  <a:cubicBezTo>
                    <a:pt x="850" y="149"/>
                    <a:pt x="667" y="0"/>
                    <a:pt x="4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760;p71"/>
            <p:cNvSpPr/>
            <p:nvPr/>
          </p:nvSpPr>
          <p:spPr>
            <a:xfrm>
              <a:off x="7805237" y="4465971"/>
              <a:ext cx="24927" cy="24927"/>
            </a:xfrm>
            <a:custGeom>
              <a:avLst/>
              <a:gdLst/>
              <a:ahLst/>
              <a:cxnLst/>
              <a:rect l="l" t="t" r="r" b="b"/>
              <a:pathLst>
                <a:path w="412" h="412" extrusionOk="0">
                  <a:moveTo>
                    <a:pt x="411" y="411"/>
                  </a:moveTo>
                  <a:lnTo>
                    <a:pt x="1" y="0"/>
                  </a:lnTo>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761;p71"/>
            <p:cNvSpPr/>
            <p:nvPr/>
          </p:nvSpPr>
          <p:spPr>
            <a:xfrm>
              <a:off x="7802454" y="4462159"/>
              <a:ext cx="30493" cy="31461"/>
            </a:xfrm>
            <a:custGeom>
              <a:avLst/>
              <a:gdLst/>
              <a:ahLst/>
              <a:cxnLst/>
              <a:rect l="l" t="t" r="r" b="b"/>
              <a:pathLst>
                <a:path w="504" h="520" extrusionOk="0">
                  <a:moveTo>
                    <a:pt x="58" y="1"/>
                  </a:moveTo>
                  <a:cubicBezTo>
                    <a:pt x="47" y="1"/>
                    <a:pt x="35" y="6"/>
                    <a:pt x="24" y="18"/>
                  </a:cubicBezTo>
                  <a:cubicBezTo>
                    <a:pt x="1" y="41"/>
                    <a:pt x="1" y="63"/>
                    <a:pt x="24" y="86"/>
                  </a:cubicBezTo>
                  <a:lnTo>
                    <a:pt x="412" y="520"/>
                  </a:lnTo>
                  <a:lnTo>
                    <a:pt x="480" y="520"/>
                  </a:lnTo>
                  <a:cubicBezTo>
                    <a:pt x="503" y="497"/>
                    <a:pt x="503" y="451"/>
                    <a:pt x="480" y="429"/>
                  </a:cubicBezTo>
                  <a:lnTo>
                    <a:pt x="92" y="18"/>
                  </a:lnTo>
                  <a:cubicBezTo>
                    <a:pt x="81" y="6"/>
                    <a:pt x="69" y="1"/>
                    <a:pt x="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762;p71"/>
            <p:cNvSpPr/>
            <p:nvPr/>
          </p:nvSpPr>
          <p:spPr>
            <a:xfrm>
              <a:off x="7787268" y="4483940"/>
              <a:ext cx="23535" cy="24927"/>
            </a:xfrm>
            <a:custGeom>
              <a:avLst/>
              <a:gdLst/>
              <a:ahLst/>
              <a:cxnLst/>
              <a:rect l="l" t="t" r="r" b="b"/>
              <a:pathLst>
                <a:path w="389" h="412" extrusionOk="0">
                  <a:moveTo>
                    <a:pt x="389" y="411"/>
                  </a:moveTo>
                  <a:lnTo>
                    <a:pt x="1" y="0"/>
                  </a:lnTo>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763;p71"/>
            <p:cNvSpPr/>
            <p:nvPr/>
          </p:nvSpPr>
          <p:spPr>
            <a:xfrm>
              <a:off x="7783154" y="4480128"/>
              <a:ext cx="30433" cy="32853"/>
            </a:xfrm>
            <a:custGeom>
              <a:avLst/>
              <a:gdLst/>
              <a:ahLst/>
              <a:cxnLst/>
              <a:rect l="l" t="t" r="r" b="b"/>
              <a:pathLst>
                <a:path w="503" h="543" extrusionOk="0">
                  <a:moveTo>
                    <a:pt x="57" y="0"/>
                  </a:moveTo>
                  <a:cubicBezTo>
                    <a:pt x="46" y="0"/>
                    <a:pt x="35" y="6"/>
                    <a:pt x="23" y="18"/>
                  </a:cubicBezTo>
                  <a:cubicBezTo>
                    <a:pt x="0" y="40"/>
                    <a:pt x="0" y="86"/>
                    <a:pt x="23" y="109"/>
                  </a:cubicBezTo>
                  <a:lnTo>
                    <a:pt x="411" y="520"/>
                  </a:lnTo>
                  <a:cubicBezTo>
                    <a:pt x="434" y="520"/>
                    <a:pt x="434" y="543"/>
                    <a:pt x="457" y="543"/>
                  </a:cubicBezTo>
                  <a:cubicBezTo>
                    <a:pt x="457" y="543"/>
                    <a:pt x="480" y="520"/>
                    <a:pt x="480" y="520"/>
                  </a:cubicBezTo>
                  <a:cubicBezTo>
                    <a:pt x="503" y="497"/>
                    <a:pt x="503" y="474"/>
                    <a:pt x="480" y="451"/>
                  </a:cubicBezTo>
                  <a:lnTo>
                    <a:pt x="92" y="18"/>
                  </a:lnTo>
                  <a:cubicBezTo>
                    <a:pt x="80" y="6"/>
                    <a:pt x="69" y="0"/>
                    <a:pt x="5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2764;p71"/>
            <p:cNvSpPr/>
            <p:nvPr/>
          </p:nvSpPr>
          <p:spPr>
            <a:xfrm>
              <a:off x="7769359" y="4501849"/>
              <a:ext cx="23535" cy="24927"/>
            </a:xfrm>
            <a:custGeom>
              <a:avLst/>
              <a:gdLst/>
              <a:ahLst/>
              <a:cxnLst/>
              <a:rect l="l" t="t" r="r" b="b"/>
              <a:pathLst>
                <a:path w="389" h="412" extrusionOk="0">
                  <a:moveTo>
                    <a:pt x="388" y="412"/>
                  </a:moveTo>
                  <a:lnTo>
                    <a:pt x="0" y="1"/>
                  </a:lnTo>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2765;p71"/>
            <p:cNvSpPr/>
            <p:nvPr/>
          </p:nvSpPr>
          <p:spPr>
            <a:xfrm>
              <a:off x="7765184" y="4498522"/>
              <a:ext cx="30433" cy="32429"/>
            </a:xfrm>
            <a:custGeom>
              <a:avLst/>
              <a:gdLst/>
              <a:ahLst/>
              <a:cxnLst/>
              <a:rect l="l" t="t" r="r" b="b"/>
              <a:pathLst>
                <a:path w="503" h="536" extrusionOk="0">
                  <a:moveTo>
                    <a:pt x="46" y="0"/>
                  </a:moveTo>
                  <a:cubicBezTo>
                    <a:pt x="39" y="0"/>
                    <a:pt x="31" y="3"/>
                    <a:pt x="23" y="10"/>
                  </a:cubicBezTo>
                  <a:cubicBezTo>
                    <a:pt x="1" y="33"/>
                    <a:pt x="1" y="79"/>
                    <a:pt x="23" y="102"/>
                  </a:cubicBezTo>
                  <a:lnTo>
                    <a:pt x="411" y="512"/>
                  </a:lnTo>
                  <a:cubicBezTo>
                    <a:pt x="434" y="512"/>
                    <a:pt x="434" y="535"/>
                    <a:pt x="457" y="535"/>
                  </a:cubicBezTo>
                  <a:cubicBezTo>
                    <a:pt x="457" y="535"/>
                    <a:pt x="480" y="512"/>
                    <a:pt x="480" y="512"/>
                  </a:cubicBezTo>
                  <a:cubicBezTo>
                    <a:pt x="503" y="490"/>
                    <a:pt x="503" y="467"/>
                    <a:pt x="480" y="444"/>
                  </a:cubicBezTo>
                  <a:lnTo>
                    <a:pt x="92" y="10"/>
                  </a:lnTo>
                  <a:cubicBezTo>
                    <a:pt x="77" y="10"/>
                    <a:pt x="61" y="0"/>
                    <a:pt x="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766;p71"/>
            <p:cNvSpPr/>
            <p:nvPr/>
          </p:nvSpPr>
          <p:spPr>
            <a:xfrm>
              <a:off x="7821815" y="4406314"/>
              <a:ext cx="26319" cy="52879"/>
            </a:xfrm>
            <a:custGeom>
              <a:avLst/>
              <a:gdLst/>
              <a:ahLst/>
              <a:cxnLst/>
              <a:rect l="l" t="t" r="r" b="b"/>
              <a:pathLst>
                <a:path w="435" h="874" extrusionOk="0">
                  <a:moveTo>
                    <a:pt x="215" y="1"/>
                  </a:moveTo>
                  <a:cubicBezTo>
                    <a:pt x="132" y="1"/>
                    <a:pt x="43" y="65"/>
                    <a:pt x="23" y="165"/>
                  </a:cubicBezTo>
                  <a:cubicBezTo>
                    <a:pt x="23" y="279"/>
                    <a:pt x="0" y="827"/>
                    <a:pt x="115" y="872"/>
                  </a:cubicBezTo>
                  <a:cubicBezTo>
                    <a:pt x="116" y="873"/>
                    <a:pt x="117" y="873"/>
                    <a:pt x="118" y="873"/>
                  </a:cubicBezTo>
                  <a:cubicBezTo>
                    <a:pt x="170" y="873"/>
                    <a:pt x="411" y="345"/>
                    <a:pt x="411" y="233"/>
                  </a:cubicBezTo>
                  <a:cubicBezTo>
                    <a:pt x="434" y="119"/>
                    <a:pt x="366" y="28"/>
                    <a:pt x="252" y="5"/>
                  </a:cubicBezTo>
                  <a:cubicBezTo>
                    <a:pt x="240" y="2"/>
                    <a:pt x="228" y="1"/>
                    <a:pt x="2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767;p71"/>
            <p:cNvSpPr/>
            <p:nvPr/>
          </p:nvSpPr>
          <p:spPr>
            <a:xfrm>
              <a:off x="7817640" y="4403289"/>
              <a:ext cx="33216" cy="58566"/>
            </a:xfrm>
            <a:custGeom>
              <a:avLst/>
              <a:gdLst/>
              <a:ahLst/>
              <a:cxnLst/>
              <a:rect l="l" t="t" r="r" b="b"/>
              <a:pathLst>
                <a:path w="549" h="968" extrusionOk="0">
                  <a:moveTo>
                    <a:pt x="321" y="101"/>
                  </a:moveTo>
                  <a:cubicBezTo>
                    <a:pt x="366" y="123"/>
                    <a:pt x="389" y="146"/>
                    <a:pt x="412" y="169"/>
                  </a:cubicBezTo>
                  <a:cubicBezTo>
                    <a:pt x="435" y="192"/>
                    <a:pt x="435" y="238"/>
                    <a:pt x="435" y="283"/>
                  </a:cubicBezTo>
                  <a:cubicBezTo>
                    <a:pt x="412" y="375"/>
                    <a:pt x="252" y="740"/>
                    <a:pt x="184" y="854"/>
                  </a:cubicBezTo>
                  <a:cubicBezTo>
                    <a:pt x="138" y="717"/>
                    <a:pt x="138" y="352"/>
                    <a:pt x="161" y="238"/>
                  </a:cubicBezTo>
                  <a:cubicBezTo>
                    <a:pt x="161" y="192"/>
                    <a:pt x="184" y="146"/>
                    <a:pt x="206" y="123"/>
                  </a:cubicBezTo>
                  <a:cubicBezTo>
                    <a:pt x="229" y="123"/>
                    <a:pt x="275" y="101"/>
                    <a:pt x="298" y="101"/>
                  </a:cubicBezTo>
                  <a:close/>
                  <a:moveTo>
                    <a:pt x="289" y="0"/>
                  </a:moveTo>
                  <a:cubicBezTo>
                    <a:pt x="240" y="0"/>
                    <a:pt x="194" y="22"/>
                    <a:pt x="161" y="55"/>
                  </a:cubicBezTo>
                  <a:cubicBezTo>
                    <a:pt x="92" y="78"/>
                    <a:pt x="69" y="146"/>
                    <a:pt x="47" y="215"/>
                  </a:cubicBezTo>
                  <a:cubicBezTo>
                    <a:pt x="47" y="260"/>
                    <a:pt x="1" y="900"/>
                    <a:pt x="161" y="968"/>
                  </a:cubicBezTo>
                  <a:lnTo>
                    <a:pt x="206" y="968"/>
                  </a:lnTo>
                  <a:cubicBezTo>
                    <a:pt x="298" y="922"/>
                    <a:pt x="526" y="375"/>
                    <a:pt x="549" y="306"/>
                  </a:cubicBezTo>
                  <a:cubicBezTo>
                    <a:pt x="549" y="238"/>
                    <a:pt x="549" y="169"/>
                    <a:pt x="503" y="101"/>
                  </a:cubicBezTo>
                  <a:cubicBezTo>
                    <a:pt x="457" y="55"/>
                    <a:pt x="412" y="9"/>
                    <a:pt x="343" y="9"/>
                  </a:cubicBezTo>
                  <a:cubicBezTo>
                    <a:pt x="325" y="3"/>
                    <a:pt x="307" y="0"/>
                    <a:pt x="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768;p71"/>
            <p:cNvSpPr/>
            <p:nvPr/>
          </p:nvSpPr>
          <p:spPr>
            <a:xfrm>
              <a:off x="7780370" y="4427369"/>
              <a:ext cx="51185" cy="32308"/>
            </a:xfrm>
            <a:custGeom>
              <a:avLst/>
              <a:gdLst/>
              <a:ahLst/>
              <a:cxnLst/>
              <a:rect l="l" t="t" r="r" b="b"/>
              <a:pathLst>
                <a:path w="846" h="534" extrusionOk="0">
                  <a:moveTo>
                    <a:pt x="229" y="0"/>
                  </a:moveTo>
                  <a:cubicBezTo>
                    <a:pt x="161" y="0"/>
                    <a:pt x="93" y="35"/>
                    <a:pt x="46" y="113"/>
                  </a:cubicBezTo>
                  <a:cubicBezTo>
                    <a:pt x="1" y="205"/>
                    <a:pt x="24" y="319"/>
                    <a:pt x="115" y="365"/>
                  </a:cubicBezTo>
                  <a:cubicBezTo>
                    <a:pt x="213" y="424"/>
                    <a:pt x="617" y="533"/>
                    <a:pt x="741" y="533"/>
                  </a:cubicBezTo>
                  <a:cubicBezTo>
                    <a:pt x="761" y="533"/>
                    <a:pt x="774" y="531"/>
                    <a:pt x="777" y="524"/>
                  </a:cubicBezTo>
                  <a:cubicBezTo>
                    <a:pt x="845" y="433"/>
                    <a:pt x="412" y="91"/>
                    <a:pt x="320" y="22"/>
                  </a:cubicBezTo>
                  <a:cubicBezTo>
                    <a:pt x="291" y="8"/>
                    <a:pt x="260" y="0"/>
                    <a:pt x="22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769;p71"/>
            <p:cNvSpPr/>
            <p:nvPr/>
          </p:nvSpPr>
          <p:spPr>
            <a:xfrm>
              <a:off x="7776256" y="4423981"/>
              <a:ext cx="55299" cy="37875"/>
            </a:xfrm>
            <a:custGeom>
              <a:avLst/>
              <a:gdLst/>
              <a:ahLst/>
              <a:cxnLst/>
              <a:rect l="l" t="t" r="r" b="b"/>
              <a:pathLst>
                <a:path w="914" h="626" extrusionOk="0">
                  <a:moveTo>
                    <a:pt x="365" y="124"/>
                  </a:moveTo>
                  <a:cubicBezTo>
                    <a:pt x="480" y="192"/>
                    <a:pt x="753" y="443"/>
                    <a:pt x="799" y="535"/>
                  </a:cubicBezTo>
                  <a:cubicBezTo>
                    <a:pt x="685" y="535"/>
                    <a:pt x="297" y="421"/>
                    <a:pt x="228" y="375"/>
                  </a:cubicBezTo>
                  <a:cubicBezTo>
                    <a:pt x="160" y="352"/>
                    <a:pt x="114" y="261"/>
                    <a:pt x="160" y="192"/>
                  </a:cubicBezTo>
                  <a:cubicBezTo>
                    <a:pt x="183" y="147"/>
                    <a:pt x="251" y="124"/>
                    <a:pt x="297" y="124"/>
                  </a:cubicBezTo>
                  <a:close/>
                  <a:moveTo>
                    <a:pt x="292" y="0"/>
                  </a:moveTo>
                  <a:cubicBezTo>
                    <a:pt x="204" y="0"/>
                    <a:pt x="115" y="46"/>
                    <a:pt x="69" y="124"/>
                  </a:cubicBezTo>
                  <a:cubicBezTo>
                    <a:pt x="0" y="261"/>
                    <a:pt x="46" y="398"/>
                    <a:pt x="160" y="466"/>
                  </a:cubicBezTo>
                  <a:cubicBezTo>
                    <a:pt x="183" y="489"/>
                    <a:pt x="594" y="626"/>
                    <a:pt x="799" y="626"/>
                  </a:cubicBezTo>
                  <a:cubicBezTo>
                    <a:pt x="845" y="626"/>
                    <a:pt x="890" y="626"/>
                    <a:pt x="890" y="603"/>
                  </a:cubicBezTo>
                  <a:cubicBezTo>
                    <a:pt x="890" y="580"/>
                    <a:pt x="913" y="558"/>
                    <a:pt x="890" y="535"/>
                  </a:cubicBezTo>
                  <a:cubicBezTo>
                    <a:pt x="868" y="375"/>
                    <a:pt x="502" y="78"/>
                    <a:pt x="411" y="33"/>
                  </a:cubicBezTo>
                  <a:cubicBezTo>
                    <a:pt x="374" y="11"/>
                    <a:pt x="333"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770;p71"/>
            <p:cNvSpPr/>
            <p:nvPr/>
          </p:nvSpPr>
          <p:spPr>
            <a:xfrm>
              <a:off x="7349526" y="4449392"/>
              <a:ext cx="309410" cy="151982"/>
            </a:xfrm>
            <a:custGeom>
              <a:avLst/>
              <a:gdLst/>
              <a:ahLst/>
              <a:cxnLst/>
              <a:rect l="l" t="t" r="r" b="b"/>
              <a:pathLst>
                <a:path w="5114" h="2512" extrusionOk="0">
                  <a:moveTo>
                    <a:pt x="5067" y="1"/>
                  </a:moveTo>
                  <a:lnTo>
                    <a:pt x="2534" y="23"/>
                  </a:lnTo>
                  <a:lnTo>
                    <a:pt x="2169" y="274"/>
                  </a:lnTo>
                  <a:lnTo>
                    <a:pt x="137" y="2146"/>
                  </a:lnTo>
                  <a:cubicBezTo>
                    <a:pt x="0" y="2283"/>
                    <a:pt x="91" y="2511"/>
                    <a:pt x="274" y="2511"/>
                  </a:cubicBezTo>
                  <a:lnTo>
                    <a:pt x="4885" y="2397"/>
                  </a:lnTo>
                  <a:cubicBezTo>
                    <a:pt x="5022" y="2397"/>
                    <a:pt x="5113" y="2283"/>
                    <a:pt x="5113" y="2169"/>
                  </a:cubicBezTo>
                  <a:lnTo>
                    <a:pt x="5067"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771;p71"/>
            <p:cNvSpPr/>
            <p:nvPr/>
          </p:nvSpPr>
          <p:spPr>
            <a:xfrm>
              <a:off x="7348134" y="4445278"/>
              <a:ext cx="313524" cy="158819"/>
            </a:xfrm>
            <a:custGeom>
              <a:avLst/>
              <a:gdLst/>
              <a:ahLst/>
              <a:cxnLst/>
              <a:rect l="l" t="t" r="r" b="b"/>
              <a:pathLst>
                <a:path w="5182" h="2625" extrusionOk="0">
                  <a:moveTo>
                    <a:pt x="5045" y="114"/>
                  </a:moveTo>
                  <a:lnTo>
                    <a:pt x="5068" y="2237"/>
                  </a:lnTo>
                  <a:cubicBezTo>
                    <a:pt x="5068" y="2283"/>
                    <a:pt x="5068" y="2328"/>
                    <a:pt x="5022" y="2351"/>
                  </a:cubicBezTo>
                  <a:cubicBezTo>
                    <a:pt x="4999" y="2397"/>
                    <a:pt x="4953" y="2397"/>
                    <a:pt x="4908" y="2397"/>
                  </a:cubicBezTo>
                  <a:lnTo>
                    <a:pt x="297" y="2511"/>
                  </a:lnTo>
                  <a:lnTo>
                    <a:pt x="274" y="2511"/>
                  </a:lnTo>
                  <a:cubicBezTo>
                    <a:pt x="206" y="2511"/>
                    <a:pt x="160" y="2465"/>
                    <a:pt x="160" y="2420"/>
                  </a:cubicBezTo>
                  <a:cubicBezTo>
                    <a:pt x="137" y="2374"/>
                    <a:pt x="137" y="2305"/>
                    <a:pt x="183" y="2260"/>
                  </a:cubicBezTo>
                  <a:lnTo>
                    <a:pt x="2237" y="388"/>
                  </a:lnTo>
                  <a:lnTo>
                    <a:pt x="2557" y="137"/>
                  </a:lnTo>
                  <a:lnTo>
                    <a:pt x="5045" y="114"/>
                  </a:lnTo>
                  <a:close/>
                  <a:moveTo>
                    <a:pt x="5090" y="0"/>
                  </a:moveTo>
                  <a:lnTo>
                    <a:pt x="2557" y="23"/>
                  </a:lnTo>
                  <a:cubicBezTo>
                    <a:pt x="2534" y="23"/>
                    <a:pt x="2534" y="46"/>
                    <a:pt x="2511" y="46"/>
                  </a:cubicBezTo>
                  <a:lnTo>
                    <a:pt x="2169" y="297"/>
                  </a:lnTo>
                  <a:lnTo>
                    <a:pt x="114" y="2191"/>
                  </a:lnTo>
                  <a:cubicBezTo>
                    <a:pt x="46" y="2260"/>
                    <a:pt x="0" y="2374"/>
                    <a:pt x="46" y="2465"/>
                  </a:cubicBezTo>
                  <a:cubicBezTo>
                    <a:pt x="92" y="2557"/>
                    <a:pt x="183" y="2625"/>
                    <a:pt x="274" y="2625"/>
                  </a:cubicBezTo>
                  <a:lnTo>
                    <a:pt x="297" y="2625"/>
                  </a:lnTo>
                  <a:lnTo>
                    <a:pt x="4908" y="2511"/>
                  </a:lnTo>
                  <a:cubicBezTo>
                    <a:pt x="4999" y="2511"/>
                    <a:pt x="5068" y="2488"/>
                    <a:pt x="5113" y="2420"/>
                  </a:cubicBezTo>
                  <a:cubicBezTo>
                    <a:pt x="5159" y="2374"/>
                    <a:pt x="5182" y="2305"/>
                    <a:pt x="5182" y="2237"/>
                  </a:cubicBezTo>
                  <a:lnTo>
                    <a:pt x="5159" y="69"/>
                  </a:lnTo>
                  <a:cubicBezTo>
                    <a:pt x="5159" y="23"/>
                    <a:pt x="5136" y="0"/>
                    <a:pt x="509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772;p71"/>
            <p:cNvSpPr/>
            <p:nvPr/>
          </p:nvSpPr>
          <p:spPr>
            <a:xfrm>
              <a:off x="7349526" y="4568161"/>
              <a:ext cx="309410" cy="33216"/>
            </a:xfrm>
            <a:custGeom>
              <a:avLst/>
              <a:gdLst/>
              <a:ahLst/>
              <a:cxnLst/>
              <a:rect l="l" t="t" r="r" b="b"/>
              <a:pathLst>
                <a:path w="5114" h="549" extrusionOk="0">
                  <a:moveTo>
                    <a:pt x="5113" y="1"/>
                  </a:moveTo>
                  <a:cubicBezTo>
                    <a:pt x="5067" y="46"/>
                    <a:pt x="5022" y="69"/>
                    <a:pt x="4953" y="69"/>
                  </a:cubicBezTo>
                  <a:lnTo>
                    <a:pt x="343" y="183"/>
                  </a:lnTo>
                  <a:cubicBezTo>
                    <a:pt x="274" y="183"/>
                    <a:pt x="228" y="160"/>
                    <a:pt x="206" y="137"/>
                  </a:cubicBezTo>
                  <a:lnTo>
                    <a:pt x="137" y="183"/>
                  </a:lnTo>
                  <a:cubicBezTo>
                    <a:pt x="0" y="320"/>
                    <a:pt x="91" y="548"/>
                    <a:pt x="274" y="548"/>
                  </a:cubicBezTo>
                  <a:lnTo>
                    <a:pt x="4885" y="434"/>
                  </a:lnTo>
                  <a:cubicBezTo>
                    <a:pt x="5022" y="434"/>
                    <a:pt x="5113" y="320"/>
                    <a:pt x="5113" y="206"/>
                  </a:cubicBezTo>
                  <a:lnTo>
                    <a:pt x="511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773;p71"/>
            <p:cNvSpPr/>
            <p:nvPr/>
          </p:nvSpPr>
          <p:spPr>
            <a:xfrm>
              <a:off x="7348134" y="4565378"/>
              <a:ext cx="313524" cy="38722"/>
            </a:xfrm>
            <a:custGeom>
              <a:avLst/>
              <a:gdLst/>
              <a:ahLst/>
              <a:cxnLst/>
              <a:rect l="l" t="t" r="r" b="b"/>
              <a:pathLst>
                <a:path w="5182" h="640" extrusionOk="0">
                  <a:moveTo>
                    <a:pt x="5068" y="138"/>
                  </a:moveTo>
                  <a:lnTo>
                    <a:pt x="5068" y="252"/>
                  </a:lnTo>
                  <a:cubicBezTo>
                    <a:pt x="5068" y="298"/>
                    <a:pt x="5068" y="343"/>
                    <a:pt x="5022" y="366"/>
                  </a:cubicBezTo>
                  <a:cubicBezTo>
                    <a:pt x="4999" y="412"/>
                    <a:pt x="4953" y="412"/>
                    <a:pt x="4908" y="412"/>
                  </a:cubicBezTo>
                  <a:lnTo>
                    <a:pt x="297" y="526"/>
                  </a:lnTo>
                  <a:lnTo>
                    <a:pt x="274" y="526"/>
                  </a:lnTo>
                  <a:cubicBezTo>
                    <a:pt x="206" y="526"/>
                    <a:pt x="160" y="480"/>
                    <a:pt x="160" y="435"/>
                  </a:cubicBezTo>
                  <a:cubicBezTo>
                    <a:pt x="137" y="389"/>
                    <a:pt x="137" y="320"/>
                    <a:pt x="183" y="275"/>
                  </a:cubicBezTo>
                  <a:lnTo>
                    <a:pt x="229" y="252"/>
                  </a:lnTo>
                  <a:cubicBezTo>
                    <a:pt x="274" y="275"/>
                    <a:pt x="320" y="275"/>
                    <a:pt x="366" y="275"/>
                  </a:cubicBezTo>
                  <a:lnTo>
                    <a:pt x="4976" y="161"/>
                  </a:lnTo>
                  <a:cubicBezTo>
                    <a:pt x="5022" y="161"/>
                    <a:pt x="5045" y="161"/>
                    <a:pt x="5068" y="138"/>
                  </a:cubicBezTo>
                  <a:close/>
                  <a:moveTo>
                    <a:pt x="5136" y="1"/>
                  </a:moveTo>
                  <a:cubicBezTo>
                    <a:pt x="5136" y="1"/>
                    <a:pt x="5113" y="1"/>
                    <a:pt x="5090" y="24"/>
                  </a:cubicBezTo>
                  <a:cubicBezTo>
                    <a:pt x="5068" y="47"/>
                    <a:pt x="5022" y="69"/>
                    <a:pt x="4976" y="69"/>
                  </a:cubicBezTo>
                  <a:lnTo>
                    <a:pt x="366" y="161"/>
                  </a:lnTo>
                  <a:cubicBezTo>
                    <a:pt x="320" y="161"/>
                    <a:pt x="274" y="161"/>
                    <a:pt x="251" y="138"/>
                  </a:cubicBezTo>
                  <a:cubicBezTo>
                    <a:pt x="240" y="126"/>
                    <a:pt x="229" y="121"/>
                    <a:pt x="217" y="121"/>
                  </a:cubicBezTo>
                  <a:cubicBezTo>
                    <a:pt x="206" y="121"/>
                    <a:pt x="194" y="126"/>
                    <a:pt x="183" y="138"/>
                  </a:cubicBezTo>
                  <a:lnTo>
                    <a:pt x="114" y="206"/>
                  </a:lnTo>
                  <a:cubicBezTo>
                    <a:pt x="46" y="275"/>
                    <a:pt x="0" y="389"/>
                    <a:pt x="46" y="480"/>
                  </a:cubicBezTo>
                  <a:cubicBezTo>
                    <a:pt x="92" y="572"/>
                    <a:pt x="183" y="640"/>
                    <a:pt x="274" y="640"/>
                  </a:cubicBezTo>
                  <a:lnTo>
                    <a:pt x="297" y="640"/>
                  </a:lnTo>
                  <a:lnTo>
                    <a:pt x="4908" y="526"/>
                  </a:lnTo>
                  <a:cubicBezTo>
                    <a:pt x="4999" y="526"/>
                    <a:pt x="5068" y="503"/>
                    <a:pt x="5113" y="435"/>
                  </a:cubicBezTo>
                  <a:cubicBezTo>
                    <a:pt x="5159" y="389"/>
                    <a:pt x="5182" y="320"/>
                    <a:pt x="5182" y="252"/>
                  </a:cubicBezTo>
                  <a:lnTo>
                    <a:pt x="5182" y="47"/>
                  </a:lnTo>
                  <a:cubicBezTo>
                    <a:pt x="5182" y="24"/>
                    <a:pt x="5159" y="1"/>
                    <a:pt x="51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774;p71"/>
            <p:cNvSpPr/>
            <p:nvPr/>
          </p:nvSpPr>
          <p:spPr>
            <a:xfrm>
              <a:off x="7397868" y="4572336"/>
              <a:ext cx="259677" cy="5566"/>
            </a:xfrm>
            <a:custGeom>
              <a:avLst/>
              <a:gdLst/>
              <a:ahLst/>
              <a:cxnLst/>
              <a:rect l="l" t="t" r="r" b="b"/>
              <a:pathLst>
                <a:path w="4292" h="92" extrusionOk="0">
                  <a:moveTo>
                    <a:pt x="0" y="91"/>
                  </a:moveTo>
                  <a:lnTo>
                    <a:pt x="4291" y="0"/>
                  </a:lnTo>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775;p71"/>
            <p:cNvSpPr/>
            <p:nvPr/>
          </p:nvSpPr>
          <p:spPr>
            <a:xfrm>
              <a:off x="7395085" y="4569553"/>
              <a:ext cx="266574" cy="11072"/>
            </a:xfrm>
            <a:custGeom>
              <a:avLst/>
              <a:gdLst/>
              <a:ahLst/>
              <a:cxnLst/>
              <a:rect l="l" t="t" r="r" b="b"/>
              <a:pathLst>
                <a:path w="4406" h="183" extrusionOk="0">
                  <a:moveTo>
                    <a:pt x="4337" y="0"/>
                  </a:moveTo>
                  <a:lnTo>
                    <a:pt x="46" y="69"/>
                  </a:lnTo>
                  <a:cubicBezTo>
                    <a:pt x="23" y="69"/>
                    <a:pt x="0" y="92"/>
                    <a:pt x="0" y="137"/>
                  </a:cubicBezTo>
                  <a:cubicBezTo>
                    <a:pt x="0" y="160"/>
                    <a:pt x="23" y="183"/>
                    <a:pt x="46" y="183"/>
                  </a:cubicBezTo>
                  <a:lnTo>
                    <a:pt x="4337" y="92"/>
                  </a:lnTo>
                  <a:cubicBezTo>
                    <a:pt x="4383" y="92"/>
                    <a:pt x="4406" y="69"/>
                    <a:pt x="4406" y="46"/>
                  </a:cubicBezTo>
                  <a:cubicBezTo>
                    <a:pt x="4406" y="23"/>
                    <a:pt x="4383" y="0"/>
                    <a:pt x="43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776;p71"/>
            <p:cNvSpPr/>
            <p:nvPr/>
          </p:nvSpPr>
          <p:spPr>
            <a:xfrm>
              <a:off x="7573207" y="4486179"/>
              <a:ext cx="49794" cy="46647"/>
            </a:xfrm>
            <a:custGeom>
              <a:avLst/>
              <a:gdLst/>
              <a:ahLst/>
              <a:cxnLst/>
              <a:rect l="l" t="t" r="r" b="b"/>
              <a:pathLst>
                <a:path w="823" h="771" extrusionOk="0">
                  <a:moveTo>
                    <a:pt x="423" y="0"/>
                  </a:moveTo>
                  <a:cubicBezTo>
                    <a:pt x="397" y="0"/>
                    <a:pt x="370" y="3"/>
                    <a:pt x="343" y="9"/>
                  </a:cubicBezTo>
                  <a:cubicBezTo>
                    <a:pt x="138" y="54"/>
                    <a:pt x="1" y="260"/>
                    <a:pt x="47" y="465"/>
                  </a:cubicBezTo>
                  <a:cubicBezTo>
                    <a:pt x="86" y="644"/>
                    <a:pt x="230" y="771"/>
                    <a:pt x="401" y="771"/>
                  </a:cubicBezTo>
                  <a:cubicBezTo>
                    <a:pt x="427" y="771"/>
                    <a:pt x="453" y="768"/>
                    <a:pt x="480" y="762"/>
                  </a:cubicBezTo>
                  <a:cubicBezTo>
                    <a:pt x="686" y="716"/>
                    <a:pt x="823" y="511"/>
                    <a:pt x="800" y="306"/>
                  </a:cubicBezTo>
                  <a:cubicBezTo>
                    <a:pt x="760" y="127"/>
                    <a:pt x="600" y="0"/>
                    <a:pt x="4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777;p71"/>
            <p:cNvSpPr/>
            <p:nvPr/>
          </p:nvSpPr>
          <p:spPr>
            <a:xfrm>
              <a:off x="7569093" y="4483396"/>
              <a:ext cx="58082" cy="53061"/>
            </a:xfrm>
            <a:custGeom>
              <a:avLst/>
              <a:gdLst/>
              <a:ahLst/>
              <a:cxnLst/>
              <a:rect l="l" t="t" r="r" b="b"/>
              <a:pathLst>
                <a:path w="960" h="877" extrusionOk="0">
                  <a:moveTo>
                    <a:pt x="480" y="100"/>
                  </a:moveTo>
                  <a:cubicBezTo>
                    <a:pt x="548" y="100"/>
                    <a:pt x="617" y="123"/>
                    <a:pt x="662" y="169"/>
                  </a:cubicBezTo>
                  <a:cubicBezTo>
                    <a:pt x="731" y="215"/>
                    <a:pt x="776" y="283"/>
                    <a:pt x="799" y="374"/>
                  </a:cubicBezTo>
                  <a:cubicBezTo>
                    <a:pt x="845" y="557"/>
                    <a:pt x="731" y="717"/>
                    <a:pt x="548" y="762"/>
                  </a:cubicBezTo>
                  <a:cubicBezTo>
                    <a:pt x="533" y="764"/>
                    <a:pt x="517" y="765"/>
                    <a:pt x="502" y="765"/>
                  </a:cubicBezTo>
                  <a:cubicBezTo>
                    <a:pt x="339" y="765"/>
                    <a:pt x="202" y="656"/>
                    <a:pt x="160" y="489"/>
                  </a:cubicBezTo>
                  <a:cubicBezTo>
                    <a:pt x="137" y="420"/>
                    <a:pt x="160" y="329"/>
                    <a:pt x="206" y="260"/>
                  </a:cubicBezTo>
                  <a:cubicBezTo>
                    <a:pt x="251" y="169"/>
                    <a:pt x="343" y="123"/>
                    <a:pt x="411" y="100"/>
                  </a:cubicBezTo>
                  <a:close/>
                  <a:moveTo>
                    <a:pt x="474" y="1"/>
                  </a:moveTo>
                  <a:cubicBezTo>
                    <a:pt x="446" y="1"/>
                    <a:pt x="417" y="3"/>
                    <a:pt x="388" y="9"/>
                  </a:cubicBezTo>
                  <a:cubicBezTo>
                    <a:pt x="160" y="55"/>
                    <a:pt x="0" y="283"/>
                    <a:pt x="46" y="511"/>
                  </a:cubicBezTo>
                  <a:cubicBezTo>
                    <a:pt x="92" y="717"/>
                    <a:pt x="274" y="877"/>
                    <a:pt x="480" y="877"/>
                  </a:cubicBezTo>
                  <a:cubicBezTo>
                    <a:pt x="503" y="877"/>
                    <a:pt x="548" y="877"/>
                    <a:pt x="571" y="854"/>
                  </a:cubicBezTo>
                  <a:cubicBezTo>
                    <a:pt x="799" y="808"/>
                    <a:pt x="959" y="580"/>
                    <a:pt x="913" y="352"/>
                  </a:cubicBezTo>
                  <a:cubicBezTo>
                    <a:pt x="891" y="237"/>
                    <a:pt x="822" y="146"/>
                    <a:pt x="731" y="78"/>
                  </a:cubicBezTo>
                  <a:cubicBezTo>
                    <a:pt x="645" y="26"/>
                    <a:pt x="560" y="1"/>
                    <a:pt x="4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778;p71"/>
            <p:cNvSpPr/>
            <p:nvPr/>
          </p:nvSpPr>
          <p:spPr>
            <a:xfrm>
              <a:off x="7480697" y="4465971"/>
              <a:ext cx="23535" cy="24927"/>
            </a:xfrm>
            <a:custGeom>
              <a:avLst/>
              <a:gdLst/>
              <a:ahLst/>
              <a:cxnLst/>
              <a:rect l="l" t="t" r="r" b="b"/>
              <a:pathLst>
                <a:path w="389" h="412" extrusionOk="0">
                  <a:moveTo>
                    <a:pt x="389" y="411"/>
                  </a:moveTo>
                  <a:lnTo>
                    <a:pt x="1" y="0"/>
                  </a:lnTo>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779;p71"/>
            <p:cNvSpPr/>
            <p:nvPr/>
          </p:nvSpPr>
          <p:spPr>
            <a:xfrm>
              <a:off x="7477914" y="4462159"/>
              <a:ext cx="30493" cy="31461"/>
            </a:xfrm>
            <a:custGeom>
              <a:avLst/>
              <a:gdLst/>
              <a:ahLst/>
              <a:cxnLst/>
              <a:rect l="l" t="t" r="r" b="b"/>
              <a:pathLst>
                <a:path w="504" h="520" extrusionOk="0">
                  <a:moveTo>
                    <a:pt x="58" y="1"/>
                  </a:moveTo>
                  <a:cubicBezTo>
                    <a:pt x="47" y="1"/>
                    <a:pt x="35" y="6"/>
                    <a:pt x="24" y="18"/>
                  </a:cubicBezTo>
                  <a:cubicBezTo>
                    <a:pt x="1" y="41"/>
                    <a:pt x="1" y="63"/>
                    <a:pt x="1" y="86"/>
                  </a:cubicBezTo>
                  <a:lnTo>
                    <a:pt x="412" y="520"/>
                  </a:lnTo>
                  <a:lnTo>
                    <a:pt x="480" y="520"/>
                  </a:lnTo>
                  <a:cubicBezTo>
                    <a:pt x="503" y="497"/>
                    <a:pt x="503" y="451"/>
                    <a:pt x="480" y="429"/>
                  </a:cubicBezTo>
                  <a:lnTo>
                    <a:pt x="92" y="18"/>
                  </a:lnTo>
                  <a:cubicBezTo>
                    <a:pt x="81" y="6"/>
                    <a:pt x="69" y="1"/>
                    <a:pt x="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780;p71"/>
            <p:cNvSpPr/>
            <p:nvPr/>
          </p:nvSpPr>
          <p:spPr>
            <a:xfrm>
              <a:off x="7461397" y="4483940"/>
              <a:ext cx="24867" cy="24927"/>
            </a:xfrm>
            <a:custGeom>
              <a:avLst/>
              <a:gdLst/>
              <a:ahLst/>
              <a:cxnLst/>
              <a:rect l="l" t="t" r="r" b="b"/>
              <a:pathLst>
                <a:path w="411" h="412" extrusionOk="0">
                  <a:moveTo>
                    <a:pt x="411" y="411"/>
                  </a:moveTo>
                  <a:lnTo>
                    <a:pt x="0" y="0"/>
                  </a:lnTo>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781;p71"/>
            <p:cNvSpPr/>
            <p:nvPr/>
          </p:nvSpPr>
          <p:spPr>
            <a:xfrm>
              <a:off x="7458613" y="4480128"/>
              <a:ext cx="30433" cy="32853"/>
            </a:xfrm>
            <a:custGeom>
              <a:avLst/>
              <a:gdLst/>
              <a:ahLst/>
              <a:cxnLst/>
              <a:rect l="l" t="t" r="r" b="b"/>
              <a:pathLst>
                <a:path w="503" h="543" extrusionOk="0">
                  <a:moveTo>
                    <a:pt x="57" y="0"/>
                  </a:moveTo>
                  <a:cubicBezTo>
                    <a:pt x="46" y="0"/>
                    <a:pt x="35" y="6"/>
                    <a:pt x="23" y="18"/>
                  </a:cubicBezTo>
                  <a:cubicBezTo>
                    <a:pt x="0" y="40"/>
                    <a:pt x="0" y="86"/>
                    <a:pt x="23" y="109"/>
                  </a:cubicBezTo>
                  <a:lnTo>
                    <a:pt x="411" y="520"/>
                  </a:lnTo>
                  <a:cubicBezTo>
                    <a:pt x="411" y="520"/>
                    <a:pt x="434" y="543"/>
                    <a:pt x="457" y="543"/>
                  </a:cubicBezTo>
                  <a:cubicBezTo>
                    <a:pt x="457" y="543"/>
                    <a:pt x="480" y="520"/>
                    <a:pt x="480" y="520"/>
                  </a:cubicBezTo>
                  <a:cubicBezTo>
                    <a:pt x="503" y="497"/>
                    <a:pt x="503" y="474"/>
                    <a:pt x="480" y="451"/>
                  </a:cubicBezTo>
                  <a:lnTo>
                    <a:pt x="92" y="18"/>
                  </a:lnTo>
                  <a:cubicBezTo>
                    <a:pt x="80" y="6"/>
                    <a:pt x="69" y="0"/>
                    <a:pt x="5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782;p71"/>
            <p:cNvSpPr/>
            <p:nvPr/>
          </p:nvSpPr>
          <p:spPr>
            <a:xfrm>
              <a:off x="7443427" y="4501849"/>
              <a:ext cx="24927" cy="24927"/>
            </a:xfrm>
            <a:custGeom>
              <a:avLst/>
              <a:gdLst/>
              <a:ahLst/>
              <a:cxnLst/>
              <a:rect l="l" t="t" r="r" b="b"/>
              <a:pathLst>
                <a:path w="412" h="412" extrusionOk="0">
                  <a:moveTo>
                    <a:pt x="411" y="412"/>
                  </a:moveTo>
                  <a:lnTo>
                    <a:pt x="0" y="1"/>
                  </a:lnTo>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783;p71"/>
            <p:cNvSpPr/>
            <p:nvPr/>
          </p:nvSpPr>
          <p:spPr>
            <a:xfrm>
              <a:off x="7440644" y="4498522"/>
              <a:ext cx="30433" cy="32429"/>
            </a:xfrm>
            <a:custGeom>
              <a:avLst/>
              <a:gdLst/>
              <a:ahLst/>
              <a:cxnLst/>
              <a:rect l="l" t="t" r="r" b="b"/>
              <a:pathLst>
                <a:path w="503" h="536" extrusionOk="0">
                  <a:moveTo>
                    <a:pt x="46" y="0"/>
                  </a:moveTo>
                  <a:cubicBezTo>
                    <a:pt x="39" y="0"/>
                    <a:pt x="31" y="3"/>
                    <a:pt x="23" y="10"/>
                  </a:cubicBezTo>
                  <a:cubicBezTo>
                    <a:pt x="1" y="33"/>
                    <a:pt x="1" y="79"/>
                    <a:pt x="23" y="102"/>
                  </a:cubicBezTo>
                  <a:lnTo>
                    <a:pt x="412" y="512"/>
                  </a:lnTo>
                  <a:cubicBezTo>
                    <a:pt x="412" y="512"/>
                    <a:pt x="434" y="535"/>
                    <a:pt x="457" y="535"/>
                  </a:cubicBezTo>
                  <a:cubicBezTo>
                    <a:pt x="457" y="535"/>
                    <a:pt x="480" y="512"/>
                    <a:pt x="480" y="512"/>
                  </a:cubicBezTo>
                  <a:cubicBezTo>
                    <a:pt x="503" y="490"/>
                    <a:pt x="503" y="467"/>
                    <a:pt x="480" y="444"/>
                  </a:cubicBezTo>
                  <a:lnTo>
                    <a:pt x="92" y="10"/>
                  </a:lnTo>
                  <a:cubicBezTo>
                    <a:pt x="77" y="10"/>
                    <a:pt x="62" y="0"/>
                    <a:pt x="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784;p71"/>
            <p:cNvSpPr/>
            <p:nvPr/>
          </p:nvSpPr>
          <p:spPr>
            <a:xfrm>
              <a:off x="7497275" y="4406314"/>
              <a:ext cx="26319" cy="52879"/>
            </a:xfrm>
            <a:custGeom>
              <a:avLst/>
              <a:gdLst/>
              <a:ahLst/>
              <a:cxnLst/>
              <a:rect l="l" t="t" r="r" b="b"/>
              <a:pathLst>
                <a:path w="435" h="874" extrusionOk="0">
                  <a:moveTo>
                    <a:pt x="209" y="1"/>
                  </a:moveTo>
                  <a:cubicBezTo>
                    <a:pt x="115" y="1"/>
                    <a:pt x="43" y="65"/>
                    <a:pt x="23" y="165"/>
                  </a:cubicBezTo>
                  <a:cubicBezTo>
                    <a:pt x="1" y="279"/>
                    <a:pt x="1" y="827"/>
                    <a:pt x="92" y="872"/>
                  </a:cubicBezTo>
                  <a:cubicBezTo>
                    <a:pt x="93" y="873"/>
                    <a:pt x="95" y="873"/>
                    <a:pt x="96" y="873"/>
                  </a:cubicBezTo>
                  <a:cubicBezTo>
                    <a:pt x="169" y="873"/>
                    <a:pt x="389" y="345"/>
                    <a:pt x="411" y="233"/>
                  </a:cubicBezTo>
                  <a:cubicBezTo>
                    <a:pt x="434" y="119"/>
                    <a:pt x="366" y="28"/>
                    <a:pt x="252" y="5"/>
                  </a:cubicBezTo>
                  <a:cubicBezTo>
                    <a:pt x="237" y="2"/>
                    <a:pt x="222" y="1"/>
                    <a:pt x="2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785;p71"/>
            <p:cNvSpPr/>
            <p:nvPr/>
          </p:nvSpPr>
          <p:spPr>
            <a:xfrm>
              <a:off x="7493161" y="4403289"/>
              <a:ext cx="33155" cy="58566"/>
            </a:xfrm>
            <a:custGeom>
              <a:avLst/>
              <a:gdLst/>
              <a:ahLst/>
              <a:cxnLst/>
              <a:rect l="l" t="t" r="r" b="b"/>
              <a:pathLst>
                <a:path w="548" h="968" extrusionOk="0">
                  <a:moveTo>
                    <a:pt x="320" y="101"/>
                  </a:moveTo>
                  <a:cubicBezTo>
                    <a:pt x="342" y="123"/>
                    <a:pt x="388" y="146"/>
                    <a:pt x="411" y="169"/>
                  </a:cubicBezTo>
                  <a:cubicBezTo>
                    <a:pt x="434" y="192"/>
                    <a:pt x="434" y="238"/>
                    <a:pt x="434" y="283"/>
                  </a:cubicBezTo>
                  <a:cubicBezTo>
                    <a:pt x="411" y="375"/>
                    <a:pt x="251" y="740"/>
                    <a:pt x="183" y="854"/>
                  </a:cubicBezTo>
                  <a:cubicBezTo>
                    <a:pt x="137" y="717"/>
                    <a:pt x="114" y="352"/>
                    <a:pt x="137" y="238"/>
                  </a:cubicBezTo>
                  <a:cubicBezTo>
                    <a:pt x="160" y="192"/>
                    <a:pt x="183" y="146"/>
                    <a:pt x="205" y="123"/>
                  </a:cubicBezTo>
                  <a:cubicBezTo>
                    <a:pt x="228" y="123"/>
                    <a:pt x="251" y="101"/>
                    <a:pt x="297" y="101"/>
                  </a:cubicBezTo>
                  <a:close/>
                  <a:moveTo>
                    <a:pt x="287" y="0"/>
                  </a:moveTo>
                  <a:cubicBezTo>
                    <a:pt x="237" y="0"/>
                    <a:pt x="187" y="22"/>
                    <a:pt x="137" y="55"/>
                  </a:cubicBezTo>
                  <a:cubicBezTo>
                    <a:pt x="91" y="78"/>
                    <a:pt x="46" y="146"/>
                    <a:pt x="46" y="215"/>
                  </a:cubicBezTo>
                  <a:cubicBezTo>
                    <a:pt x="23" y="260"/>
                    <a:pt x="0" y="900"/>
                    <a:pt x="137" y="968"/>
                  </a:cubicBezTo>
                  <a:lnTo>
                    <a:pt x="205" y="968"/>
                  </a:lnTo>
                  <a:cubicBezTo>
                    <a:pt x="297" y="922"/>
                    <a:pt x="525" y="375"/>
                    <a:pt x="525" y="306"/>
                  </a:cubicBezTo>
                  <a:cubicBezTo>
                    <a:pt x="548" y="238"/>
                    <a:pt x="525" y="169"/>
                    <a:pt x="502" y="101"/>
                  </a:cubicBezTo>
                  <a:cubicBezTo>
                    <a:pt x="457" y="55"/>
                    <a:pt x="388" y="9"/>
                    <a:pt x="342" y="9"/>
                  </a:cubicBezTo>
                  <a:cubicBezTo>
                    <a:pt x="324" y="3"/>
                    <a:pt x="306" y="0"/>
                    <a:pt x="28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786;p71"/>
            <p:cNvSpPr/>
            <p:nvPr/>
          </p:nvSpPr>
          <p:spPr>
            <a:xfrm>
              <a:off x="7455830" y="4427369"/>
              <a:ext cx="49794" cy="32308"/>
            </a:xfrm>
            <a:custGeom>
              <a:avLst/>
              <a:gdLst/>
              <a:ahLst/>
              <a:cxnLst/>
              <a:rect l="l" t="t" r="r" b="b"/>
              <a:pathLst>
                <a:path w="823" h="534" extrusionOk="0">
                  <a:moveTo>
                    <a:pt x="224" y="0"/>
                  </a:moveTo>
                  <a:cubicBezTo>
                    <a:pt x="151" y="0"/>
                    <a:pt x="78" y="35"/>
                    <a:pt x="46" y="113"/>
                  </a:cubicBezTo>
                  <a:cubicBezTo>
                    <a:pt x="1" y="205"/>
                    <a:pt x="24" y="319"/>
                    <a:pt x="115" y="365"/>
                  </a:cubicBezTo>
                  <a:cubicBezTo>
                    <a:pt x="194" y="424"/>
                    <a:pt x="611" y="533"/>
                    <a:pt x="740" y="533"/>
                  </a:cubicBezTo>
                  <a:cubicBezTo>
                    <a:pt x="760" y="533"/>
                    <a:pt x="774" y="531"/>
                    <a:pt x="777" y="524"/>
                  </a:cubicBezTo>
                  <a:cubicBezTo>
                    <a:pt x="822" y="433"/>
                    <a:pt x="412" y="91"/>
                    <a:pt x="320" y="22"/>
                  </a:cubicBezTo>
                  <a:cubicBezTo>
                    <a:pt x="291" y="8"/>
                    <a:pt x="258" y="0"/>
                    <a:pt x="22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787;p71"/>
            <p:cNvSpPr/>
            <p:nvPr/>
          </p:nvSpPr>
          <p:spPr>
            <a:xfrm>
              <a:off x="7451716" y="4423981"/>
              <a:ext cx="55299" cy="37875"/>
            </a:xfrm>
            <a:custGeom>
              <a:avLst/>
              <a:gdLst/>
              <a:ahLst/>
              <a:cxnLst/>
              <a:rect l="l" t="t" r="r" b="b"/>
              <a:pathLst>
                <a:path w="914" h="626" extrusionOk="0">
                  <a:moveTo>
                    <a:pt x="365" y="124"/>
                  </a:moveTo>
                  <a:cubicBezTo>
                    <a:pt x="457" y="192"/>
                    <a:pt x="754" y="443"/>
                    <a:pt x="799" y="535"/>
                  </a:cubicBezTo>
                  <a:cubicBezTo>
                    <a:pt x="685" y="535"/>
                    <a:pt x="297" y="421"/>
                    <a:pt x="206" y="375"/>
                  </a:cubicBezTo>
                  <a:cubicBezTo>
                    <a:pt x="137" y="352"/>
                    <a:pt x="114" y="261"/>
                    <a:pt x="160" y="192"/>
                  </a:cubicBezTo>
                  <a:cubicBezTo>
                    <a:pt x="183" y="147"/>
                    <a:pt x="229" y="124"/>
                    <a:pt x="297" y="124"/>
                  </a:cubicBezTo>
                  <a:close/>
                  <a:moveTo>
                    <a:pt x="292" y="0"/>
                  </a:moveTo>
                  <a:cubicBezTo>
                    <a:pt x="204" y="0"/>
                    <a:pt x="115" y="46"/>
                    <a:pt x="69" y="124"/>
                  </a:cubicBezTo>
                  <a:cubicBezTo>
                    <a:pt x="0" y="261"/>
                    <a:pt x="46" y="398"/>
                    <a:pt x="160" y="466"/>
                  </a:cubicBezTo>
                  <a:cubicBezTo>
                    <a:pt x="183" y="489"/>
                    <a:pt x="594" y="626"/>
                    <a:pt x="799" y="626"/>
                  </a:cubicBezTo>
                  <a:cubicBezTo>
                    <a:pt x="845" y="626"/>
                    <a:pt x="868" y="626"/>
                    <a:pt x="890" y="603"/>
                  </a:cubicBezTo>
                  <a:cubicBezTo>
                    <a:pt x="890" y="580"/>
                    <a:pt x="913" y="558"/>
                    <a:pt x="890" y="535"/>
                  </a:cubicBezTo>
                  <a:cubicBezTo>
                    <a:pt x="868" y="375"/>
                    <a:pt x="502" y="78"/>
                    <a:pt x="411" y="33"/>
                  </a:cubicBezTo>
                  <a:cubicBezTo>
                    <a:pt x="375" y="11"/>
                    <a:pt x="333" y="0"/>
                    <a:pt x="2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788;p71"/>
            <p:cNvSpPr/>
            <p:nvPr/>
          </p:nvSpPr>
          <p:spPr>
            <a:xfrm>
              <a:off x="7580165" y="2829465"/>
              <a:ext cx="574532" cy="662926"/>
            </a:xfrm>
            <a:custGeom>
              <a:avLst/>
              <a:gdLst/>
              <a:ahLst/>
              <a:cxnLst/>
              <a:rect l="l" t="t" r="r" b="b"/>
              <a:pathLst>
                <a:path w="9496" h="10957" extrusionOk="0">
                  <a:moveTo>
                    <a:pt x="5524" y="1"/>
                  </a:moveTo>
                  <a:lnTo>
                    <a:pt x="0" y="206"/>
                  </a:lnTo>
                  <a:lnTo>
                    <a:pt x="0" y="10957"/>
                  </a:lnTo>
                  <a:lnTo>
                    <a:pt x="7761" y="10957"/>
                  </a:lnTo>
                  <a:lnTo>
                    <a:pt x="7327" y="5456"/>
                  </a:lnTo>
                  <a:lnTo>
                    <a:pt x="9495" y="5387"/>
                  </a:lnTo>
                  <a:lnTo>
                    <a:pt x="8742" y="2009"/>
                  </a:lnTo>
                  <a:cubicBezTo>
                    <a:pt x="8742" y="1963"/>
                    <a:pt x="8719" y="1918"/>
                    <a:pt x="8719" y="1872"/>
                  </a:cubicBezTo>
                  <a:cubicBezTo>
                    <a:pt x="8400" y="777"/>
                    <a:pt x="7373" y="23"/>
                    <a:pt x="62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789;p71"/>
            <p:cNvSpPr/>
            <p:nvPr/>
          </p:nvSpPr>
          <p:spPr>
            <a:xfrm>
              <a:off x="7577382" y="2825351"/>
              <a:ext cx="581429" cy="669823"/>
            </a:xfrm>
            <a:custGeom>
              <a:avLst/>
              <a:gdLst/>
              <a:ahLst/>
              <a:cxnLst/>
              <a:rect l="l" t="t" r="r" b="b"/>
              <a:pathLst>
                <a:path w="9610" h="11071" extrusionOk="0">
                  <a:moveTo>
                    <a:pt x="5593" y="91"/>
                  </a:moveTo>
                  <a:lnTo>
                    <a:pt x="5615" y="114"/>
                  </a:lnTo>
                  <a:lnTo>
                    <a:pt x="6255" y="137"/>
                  </a:lnTo>
                  <a:cubicBezTo>
                    <a:pt x="7396" y="160"/>
                    <a:pt x="8400" y="913"/>
                    <a:pt x="8720" y="1963"/>
                  </a:cubicBezTo>
                  <a:cubicBezTo>
                    <a:pt x="8720" y="2009"/>
                    <a:pt x="8742" y="2054"/>
                    <a:pt x="8742" y="2100"/>
                  </a:cubicBezTo>
                  <a:lnTo>
                    <a:pt x="9473" y="5387"/>
                  </a:lnTo>
                  <a:lnTo>
                    <a:pt x="7373" y="5455"/>
                  </a:lnTo>
                  <a:cubicBezTo>
                    <a:pt x="7373" y="5455"/>
                    <a:pt x="7350" y="5478"/>
                    <a:pt x="7327" y="5478"/>
                  </a:cubicBezTo>
                  <a:cubicBezTo>
                    <a:pt x="7327" y="5501"/>
                    <a:pt x="7327" y="5501"/>
                    <a:pt x="7327" y="5524"/>
                  </a:cubicBezTo>
                  <a:lnTo>
                    <a:pt x="7761" y="10956"/>
                  </a:lnTo>
                  <a:lnTo>
                    <a:pt x="114" y="10956"/>
                  </a:lnTo>
                  <a:lnTo>
                    <a:pt x="114" y="342"/>
                  </a:lnTo>
                  <a:lnTo>
                    <a:pt x="5570" y="114"/>
                  </a:lnTo>
                  <a:lnTo>
                    <a:pt x="5593" y="114"/>
                  </a:lnTo>
                  <a:cubicBezTo>
                    <a:pt x="5593" y="91"/>
                    <a:pt x="5593" y="91"/>
                    <a:pt x="5593" y="91"/>
                  </a:cubicBezTo>
                  <a:close/>
                  <a:moveTo>
                    <a:pt x="5570" y="0"/>
                  </a:moveTo>
                  <a:cubicBezTo>
                    <a:pt x="5547" y="0"/>
                    <a:pt x="5547" y="23"/>
                    <a:pt x="5547" y="23"/>
                  </a:cubicBezTo>
                  <a:lnTo>
                    <a:pt x="46" y="228"/>
                  </a:lnTo>
                  <a:cubicBezTo>
                    <a:pt x="23" y="228"/>
                    <a:pt x="0" y="251"/>
                    <a:pt x="0" y="274"/>
                  </a:cubicBezTo>
                  <a:lnTo>
                    <a:pt x="0" y="11025"/>
                  </a:lnTo>
                  <a:cubicBezTo>
                    <a:pt x="0" y="11047"/>
                    <a:pt x="23" y="11070"/>
                    <a:pt x="46" y="11070"/>
                  </a:cubicBezTo>
                  <a:lnTo>
                    <a:pt x="7807" y="11070"/>
                  </a:lnTo>
                  <a:cubicBezTo>
                    <a:pt x="7829" y="11070"/>
                    <a:pt x="7829" y="11070"/>
                    <a:pt x="7852" y="11047"/>
                  </a:cubicBezTo>
                  <a:cubicBezTo>
                    <a:pt x="7852" y="11047"/>
                    <a:pt x="7852" y="11025"/>
                    <a:pt x="7852" y="11025"/>
                  </a:cubicBezTo>
                  <a:lnTo>
                    <a:pt x="7441" y="5569"/>
                  </a:lnTo>
                  <a:lnTo>
                    <a:pt x="9541" y="5501"/>
                  </a:lnTo>
                  <a:cubicBezTo>
                    <a:pt x="9564" y="5501"/>
                    <a:pt x="9564" y="5501"/>
                    <a:pt x="9587" y="5478"/>
                  </a:cubicBezTo>
                  <a:cubicBezTo>
                    <a:pt x="9587" y="5478"/>
                    <a:pt x="9610" y="5455"/>
                    <a:pt x="9587" y="5432"/>
                  </a:cubicBezTo>
                  <a:lnTo>
                    <a:pt x="8857" y="2077"/>
                  </a:lnTo>
                  <a:cubicBezTo>
                    <a:pt x="8834" y="2031"/>
                    <a:pt x="8834" y="1986"/>
                    <a:pt x="8811" y="1940"/>
                  </a:cubicBezTo>
                  <a:cubicBezTo>
                    <a:pt x="8491" y="822"/>
                    <a:pt x="7441" y="46"/>
                    <a:pt x="6277" y="23"/>
                  </a:cubicBezTo>
                  <a:lnTo>
                    <a:pt x="55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790;p71"/>
            <p:cNvSpPr/>
            <p:nvPr/>
          </p:nvSpPr>
          <p:spPr>
            <a:xfrm>
              <a:off x="7604971" y="2392265"/>
              <a:ext cx="291501" cy="201110"/>
            </a:xfrm>
            <a:custGeom>
              <a:avLst/>
              <a:gdLst/>
              <a:ahLst/>
              <a:cxnLst/>
              <a:rect l="l" t="t" r="r" b="b"/>
              <a:pathLst>
                <a:path w="4818" h="3324" extrusionOk="0">
                  <a:moveTo>
                    <a:pt x="2082" y="0"/>
                  </a:moveTo>
                  <a:cubicBezTo>
                    <a:pt x="1519" y="0"/>
                    <a:pt x="1261" y="345"/>
                    <a:pt x="891" y="653"/>
                  </a:cubicBezTo>
                  <a:lnTo>
                    <a:pt x="777" y="653"/>
                  </a:lnTo>
                  <a:cubicBezTo>
                    <a:pt x="343" y="698"/>
                    <a:pt x="1" y="1087"/>
                    <a:pt x="47" y="1543"/>
                  </a:cubicBezTo>
                  <a:cubicBezTo>
                    <a:pt x="69" y="1726"/>
                    <a:pt x="138" y="1885"/>
                    <a:pt x="252" y="2000"/>
                  </a:cubicBezTo>
                  <a:cubicBezTo>
                    <a:pt x="275" y="2091"/>
                    <a:pt x="389" y="2159"/>
                    <a:pt x="526" y="2182"/>
                  </a:cubicBezTo>
                  <a:cubicBezTo>
                    <a:pt x="686" y="1726"/>
                    <a:pt x="1096" y="1406"/>
                    <a:pt x="1599" y="1406"/>
                  </a:cubicBezTo>
                  <a:lnTo>
                    <a:pt x="2763" y="1406"/>
                  </a:lnTo>
                  <a:cubicBezTo>
                    <a:pt x="3379" y="1406"/>
                    <a:pt x="3904" y="1931"/>
                    <a:pt x="3904" y="2570"/>
                  </a:cubicBezTo>
                  <a:lnTo>
                    <a:pt x="3904" y="3301"/>
                  </a:lnTo>
                  <a:lnTo>
                    <a:pt x="4269" y="3301"/>
                  </a:lnTo>
                  <a:cubicBezTo>
                    <a:pt x="4338" y="3301"/>
                    <a:pt x="4383" y="3323"/>
                    <a:pt x="4452" y="3323"/>
                  </a:cubicBezTo>
                  <a:lnTo>
                    <a:pt x="4703" y="2502"/>
                  </a:lnTo>
                  <a:cubicBezTo>
                    <a:pt x="4817" y="2182"/>
                    <a:pt x="4703" y="1840"/>
                    <a:pt x="4452" y="1634"/>
                  </a:cubicBezTo>
                  <a:cubicBezTo>
                    <a:pt x="4452" y="1475"/>
                    <a:pt x="4429" y="1292"/>
                    <a:pt x="4361" y="1155"/>
                  </a:cubicBezTo>
                  <a:cubicBezTo>
                    <a:pt x="4178" y="835"/>
                    <a:pt x="3767" y="698"/>
                    <a:pt x="3425" y="584"/>
                  </a:cubicBezTo>
                  <a:cubicBezTo>
                    <a:pt x="3379" y="584"/>
                    <a:pt x="3014" y="539"/>
                    <a:pt x="3014" y="516"/>
                  </a:cubicBezTo>
                  <a:cubicBezTo>
                    <a:pt x="2991" y="470"/>
                    <a:pt x="2968" y="447"/>
                    <a:pt x="2945" y="425"/>
                  </a:cubicBezTo>
                  <a:cubicBezTo>
                    <a:pt x="2808" y="196"/>
                    <a:pt x="2557" y="59"/>
                    <a:pt x="2283" y="14"/>
                  </a:cubicBezTo>
                  <a:cubicBezTo>
                    <a:pt x="2212" y="5"/>
                    <a:pt x="2145" y="0"/>
                    <a:pt x="208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791;p71"/>
            <p:cNvSpPr/>
            <p:nvPr/>
          </p:nvSpPr>
          <p:spPr>
            <a:xfrm>
              <a:off x="7603640" y="2389300"/>
              <a:ext cx="295555" cy="208189"/>
            </a:xfrm>
            <a:custGeom>
              <a:avLst/>
              <a:gdLst/>
              <a:ahLst/>
              <a:cxnLst/>
              <a:rect l="l" t="t" r="r" b="b"/>
              <a:pathLst>
                <a:path w="4885" h="3441" extrusionOk="0">
                  <a:moveTo>
                    <a:pt x="2101" y="97"/>
                  </a:moveTo>
                  <a:cubicBezTo>
                    <a:pt x="2158" y="97"/>
                    <a:pt x="2218" y="101"/>
                    <a:pt x="2283" y="108"/>
                  </a:cubicBezTo>
                  <a:cubicBezTo>
                    <a:pt x="2556" y="154"/>
                    <a:pt x="2785" y="291"/>
                    <a:pt x="2922" y="496"/>
                  </a:cubicBezTo>
                  <a:cubicBezTo>
                    <a:pt x="2945" y="519"/>
                    <a:pt x="2967" y="542"/>
                    <a:pt x="2990" y="588"/>
                  </a:cubicBezTo>
                  <a:cubicBezTo>
                    <a:pt x="2990" y="633"/>
                    <a:pt x="3036" y="633"/>
                    <a:pt x="3310" y="679"/>
                  </a:cubicBezTo>
                  <a:cubicBezTo>
                    <a:pt x="3355" y="679"/>
                    <a:pt x="3424" y="702"/>
                    <a:pt x="3424" y="702"/>
                  </a:cubicBezTo>
                  <a:cubicBezTo>
                    <a:pt x="3812" y="793"/>
                    <a:pt x="4177" y="930"/>
                    <a:pt x="4337" y="1227"/>
                  </a:cubicBezTo>
                  <a:cubicBezTo>
                    <a:pt x="4383" y="1341"/>
                    <a:pt x="4428" y="1501"/>
                    <a:pt x="4428" y="1683"/>
                  </a:cubicBezTo>
                  <a:cubicBezTo>
                    <a:pt x="4428" y="1706"/>
                    <a:pt x="4428" y="1706"/>
                    <a:pt x="4451" y="1729"/>
                  </a:cubicBezTo>
                  <a:cubicBezTo>
                    <a:pt x="4679" y="1912"/>
                    <a:pt x="4771" y="2231"/>
                    <a:pt x="4679" y="2528"/>
                  </a:cubicBezTo>
                  <a:lnTo>
                    <a:pt x="4428" y="3327"/>
                  </a:lnTo>
                  <a:cubicBezTo>
                    <a:pt x="4383" y="3304"/>
                    <a:pt x="4337" y="3304"/>
                    <a:pt x="4291" y="3304"/>
                  </a:cubicBezTo>
                  <a:lnTo>
                    <a:pt x="3972" y="3304"/>
                  </a:lnTo>
                  <a:lnTo>
                    <a:pt x="3972" y="2619"/>
                  </a:lnTo>
                  <a:cubicBezTo>
                    <a:pt x="3972" y="1957"/>
                    <a:pt x="3447" y="1409"/>
                    <a:pt x="2785" y="1409"/>
                  </a:cubicBezTo>
                  <a:lnTo>
                    <a:pt x="1621" y="1409"/>
                  </a:lnTo>
                  <a:cubicBezTo>
                    <a:pt x="1141" y="1409"/>
                    <a:pt x="685" y="1706"/>
                    <a:pt x="502" y="2163"/>
                  </a:cubicBezTo>
                  <a:cubicBezTo>
                    <a:pt x="411" y="2140"/>
                    <a:pt x="342" y="2094"/>
                    <a:pt x="320" y="2049"/>
                  </a:cubicBezTo>
                  <a:cubicBezTo>
                    <a:pt x="320" y="2026"/>
                    <a:pt x="320" y="2026"/>
                    <a:pt x="320" y="2026"/>
                  </a:cubicBezTo>
                  <a:cubicBezTo>
                    <a:pt x="205" y="1889"/>
                    <a:pt x="137" y="1752"/>
                    <a:pt x="114" y="1592"/>
                  </a:cubicBezTo>
                  <a:cubicBezTo>
                    <a:pt x="91" y="1387"/>
                    <a:pt x="160" y="1181"/>
                    <a:pt x="297" y="1021"/>
                  </a:cubicBezTo>
                  <a:cubicBezTo>
                    <a:pt x="434" y="862"/>
                    <a:pt x="616" y="770"/>
                    <a:pt x="822" y="747"/>
                  </a:cubicBezTo>
                  <a:lnTo>
                    <a:pt x="913" y="747"/>
                  </a:lnTo>
                  <a:cubicBezTo>
                    <a:pt x="936" y="747"/>
                    <a:pt x="936" y="747"/>
                    <a:pt x="959" y="725"/>
                  </a:cubicBezTo>
                  <a:cubicBezTo>
                    <a:pt x="1004" y="679"/>
                    <a:pt x="1073" y="633"/>
                    <a:pt x="1118" y="588"/>
                  </a:cubicBezTo>
                  <a:cubicBezTo>
                    <a:pt x="1402" y="324"/>
                    <a:pt x="1650" y="97"/>
                    <a:pt x="2101" y="97"/>
                  </a:cubicBezTo>
                  <a:close/>
                  <a:moveTo>
                    <a:pt x="2087" y="0"/>
                  </a:moveTo>
                  <a:cubicBezTo>
                    <a:pt x="1609" y="0"/>
                    <a:pt x="1329" y="260"/>
                    <a:pt x="1050" y="519"/>
                  </a:cubicBezTo>
                  <a:cubicBezTo>
                    <a:pt x="1004" y="542"/>
                    <a:pt x="959" y="588"/>
                    <a:pt x="913" y="633"/>
                  </a:cubicBezTo>
                  <a:lnTo>
                    <a:pt x="799" y="633"/>
                  </a:lnTo>
                  <a:cubicBezTo>
                    <a:pt x="571" y="656"/>
                    <a:pt x="365" y="770"/>
                    <a:pt x="205" y="953"/>
                  </a:cubicBezTo>
                  <a:cubicBezTo>
                    <a:pt x="69" y="1136"/>
                    <a:pt x="0" y="1364"/>
                    <a:pt x="23" y="1592"/>
                  </a:cubicBezTo>
                  <a:cubicBezTo>
                    <a:pt x="23" y="1775"/>
                    <a:pt x="114" y="1957"/>
                    <a:pt x="228" y="2094"/>
                  </a:cubicBezTo>
                  <a:cubicBezTo>
                    <a:pt x="274" y="2185"/>
                    <a:pt x="365" y="2254"/>
                    <a:pt x="525" y="2277"/>
                  </a:cubicBezTo>
                  <a:cubicBezTo>
                    <a:pt x="571" y="2277"/>
                    <a:pt x="594" y="2277"/>
                    <a:pt x="594" y="2231"/>
                  </a:cubicBezTo>
                  <a:cubicBezTo>
                    <a:pt x="753" y="1820"/>
                    <a:pt x="1164" y="1524"/>
                    <a:pt x="1621" y="1524"/>
                  </a:cubicBezTo>
                  <a:lnTo>
                    <a:pt x="2785" y="1524"/>
                  </a:lnTo>
                  <a:cubicBezTo>
                    <a:pt x="3378" y="1524"/>
                    <a:pt x="3880" y="2003"/>
                    <a:pt x="3880" y="2619"/>
                  </a:cubicBezTo>
                  <a:lnTo>
                    <a:pt x="3880" y="3350"/>
                  </a:lnTo>
                  <a:cubicBezTo>
                    <a:pt x="3880" y="3395"/>
                    <a:pt x="3903" y="3418"/>
                    <a:pt x="3926" y="3418"/>
                  </a:cubicBezTo>
                  <a:lnTo>
                    <a:pt x="4291" y="3418"/>
                  </a:lnTo>
                  <a:cubicBezTo>
                    <a:pt x="4360" y="3418"/>
                    <a:pt x="4405" y="3418"/>
                    <a:pt x="4451" y="3441"/>
                  </a:cubicBezTo>
                  <a:lnTo>
                    <a:pt x="4474" y="3441"/>
                  </a:lnTo>
                  <a:cubicBezTo>
                    <a:pt x="4497" y="3441"/>
                    <a:pt x="4519" y="3418"/>
                    <a:pt x="4519" y="3395"/>
                  </a:cubicBezTo>
                  <a:lnTo>
                    <a:pt x="4771" y="2574"/>
                  </a:lnTo>
                  <a:cubicBezTo>
                    <a:pt x="4885" y="2231"/>
                    <a:pt x="4793" y="1866"/>
                    <a:pt x="4519" y="1661"/>
                  </a:cubicBezTo>
                  <a:cubicBezTo>
                    <a:pt x="4519" y="1524"/>
                    <a:pt x="4497" y="1341"/>
                    <a:pt x="4428" y="1181"/>
                  </a:cubicBezTo>
                  <a:cubicBezTo>
                    <a:pt x="4246" y="862"/>
                    <a:pt x="3858" y="702"/>
                    <a:pt x="3470" y="588"/>
                  </a:cubicBezTo>
                  <a:cubicBezTo>
                    <a:pt x="3447" y="588"/>
                    <a:pt x="3401" y="588"/>
                    <a:pt x="3333" y="565"/>
                  </a:cubicBezTo>
                  <a:cubicBezTo>
                    <a:pt x="3264" y="565"/>
                    <a:pt x="3104" y="542"/>
                    <a:pt x="3081" y="519"/>
                  </a:cubicBezTo>
                  <a:cubicBezTo>
                    <a:pt x="3059" y="496"/>
                    <a:pt x="3036" y="451"/>
                    <a:pt x="3013" y="428"/>
                  </a:cubicBezTo>
                  <a:cubicBezTo>
                    <a:pt x="2853" y="200"/>
                    <a:pt x="2602" y="63"/>
                    <a:pt x="2305" y="17"/>
                  </a:cubicBezTo>
                  <a:cubicBezTo>
                    <a:pt x="2228" y="6"/>
                    <a:pt x="2155" y="0"/>
                    <a:pt x="208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792;p71"/>
            <p:cNvSpPr/>
            <p:nvPr/>
          </p:nvSpPr>
          <p:spPr>
            <a:xfrm>
              <a:off x="7632621" y="2477333"/>
              <a:ext cx="273471" cy="431080"/>
            </a:xfrm>
            <a:custGeom>
              <a:avLst/>
              <a:gdLst/>
              <a:ahLst/>
              <a:cxnLst/>
              <a:rect l="l" t="t" r="r" b="b"/>
              <a:pathLst>
                <a:path w="4520" h="7125" extrusionOk="0">
                  <a:moveTo>
                    <a:pt x="1142" y="0"/>
                  </a:moveTo>
                  <a:cubicBezTo>
                    <a:pt x="639" y="0"/>
                    <a:pt x="229" y="320"/>
                    <a:pt x="69" y="776"/>
                  </a:cubicBezTo>
                  <a:cubicBezTo>
                    <a:pt x="23" y="890"/>
                    <a:pt x="0" y="1027"/>
                    <a:pt x="0" y="1164"/>
                  </a:cubicBezTo>
                  <a:lnTo>
                    <a:pt x="0" y="3926"/>
                  </a:lnTo>
                  <a:cubicBezTo>
                    <a:pt x="0" y="4542"/>
                    <a:pt x="503" y="5067"/>
                    <a:pt x="1119" y="5067"/>
                  </a:cubicBezTo>
                  <a:lnTo>
                    <a:pt x="1187" y="5957"/>
                  </a:lnTo>
                  <a:cubicBezTo>
                    <a:pt x="1253" y="6614"/>
                    <a:pt x="1802" y="7124"/>
                    <a:pt x="2451" y="7124"/>
                  </a:cubicBezTo>
                  <a:cubicBezTo>
                    <a:pt x="2479" y="7124"/>
                    <a:pt x="2506" y="7123"/>
                    <a:pt x="2534" y="7122"/>
                  </a:cubicBezTo>
                  <a:lnTo>
                    <a:pt x="2671" y="7099"/>
                  </a:lnTo>
                  <a:cubicBezTo>
                    <a:pt x="3356" y="7053"/>
                    <a:pt x="3881" y="6437"/>
                    <a:pt x="3812" y="5752"/>
                  </a:cubicBezTo>
                  <a:lnTo>
                    <a:pt x="3630" y="3378"/>
                  </a:lnTo>
                  <a:lnTo>
                    <a:pt x="3812" y="3378"/>
                  </a:lnTo>
                  <a:cubicBezTo>
                    <a:pt x="4200" y="3378"/>
                    <a:pt x="4520" y="3059"/>
                    <a:pt x="4520" y="2671"/>
                  </a:cubicBezTo>
                  <a:lnTo>
                    <a:pt x="4520" y="2602"/>
                  </a:lnTo>
                  <a:cubicBezTo>
                    <a:pt x="4520" y="2283"/>
                    <a:pt x="4292" y="2009"/>
                    <a:pt x="3995" y="1917"/>
                  </a:cubicBezTo>
                  <a:cubicBezTo>
                    <a:pt x="3926" y="1917"/>
                    <a:pt x="3881" y="1895"/>
                    <a:pt x="3812" y="1895"/>
                  </a:cubicBezTo>
                  <a:lnTo>
                    <a:pt x="3447" y="1895"/>
                  </a:lnTo>
                  <a:lnTo>
                    <a:pt x="3447" y="1164"/>
                  </a:lnTo>
                  <a:cubicBezTo>
                    <a:pt x="3447" y="525"/>
                    <a:pt x="2922" y="0"/>
                    <a:pt x="2306"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793;p71"/>
            <p:cNvSpPr/>
            <p:nvPr/>
          </p:nvSpPr>
          <p:spPr>
            <a:xfrm>
              <a:off x="7628446" y="2474550"/>
              <a:ext cx="281821" cy="436465"/>
            </a:xfrm>
            <a:custGeom>
              <a:avLst/>
              <a:gdLst/>
              <a:ahLst/>
              <a:cxnLst/>
              <a:rect l="l" t="t" r="r" b="b"/>
              <a:pathLst>
                <a:path w="4658" h="7214" extrusionOk="0">
                  <a:moveTo>
                    <a:pt x="2375" y="115"/>
                  </a:moveTo>
                  <a:cubicBezTo>
                    <a:pt x="2968" y="115"/>
                    <a:pt x="3470" y="594"/>
                    <a:pt x="3470" y="1210"/>
                  </a:cubicBezTo>
                  <a:lnTo>
                    <a:pt x="3470" y="2009"/>
                  </a:lnTo>
                  <a:lnTo>
                    <a:pt x="3881" y="2009"/>
                  </a:lnTo>
                  <a:cubicBezTo>
                    <a:pt x="3950" y="2009"/>
                    <a:pt x="3995" y="2009"/>
                    <a:pt x="4041" y="2032"/>
                  </a:cubicBezTo>
                  <a:cubicBezTo>
                    <a:pt x="4338" y="2100"/>
                    <a:pt x="4543" y="2351"/>
                    <a:pt x="4543" y="2648"/>
                  </a:cubicBezTo>
                  <a:lnTo>
                    <a:pt x="4543" y="2717"/>
                  </a:lnTo>
                  <a:cubicBezTo>
                    <a:pt x="4543" y="3082"/>
                    <a:pt x="4246" y="3379"/>
                    <a:pt x="3881" y="3379"/>
                  </a:cubicBezTo>
                  <a:lnTo>
                    <a:pt x="3630" y="3379"/>
                  </a:lnTo>
                  <a:lnTo>
                    <a:pt x="3836" y="5798"/>
                  </a:lnTo>
                  <a:cubicBezTo>
                    <a:pt x="3858" y="6118"/>
                    <a:pt x="3767" y="6437"/>
                    <a:pt x="3562" y="6665"/>
                  </a:cubicBezTo>
                  <a:cubicBezTo>
                    <a:pt x="3333" y="6916"/>
                    <a:pt x="3060" y="7076"/>
                    <a:pt x="2740" y="7099"/>
                  </a:cubicBezTo>
                  <a:lnTo>
                    <a:pt x="2603" y="7099"/>
                  </a:lnTo>
                  <a:cubicBezTo>
                    <a:pt x="2574" y="7101"/>
                    <a:pt x="2545" y="7102"/>
                    <a:pt x="2516" y="7102"/>
                  </a:cubicBezTo>
                  <a:cubicBezTo>
                    <a:pt x="1892" y="7102"/>
                    <a:pt x="1368" y="6636"/>
                    <a:pt x="1325" y="6003"/>
                  </a:cubicBezTo>
                  <a:lnTo>
                    <a:pt x="1233" y="5068"/>
                  </a:lnTo>
                  <a:lnTo>
                    <a:pt x="1188" y="5068"/>
                  </a:lnTo>
                  <a:cubicBezTo>
                    <a:pt x="594" y="5045"/>
                    <a:pt x="115" y="4565"/>
                    <a:pt x="115" y="3972"/>
                  </a:cubicBezTo>
                  <a:lnTo>
                    <a:pt x="115" y="1210"/>
                  </a:lnTo>
                  <a:cubicBezTo>
                    <a:pt x="115" y="1073"/>
                    <a:pt x="138" y="959"/>
                    <a:pt x="184" y="822"/>
                  </a:cubicBezTo>
                  <a:cubicBezTo>
                    <a:pt x="343" y="411"/>
                    <a:pt x="754" y="115"/>
                    <a:pt x="1211" y="115"/>
                  </a:cubicBezTo>
                  <a:close/>
                  <a:moveTo>
                    <a:pt x="1211" y="0"/>
                  </a:moveTo>
                  <a:cubicBezTo>
                    <a:pt x="708" y="0"/>
                    <a:pt x="252" y="320"/>
                    <a:pt x="92" y="799"/>
                  </a:cubicBezTo>
                  <a:cubicBezTo>
                    <a:pt x="24" y="936"/>
                    <a:pt x="1" y="1073"/>
                    <a:pt x="1" y="1210"/>
                  </a:cubicBezTo>
                  <a:lnTo>
                    <a:pt x="1" y="3972"/>
                  </a:lnTo>
                  <a:cubicBezTo>
                    <a:pt x="1" y="4611"/>
                    <a:pt x="503" y="5136"/>
                    <a:pt x="1142" y="5159"/>
                  </a:cubicBezTo>
                  <a:lnTo>
                    <a:pt x="1211" y="6003"/>
                  </a:lnTo>
                  <a:cubicBezTo>
                    <a:pt x="1256" y="6688"/>
                    <a:pt x="1850" y="7213"/>
                    <a:pt x="2512" y="7213"/>
                  </a:cubicBezTo>
                  <a:lnTo>
                    <a:pt x="2626" y="7213"/>
                  </a:lnTo>
                  <a:lnTo>
                    <a:pt x="2740" y="7190"/>
                  </a:lnTo>
                  <a:cubicBezTo>
                    <a:pt x="3082" y="7168"/>
                    <a:pt x="3402" y="7008"/>
                    <a:pt x="3630" y="6734"/>
                  </a:cubicBezTo>
                  <a:cubicBezTo>
                    <a:pt x="3858" y="6483"/>
                    <a:pt x="3973" y="6140"/>
                    <a:pt x="3950" y="5798"/>
                  </a:cubicBezTo>
                  <a:lnTo>
                    <a:pt x="3744" y="3493"/>
                  </a:lnTo>
                  <a:lnTo>
                    <a:pt x="3881" y="3493"/>
                  </a:lnTo>
                  <a:cubicBezTo>
                    <a:pt x="4315" y="3493"/>
                    <a:pt x="4657" y="3150"/>
                    <a:pt x="4657" y="2717"/>
                  </a:cubicBezTo>
                  <a:lnTo>
                    <a:pt x="4657" y="2648"/>
                  </a:lnTo>
                  <a:cubicBezTo>
                    <a:pt x="4657" y="2306"/>
                    <a:pt x="4406" y="2009"/>
                    <a:pt x="4064" y="1918"/>
                  </a:cubicBezTo>
                  <a:cubicBezTo>
                    <a:pt x="4018" y="1895"/>
                    <a:pt x="3950" y="1895"/>
                    <a:pt x="3881" y="1895"/>
                  </a:cubicBezTo>
                  <a:lnTo>
                    <a:pt x="3562" y="1895"/>
                  </a:lnTo>
                  <a:lnTo>
                    <a:pt x="3562" y="1210"/>
                  </a:lnTo>
                  <a:cubicBezTo>
                    <a:pt x="3562" y="548"/>
                    <a:pt x="3037" y="0"/>
                    <a:pt x="237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794;p71"/>
            <p:cNvSpPr/>
            <p:nvPr/>
          </p:nvSpPr>
          <p:spPr>
            <a:xfrm>
              <a:off x="7853579" y="2623692"/>
              <a:ext cx="16638" cy="26319"/>
            </a:xfrm>
            <a:custGeom>
              <a:avLst/>
              <a:gdLst/>
              <a:ahLst/>
              <a:cxnLst/>
              <a:rect l="l" t="t" r="r" b="b"/>
              <a:pathLst>
                <a:path w="275" h="435" extrusionOk="0">
                  <a:moveTo>
                    <a:pt x="274" y="1"/>
                  </a:moveTo>
                  <a:lnTo>
                    <a:pt x="0" y="297"/>
                  </a:lnTo>
                  <a:lnTo>
                    <a:pt x="252" y="434"/>
                  </a:lnTo>
                  <a:lnTo>
                    <a:pt x="274" y="1"/>
                  </a:lnTo>
                  <a:close/>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795;p71"/>
            <p:cNvSpPr/>
            <p:nvPr/>
          </p:nvSpPr>
          <p:spPr>
            <a:xfrm>
              <a:off x="7850796" y="2619880"/>
              <a:ext cx="22144" cy="34244"/>
            </a:xfrm>
            <a:custGeom>
              <a:avLst/>
              <a:gdLst/>
              <a:ahLst/>
              <a:cxnLst/>
              <a:rect l="l" t="t" r="r" b="b"/>
              <a:pathLst>
                <a:path w="366" h="566" extrusionOk="0">
                  <a:moveTo>
                    <a:pt x="309" y="1"/>
                  </a:moveTo>
                  <a:cubicBezTo>
                    <a:pt x="298" y="1"/>
                    <a:pt x="286" y="6"/>
                    <a:pt x="275" y="18"/>
                  </a:cubicBezTo>
                  <a:lnTo>
                    <a:pt x="1" y="315"/>
                  </a:lnTo>
                  <a:cubicBezTo>
                    <a:pt x="1" y="315"/>
                    <a:pt x="1" y="337"/>
                    <a:pt x="1" y="360"/>
                  </a:cubicBezTo>
                  <a:cubicBezTo>
                    <a:pt x="1" y="360"/>
                    <a:pt x="1" y="383"/>
                    <a:pt x="24" y="383"/>
                  </a:cubicBezTo>
                  <a:lnTo>
                    <a:pt x="275" y="543"/>
                  </a:lnTo>
                  <a:cubicBezTo>
                    <a:pt x="275" y="566"/>
                    <a:pt x="275" y="566"/>
                    <a:pt x="298" y="566"/>
                  </a:cubicBezTo>
                  <a:cubicBezTo>
                    <a:pt x="320" y="566"/>
                    <a:pt x="320" y="543"/>
                    <a:pt x="343" y="543"/>
                  </a:cubicBezTo>
                  <a:cubicBezTo>
                    <a:pt x="343" y="520"/>
                    <a:pt x="343" y="474"/>
                    <a:pt x="320" y="452"/>
                  </a:cubicBezTo>
                  <a:lnTo>
                    <a:pt x="138" y="337"/>
                  </a:lnTo>
                  <a:lnTo>
                    <a:pt x="343" y="86"/>
                  </a:lnTo>
                  <a:cubicBezTo>
                    <a:pt x="366" y="64"/>
                    <a:pt x="366" y="41"/>
                    <a:pt x="343" y="18"/>
                  </a:cubicBezTo>
                  <a:cubicBezTo>
                    <a:pt x="332" y="6"/>
                    <a:pt x="320" y="1"/>
                    <a:pt x="3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796;p71"/>
            <p:cNvSpPr/>
            <p:nvPr/>
          </p:nvSpPr>
          <p:spPr>
            <a:xfrm>
              <a:off x="7685078" y="2597433"/>
              <a:ext cx="27710" cy="59474"/>
            </a:xfrm>
            <a:custGeom>
              <a:avLst/>
              <a:gdLst/>
              <a:ahLst/>
              <a:cxnLst/>
              <a:rect l="l" t="t" r="r" b="b"/>
              <a:pathLst>
                <a:path w="458" h="983" extrusionOk="0">
                  <a:moveTo>
                    <a:pt x="138" y="1"/>
                  </a:moveTo>
                  <a:lnTo>
                    <a:pt x="24" y="708"/>
                  </a:lnTo>
                  <a:cubicBezTo>
                    <a:pt x="1" y="845"/>
                    <a:pt x="115" y="982"/>
                    <a:pt x="252" y="982"/>
                  </a:cubicBezTo>
                  <a:lnTo>
                    <a:pt x="457" y="982"/>
                  </a:lnTo>
                  <a:lnTo>
                    <a:pt x="138" y="1"/>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797;p71"/>
            <p:cNvSpPr/>
            <p:nvPr/>
          </p:nvSpPr>
          <p:spPr>
            <a:xfrm>
              <a:off x="7682355" y="2594710"/>
              <a:ext cx="33155" cy="66311"/>
            </a:xfrm>
            <a:custGeom>
              <a:avLst/>
              <a:gdLst/>
              <a:ahLst/>
              <a:cxnLst/>
              <a:rect l="l" t="t" r="r" b="b"/>
              <a:pathLst>
                <a:path w="548" h="1096" extrusionOk="0">
                  <a:moveTo>
                    <a:pt x="206" y="0"/>
                  </a:moveTo>
                  <a:cubicBezTo>
                    <a:pt x="183" y="0"/>
                    <a:pt x="137" y="23"/>
                    <a:pt x="137" y="46"/>
                  </a:cubicBezTo>
                  <a:lnTo>
                    <a:pt x="23" y="753"/>
                  </a:lnTo>
                  <a:cubicBezTo>
                    <a:pt x="0" y="822"/>
                    <a:pt x="23" y="913"/>
                    <a:pt x="91" y="982"/>
                  </a:cubicBezTo>
                  <a:cubicBezTo>
                    <a:pt x="137" y="1050"/>
                    <a:pt x="228" y="1096"/>
                    <a:pt x="297" y="1096"/>
                  </a:cubicBezTo>
                  <a:lnTo>
                    <a:pt x="502" y="1096"/>
                  </a:lnTo>
                  <a:cubicBezTo>
                    <a:pt x="525" y="1096"/>
                    <a:pt x="548" y="1073"/>
                    <a:pt x="548" y="1027"/>
                  </a:cubicBezTo>
                  <a:cubicBezTo>
                    <a:pt x="548" y="1005"/>
                    <a:pt x="525" y="982"/>
                    <a:pt x="502" y="982"/>
                  </a:cubicBezTo>
                  <a:lnTo>
                    <a:pt x="297" y="982"/>
                  </a:lnTo>
                  <a:cubicBezTo>
                    <a:pt x="251" y="982"/>
                    <a:pt x="206" y="959"/>
                    <a:pt x="160" y="913"/>
                  </a:cubicBezTo>
                  <a:cubicBezTo>
                    <a:pt x="137" y="868"/>
                    <a:pt x="114" y="822"/>
                    <a:pt x="114" y="753"/>
                  </a:cubicBezTo>
                  <a:lnTo>
                    <a:pt x="251" y="69"/>
                  </a:lnTo>
                  <a:cubicBezTo>
                    <a:pt x="251" y="46"/>
                    <a:pt x="228" y="0"/>
                    <a:pt x="2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798;p71"/>
            <p:cNvSpPr/>
            <p:nvPr/>
          </p:nvSpPr>
          <p:spPr>
            <a:xfrm>
              <a:off x="7653313" y="2615161"/>
              <a:ext cx="18030" cy="17243"/>
            </a:xfrm>
            <a:custGeom>
              <a:avLst/>
              <a:gdLst/>
              <a:ahLst/>
              <a:cxnLst/>
              <a:rect l="l" t="t" r="r" b="b"/>
              <a:pathLst>
                <a:path w="298" h="285" extrusionOk="0">
                  <a:moveTo>
                    <a:pt x="148" y="0"/>
                  </a:moveTo>
                  <a:cubicBezTo>
                    <a:pt x="75" y="0"/>
                    <a:pt x="21" y="59"/>
                    <a:pt x="1" y="119"/>
                  </a:cubicBezTo>
                  <a:cubicBezTo>
                    <a:pt x="1" y="210"/>
                    <a:pt x="46" y="279"/>
                    <a:pt x="115" y="279"/>
                  </a:cubicBezTo>
                  <a:cubicBezTo>
                    <a:pt x="131" y="282"/>
                    <a:pt x="146" y="284"/>
                    <a:pt x="160" y="284"/>
                  </a:cubicBezTo>
                  <a:cubicBezTo>
                    <a:pt x="228" y="284"/>
                    <a:pt x="279" y="240"/>
                    <a:pt x="297" y="164"/>
                  </a:cubicBezTo>
                  <a:cubicBezTo>
                    <a:pt x="297" y="96"/>
                    <a:pt x="252" y="27"/>
                    <a:pt x="183" y="5"/>
                  </a:cubicBezTo>
                  <a:cubicBezTo>
                    <a:pt x="171" y="2"/>
                    <a:pt x="159" y="0"/>
                    <a:pt x="1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799;p71"/>
            <p:cNvSpPr/>
            <p:nvPr/>
          </p:nvSpPr>
          <p:spPr>
            <a:xfrm>
              <a:off x="7707161" y="2732598"/>
              <a:ext cx="23535" cy="9559"/>
            </a:xfrm>
            <a:custGeom>
              <a:avLst/>
              <a:gdLst/>
              <a:ahLst/>
              <a:cxnLst/>
              <a:rect l="l" t="t" r="r" b="b"/>
              <a:pathLst>
                <a:path w="389" h="158" extrusionOk="0">
                  <a:moveTo>
                    <a:pt x="158" y="1"/>
                  </a:moveTo>
                  <a:cubicBezTo>
                    <a:pt x="82" y="1"/>
                    <a:pt x="24" y="27"/>
                    <a:pt x="24" y="27"/>
                  </a:cubicBezTo>
                  <a:cubicBezTo>
                    <a:pt x="1" y="49"/>
                    <a:pt x="1" y="72"/>
                    <a:pt x="1" y="72"/>
                  </a:cubicBezTo>
                  <a:cubicBezTo>
                    <a:pt x="1" y="95"/>
                    <a:pt x="24" y="95"/>
                    <a:pt x="24" y="95"/>
                  </a:cubicBezTo>
                  <a:lnTo>
                    <a:pt x="47" y="95"/>
                  </a:lnTo>
                  <a:cubicBezTo>
                    <a:pt x="47" y="95"/>
                    <a:pt x="94" y="75"/>
                    <a:pt x="156" y="75"/>
                  </a:cubicBezTo>
                  <a:cubicBezTo>
                    <a:pt x="207" y="75"/>
                    <a:pt x="269" y="89"/>
                    <a:pt x="321" y="141"/>
                  </a:cubicBezTo>
                  <a:cubicBezTo>
                    <a:pt x="332" y="152"/>
                    <a:pt x="343" y="158"/>
                    <a:pt x="352" y="158"/>
                  </a:cubicBezTo>
                  <a:cubicBezTo>
                    <a:pt x="360" y="158"/>
                    <a:pt x="366" y="152"/>
                    <a:pt x="366" y="141"/>
                  </a:cubicBezTo>
                  <a:cubicBezTo>
                    <a:pt x="389" y="141"/>
                    <a:pt x="389" y="118"/>
                    <a:pt x="366" y="95"/>
                  </a:cubicBezTo>
                  <a:cubicBezTo>
                    <a:pt x="302" y="20"/>
                    <a:pt x="223" y="1"/>
                    <a:pt x="158" y="1"/>
                  </a:cubicBezTo>
                  <a:close/>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800;p71"/>
            <p:cNvSpPr/>
            <p:nvPr/>
          </p:nvSpPr>
          <p:spPr>
            <a:xfrm>
              <a:off x="7703047" y="2730057"/>
              <a:ext cx="30433" cy="15247"/>
            </a:xfrm>
            <a:custGeom>
              <a:avLst/>
              <a:gdLst/>
              <a:ahLst/>
              <a:cxnLst/>
              <a:rect l="l" t="t" r="r" b="b"/>
              <a:pathLst>
                <a:path w="503" h="252" extrusionOk="0">
                  <a:moveTo>
                    <a:pt x="206" y="0"/>
                  </a:moveTo>
                  <a:cubicBezTo>
                    <a:pt x="126" y="0"/>
                    <a:pt x="69" y="23"/>
                    <a:pt x="69" y="23"/>
                  </a:cubicBezTo>
                  <a:cubicBezTo>
                    <a:pt x="23" y="46"/>
                    <a:pt x="0" y="91"/>
                    <a:pt x="23" y="137"/>
                  </a:cubicBezTo>
                  <a:cubicBezTo>
                    <a:pt x="23" y="160"/>
                    <a:pt x="46" y="183"/>
                    <a:pt x="69" y="183"/>
                  </a:cubicBezTo>
                  <a:lnTo>
                    <a:pt x="137" y="183"/>
                  </a:lnTo>
                  <a:cubicBezTo>
                    <a:pt x="137" y="183"/>
                    <a:pt x="178" y="162"/>
                    <a:pt x="230" y="162"/>
                  </a:cubicBezTo>
                  <a:cubicBezTo>
                    <a:pt x="273" y="162"/>
                    <a:pt x="324" y="176"/>
                    <a:pt x="366" y="228"/>
                  </a:cubicBezTo>
                  <a:cubicBezTo>
                    <a:pt x="366" y="228"/>
                    <a:pt x="389" y="251"/>
                    <a:pt x="411" y="251"/>
                  </a:cubicBezTo>
                  <a:cubicBezTo>
                    <a:pt x="434" y="251"/>
                    <a:pt x="457" y="251"/>
                    <a:pt x="480" y="228"/>
                  </a:cubicBezTo>
                  <a:cubicBezTo>
                    <a:pt x="480" y="206"/>
                    <a:pt x="503" y="183"/>
                    <a:pt x="503" y="160"/>
                  </a:cubicBezTo>
                  <a:cubicBezTo>
                    <a:pt x="503" y="137"/>
                    <a:pt x="480" y="114"/>
                    <a:pt x="480" y="114"/>
                  </a:cubicBezTo>
                  <a:cubicBezTo>
                    <a:pt x="389" y="23"/>
                    <a:pt x="286" y="0"/>
                    <a:pt x="2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801;p71"/>
            <p:cNvSpPr/>
            <p:nvPr/>
          </p:nvSpPr>
          <p:spPr>
            <a:xfrm>
              <a:off x="7716842" y="2562038"/>
              <a:ext cx="71877" cy="30554"/>
            </a:xfrm>
            <a:custGeom>
              <a:avLst/>
              <a:gdLst/>
              <a:ahLst/>
              <a:cxnLst/>
              <a:rect l="l" t="t" r="r" b="b"/>
              <a:pathLst>
                <a:path w="1188" h="505" extrusionOk="0">
                  <a:moveTo>
                    <a:pt x="482" y="1"/>
                  </a:moveTo>
                  <a:cubicBezTo>
                    <a:pt x="304" y="1"/>
                    <a:pt x="163" y="58"/>
                    <a:pt x="92" y="129"/>
                  </a:cubicBezTo>
                  <a:cubicBezTo>
                    <a:pt x="1" y="221"/>
                    <a:pt x="1" y="312"/>
                    <a:pt x="69" y="335"/>
                  </a:cubicBezTo>
                  <a:cubicBezTo>
                    <a:pt x="138" y="380"/>
                    <a:pt x="229" y="380"/>
                    <a:pt x="320" y="403"/>
                  </a:cubicBezTo>
                  <a:cubicBezTo>
                    <a:pt x="412" y="403"/>
                    <a:pt x="503" y="426"/>
                    <a:pt x="571" y="426"/>
                  </a:cubicBezTo>
                  <a:cubicBezTo>
                    <a:pt x="640" y="449"/>
                    <a:pt x="731" y="472"/>
                    <a:pt x="822" y="472"/>
                  </a:cubicBezTo>
                  <a:cubicBezTo>
                    <a:pt x="887" y="488"/>
                    <a:pt x="952" y="504"/>
                    <a:pt x="1008" y="504"/>
                  </a:cubicBezTo>
                  <a:cubicBezTo>
                    <a:pt x="1031" y="504"/>
                    <a:pt x="1053" y="501"/>
                    <a:pt x="1074" y="495"/>
                  </a:cubicBezTo>
                  <a:cubicBezTo>
                    <a:pt x="1142" y="495"/>
                    <a:pt x="1188" y="403"/>
                    <a:pt x="1142" y="289"/>
                  </a:cubicBezTo>
                  <a:cubicBezTo>
                    <a:pt x="1074" y="198"/>
                    <a:pt x="914" y="61"/>
                    <a:pt x="640" y="15"/>
                  </a:cubicBezTo>
                  <a:cubicBezTo>
                    <a:pt x="585" y="5"/>
                    <a:pt x="532" y="1"/>
                    <a:pt x="4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802;p71"/>
            <p:cNvSpPr/>
            <p:nvPr/>
          </p:nvSpPr>
          <p:spPr>
            <a:xfrm>
              <a:off x="7628446" y="2569480"/>
              <a:ext cx="49794" cy="23898"/>
            </a:xfrm>
            <a:custGeom>
              <a:avLst/>
              <a:gdLst/>
              <a:ahLst/>
              <a:cxnLst/>
              <a:rect l="l" t="t" r="r" b="b"/>
              <a:pathLst>
                <a:path w="823" h="395" extrusionOk="0">
                  <a:moveTo>
                    <a:pt x="459" y="0"/>
                  </a:moveTo>
                  <a:cubicBezTo>
                    <a:pt x="429" y="0"/>
                    <a:pt x="398" y="2"/>
                    <a:pt x="366" y="6"/>
                  </a:cubicBezTo>
                  <a:cubicBezTo>
                    <a:pt x="206" y="29"/>
                    <a:pt x="69" y="143"/>
                    <a:pt x="47" y="235"/>
                  </a:cubicBezTo>
                  <a:cubicBezTo>
                    <a:pt x="1" y="303"/>
                    <a:pt x="24" y="372"/>
                    <a:pt x="92" y="394"/>
                  </a:cubicBezTo>
                  <a:cubicBezTo>
                    <a:pt x="138" y="394"/>
                    <a:pt x="206" y="394"/>
                    <a:pt x="252" y="372"/>
                  </a:cubicBezTo>
                  <a:cubicBezTo>
                    <a:pt x="320" y="349"/>
                    <a:pt x="389" y="349"/>
                    <a:pt x="435" y="326"/>
                  </a:cubicBezTo>
                  <a:cubicBezTo>
                    <a:pt x="480" y="326"/>
                    <a:pt x="549" y="326"/>
                    <a:pt x="617" y="303"/>
                  </a:cubicBezTo>
                  <a:cubicBezTo>
                    <a:pt x="663" y="303"/>
                    <a:pt x="731" y="303"/>
                    <a:pt x="777" y="257"/>
                  </a:cubicBezTo>
                  <a:cubicBezTo>
                    <a:pt x="823" y="235"/>
                    <a:pt x="823" y="166"/>
                    <a:pt x="754" y="98"/>
                  </a:cubicBezTo>
                  <a:cubicBezTo>
                    <a:pt x="698" y="41"/>
                    <a:pt x="595" y="0"/>
                    <a:pt x="4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803;p71"/>
            <p:cNvSpPr/>
            <p:nvPr/>
          </p:nvSpPr>
          <p:spPr>
            <a:xfrm>
              <a:off x="7729306" y="2615403"/>
              <a:ext cx="19361" cy="19421"/>
            </a:xfrm>
            <a:custGeom>
              <a:avLst/>
              <a:gdLst/>
              <a:ahLst/>
              <a:cxnLst/>
              <a:rect l="l" t="t" r="r" b="b"/>
              <a:pathLst>
                <a:path w="320" h="321" extrusionOk="0">
                  <a:moveTo>
                    <a:pt x="160" y="1"/>
                  </a:moveTo>
                  <a:cubicBezTo>
                    <a:pt x="69" y="1"/>
                    <a:pt x="0" y="92"/>
                    <a:pt x="0" y="160"/>
                  </a:cubicBezTo>
                  <a:cubicBezTo>
                    <a:pt x="23" y="252"/>
                    <a:pt x="91" y="320"/>
                    <a:pt x="183" y="320"/>
                  </a:cubicBezTo>
                  <a:cubicBezTo>
                    <a:pt x="274" y="297"/>
                    <a:pt x="320" y="229"/>
                    <a:pt x="320" y="138"/>
                  </a:cubicBezTo>
                  <a:cubicBezTo>
                    <a:pt x="320" y="46"/>
                    <a:pt x="251" y="1"/>
                    <a:pt x="16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804;p71"/>
            <p:cNvSpPr/>
            <p:nvPr/>
          </p:nvSpPr>
          <p:spPr>
            <a:xfrm>
              <a:off x="7732028" y="2632646"/>
              <a:ext cx="16638" cy="3509"/>
            </a:xfrm>
            <a:custGeom>
              <a:avLst/>
              <a:gdLst/>
              <a:ahLst/>
              <a:cxnLst/>
              <a:rect l="l" t="t" r="r" b="b"/>
              <a:pathLst>
                <a:path w="275" h="58" extrusionOk="0">
                  <a:moveTo>
                    <a:pt x="151" y="1"/>
                  </a:moveTo>
                  <a:cubicBezTo>
                    <a:pt x="106" y="1"/>
                    <a:pt x="53" y="14"/>
                    <a:pt x="1" y="58"/>
                  </a:cubicBezTo>
                  <a:lnTo>
                    <a:pt x="275" y="35"/>
                  </a:lnTo>
                  <a:cubicBezTo>
                    <a:pt x="275" y="35"/>
                    <a:pt x="223" y="1"/>
                    <a:pt x="151" y="1"/>
                  </a:cubicBezTo>
                  <a:close/>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805;p71"/>
            <p:cNvSpPr/>
            <p:nvPr/>
          </p:nvSpPr>
          <p:spPr>
            <a:xfrm>
              <a:off x="7729306" y="2629016"/>
              <a:ext cx="23535" cy="9922"/>
            </a:xfrm>
            <a:custGeom>
              <a:avLst/>
              <a:gdLst/>
              <a:ahLst/>
              <a:cxnLst/>
              <a:rect l="l" t="t" r="r" b="b"/>
              <a:pathLst>
                <a:path w="389" h="164" extrusionOk="0">
                  <a:moveTo>
                    <a:pt x="207" y="1"/>
                  </a:moveTo>
                  <a:cubicBezTo>
                    <a:pt x="150" y="1"/>
                    <a:pt x="87" y="19"/>
                    <a:pt x="23" y="72"/>
                  </a:cubicBezTo>
                  <a:cubicBezTo>
                    <a:pt x="0" y="95"/>
                    <a:pt x="0" y="118"/>
                    <a:pt x="0" y="141"/>
                  </a:cubicBezTo>
                  <a:cubicBezTo>
                    <a:pt x="23" y="164"/>
                    <a:pt x="46" y="164"/>
                    <a:pt x="46" y="164"/>
                  </a:cubicBezTo>
                  <a:lnTo>
                    <a:pt x="91" y="164"/>
                  </a:lnTo>
                  <a:cubicBezTo>
                    <a:pt x="128" y="127"/>
                    <a:pt x="168" y="116"/>
                    <a:pt x="203" y="116"/>
                  </a:cubicBezTo>
                  <a:cubicBezTo>
                    <a:pt x="256" y="116"/>
                    <a:pt x="297" y="141"/>
                    <a:pt x="297" y="141"/>
                  </a:cubicBezTo>
                  <a:cubicBezTo>
                    <a:pt x="304" y="147"/>
                    <a:pt x="312" y="150"/>
                    <a:pt x="321" y="150"/>
                  </a:cubicBezTo>
                  <a:cubicBezTo>
                    <a:pt x="343" y="150"/>
                    <a:pt x="365" y="134"/>
                    <a:pt x="365" y="118"/>
                  </a:cubicBezTo>
                  <a:cubicBezTo>
                    <a:pt x="388" y="95"/>
                    <a:pt x="388" y="72"/>
                    <a:pt x="365" y="50"/>
                  </a:cubicBezTo>
                  <a:cubicBezTo>
                    <a:pt x="329" y="25"/>
                    <a:pt x="273" y="1"/>
                    <a:pt x="2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806;p71"/>
            <p:cNvSpPr/>
            <p:nvPr/>
          </p:nvSpPr>
          <p:spPr>
            <a:xfrm>
              <a:off x="7654705" y="2632888"/>
              <a:ext cx="13855" cy="1936"/>
            </a:xfrm>
            <a:custGeom>
              <a:avLst/>
              <a:gdLst/>
              <a:ahLst/>
              <a:cxnLst/>
              <a:rect l="l" t="t" r="r" b="b"/>
              <a:pathLst>
                <a:path w="229" h="32" extrusionOk="0">
                  <a:moveTo>
                    <a:pt x="110" y="1"/>
                  </a:moveTo>
                  <a:cubicBezTo>
                    <a:pt x="77" y="1"/>
                    <a:pt x="39" y="8"/>
                    <a:pt x="1" y="31"/>
                  </a:cubicBezTo>
                  <a:lnTo>
                    <a:pt x="229" y="31"/>
                  </a:lnTo>
                  <a:cubicBezTo>
                    <a:pt x="229" y="31"/>
                    <a:pt x="178" y="1"/>
                    <a:pt x="110" y="1"/>
                  </a:cubicBezTo>
                  <a:close/>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807;p71"/>
            <p:cNvSpPr/>
            <p:nvPr/>
          </p:nvSpPr>
          <p:spPr>
            <a:xfrm>
              <a:off x="7650591" y="2629681"/>
              <a:ext cx="22144" cy="7865"/>
            </a:xfrm>
            <a:custGeom>
              <a:avLst/>
              <a:gdLst/>
              <a:ahLst/>
              <a:cxnLst/>
              <a:rect l="l" t="t" r="r" b="b"/>
              <a:pathLst>
                <a:path w="366" h="130" extrusionOk="0">
                  <a:moveTo>
                    <a:pt x="211" y="1"/>
                  </a:moveTo>
                  <a:cubicBezTo>
                    <a:pt x="163" y="1"/>
                    <a:pt x="104" y="9"/>
                    <a:pt x="46" y="39"/>
                  </a:cubicBezTo>
                  <a:cubicBezTo>
                    <a:pt x="23" y="39"/>
                    <a:pt x="0" y="84"/>
                    <a:pt x="23" y="107"/>
                  </a:cubicBezTo>
                  <a:cubicBezTo>
                    <a:pt x="23" y="130"/>
                    <a:pt x="46" y="130"/>
                    <a:pt x="69" y="130"/>
                  </a:cubicBezTo>
                  <a:lnTo>
                    <a:pt x="91" y="130"/>
                  </a:lnTo>
                  <a:cubicBezTo>
                    <a:pt x="122" y="115"/>
                    <a:pt x="155" y="110"/>
                    <a:pt x="185" y="110"/>
                  </a:cubicBezTo>
                  <a:cubicBezTo>
                    <a:pt x="246" y="110"/>
                    <a:pt x="297" y="130"/>
                    <a:pt x="297" y="130"/>
                  </a:cubicBezTo>
                  <a:cubicBezTo>
                    <a:pt x="320" y="130"/>
                    <a:pt x="342" y="130"/>
                    <a:pt x="365" y="107"/>
                  </a:cubicBezTo>
                  <a:cubicBezTo>
                    <a:pt x="365" y="61"/>
                    <a:pt x="365" y="39"/>
                    <a:pt x="320" y="16"/>
                  </a:cubicBezTo>
                  <a:cubicBezTo>
                    <a:pt x="320" y="16"/>
                    <a:pt x="275" y="1"/>
                    <a:pt x="21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808;p71"/>
            <p:cNvSpPr/>
            <p:nvPr/>
          </p:nvSpPr>
          <p:spPr>
            <a:xfrm>
              <a:off x="7711336" y="2662837"/>
              <a:ext cx="58082" cy="37088"/>
            </a:xfrm>
            <a:custGeom>
              <a:avLst/>
              <a:gdLst/>
              <a:ahLst/>
              <a:cxnLst/>
              <a:rect l="l" t="t" r="r" b="b"/>
              <a:pathLst>
                <a:path w="960" h="613" extrusionOk="0">
                  <a:moveTo>
                    <a:pt x="688" y="0"/>
                  </a:moveTo>
                  <a:cubicBezTo>
                    <a:pt x="655" y="0"/>
                    <a:pt x="621" y="12"/>
                    <a:pt x="594" y="38"/>
                  </a:cubicBezTo>
                  <a:cubicBezTo>
                    <a:pt x="525" y="107"/>
                    <a:pt x="343" y="244"/>
                    <a:pt x="92" y="267"/>
                  </a:cubicBezTo>
                  <a:cubicBezTo>
                    <a:pt x="46" y="267"/>
                    <a:pt x="0" y="335"/>
                    <a:pt x="23" y="404"/>
                  </a:cubicBezTo>
                  <a:cubicBezTo>
                    <a:pt x="74" y="489"/>
                    <a:pt x="176" y="612"/>
                    <a:pt x="358" y="612"/>
                  </a:cubicBezTo>
                  <a:cubicBezTo>
                    <a:pt x="419" y="612"/>
                    <a:pt x="490" y="598"/>
                    <a:pt x="571" y="563"/>
                  </a:cubicBezTo>
                  <a:cubicBezTo>
                    <a:pt x="959" y="381"/>
                    <a:pt x="891" y="107"/>
                    <a:pt x="754" y="15"/>
                  </a:cubicBezTo>
                  <a:cubicBezTo>
                    <a:pt x="735" y="6"/>
                    <a:pt x="712" y="0"/>
                    <a:pt x="6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809;p71"/>
            <p:cNvSpPr/>
            <p:nvPr/>
          </p:nvSpPr>
          <p:spPr>
            <a:xfrm>
              <a:off x="7708553" y="2659449"/>
              <a:ext cx="58082" cy="43017"/>
            </a:xfrm>
            <a:custGeom>
              <a:avLst/>
              <a:gdLst/>
              <a:ahLst/>
              <a:cxnLst/>
              <a:rect l="l" t="t" r="r" b="b"/>
              <a:pathLst>
                <a:path w="960" h="711" extrusionOk="0">
                  <a:moveTo>
                    <a:pt x="777" y="117"/>
                  </a:moveTo>
                  <a:cubicBezTo>
                    <a:pt x="800" y="140"/>
                    <a:pt x="845" y="208"/>
                    <a:pt x="845" y="277"/>
                  </a:cubicBezTo>
                  <a:cubicBezTo>
                    <a:pt x="845" y="391"/>
                    <a:pt x="754" y="482"/>
                    <a:pt x="594" y="551"/>
                  </a:cubicBezTo>
                  <a:cubicBezTo>
                    <a:pt x="512" y="589"/>
                    <a:pt x="443" y="604"/>
                    <a:pt x="386" y="604"/>
                  </a:cubicBezTo>
                  <a:cubicBezTo>
                    <a:pt x="237" y="604"/>
                    <a:pt x="164" y="503"/>
                    <a:pt x="115" y="437"/>
                  </a:cubicBezTo>
                  <a:cubicBezTo>
                    <a:pt x="115" y="414"/>
                    <a:pt x="115" y="391"/>
                    <a:pt x="138" y="391"/>
                  </a:cubicBezTo>
                  <a:cubicBezTo>
                    <a:pt x="138" y="391"/>
                    <a:pt x="138" y="368"/>
                    <a:pt x="138" y="368"/>
                  </a:cubicBezTo>
                  <a:cubicBezTo>
                    <a:pt x="412" y="345"/>
                    <a:pt x="594" y="208"/>
                    <a:pt x="686" y="140"/>
                  </a:cubicBezTo>
                  <a:cubicBezTo>
                    <a:pt x="686" y="117"/>
                    <a:pt x="708" y="117"/>
                    <a:pt x="731" y="117"/>
                  </a:cubicBezTo>
                  <a:close/>
                  <a:moveTo>
                    <a:pt x="737" y="1"/>
                  </a:moveTo>
                  <a:cubicBezTo>
                    <a:pt x="688" y="1"/>
                    <a:pt x="637" y="20"/>
                    <a:pt x="594" y="49"/>
                  </a:cubicBezTo>
                  <a:cubicBezTo>
                    <a:pt x="526" y="117"/>
                    <a:pt x="366" y="254"/>
                    <a:pt x="138" y="277"/>
                  </a:cubicBezTo>
                  <a:cubicBezTo>
                    <a:pt x="92" y="277"/>
                    <a:pt x="46" y="300"/>
                    <a:pt x="24" y="345"/>
                  </a:cubicBezTo>
                  <a:cubicBezTo>
                    <a:pt x="1" y="368"/>
                    <a:pt x="1" y="437"/>
                    <a:pt x="24" y="482"/>
                  </a:cubicBezTo>
                  <a:cubicBezTo>
                    <a:pt x="69" y="551"/>
                    <a:pt x="161" y="711"/>
                    <a:pt x="389" y="711"/>
                  </a:cubicBezTo>
                  <a:cubicBezTo>
                    <a:pt x="457" y="711"/>
                    <a:pt x="526" y="711"/>
                    <a:pt x="640" y="665"/>
                  </a:cubicBezTo>
                  <a:cubicBezTo>
                    <a:pt x="891" y="528"/>
                    <a:pt x="937" y="368"/>
                    <a:pt x="959" y="300"/>
                  </a:cubicBezTo>
                  <a:cubicBezTo>
                    <a:pt x="959" y="186"/>
                    <a:pt x="914" y="94"/>
                    <a:pt x="822" y="26"/>
                  </a:cubicBezTo>
                  <a:cubicBezTo>
                    <a:pt x="796" y="8"/>
                    <a:pt x="767" y="1"/>
                    <a:pt x="7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814;p71"/>
            <p:cNvSpPr/>
            <p:nvPr/>
          </p:nvSpPr>
          <p:spPr>
            <a:xfrm>
              <a:off x="7621549" y="2462146"/>
              <a:ext cx="60866" cy="64919"/>
            </a:xfrm>
            <a:custGeom>
              <a:avLst/>
              <a:gdLst/>
              <a:ahLst/>
              <a:cxnLst/>
              <a:rect l="l" t="t" r="r" b="b"/>
              <a:pathLst>
                <a:path w="1006" h="1073" extrusionOk="0">
                  <a:moveTo>
                    <a:pt x="1" y="1073"/>
                  </a:moveTo>
                  <a:lnTo>
                    <a:pt x="1005" y="0"/>
                  </a:lnTo>
                </a:path>
              </a:pathLst>
            </a:custGeom>
            <a:solidFill>
              <a:srgbClr val="FF8D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2816;p71"/>
            <p:cNvSpPr/>
            <p:nvPr/>
          </p:nvSpPr>
          <p:spPr>
            <a:xfrm>
              <a:off x="7639518" y="2464869"/>
              <a:ext cx="69094" cy="71877"/>
            </a:xfrm>
            <a:custGeom>
              <a:avLst/>
              <a:gdLst/>
              <a:ahLst/>
              <a:cxnLst/>
              <a:rect l="l" t="t" r="r" b="b"/>
              <a:pathLst>
                <a:path w="1142" h="1188" extrusionOk="0">
                  <a:moveTo>
                    <a:pt x="1" y="1188"/>
                  </a:moveTo>
                  <a:lnTo>
                    <a:pt x="1142" y="1"/>
                  </a:lnTo>
                </a:path>
              </a:pathLst>
            </a:custGeom>
            <a:solidFill>
              <a:srgbClr val="FF8D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2819;p71"/>
            <p:cNvSpPr/>
            <p:nvPr/>
          </p:nvSpPr>
          <p:spPr>
            <a:xfrm>
              <a:off x="7580165" y="3557265"/>
              <a:ext cx="61" cy="352185"/>
            </a:xfrm>
            <a:custGeom>
              <a:avLst/>
              <a:gdLst/>
              <a:ahLst/>
              <a:cxnLst/>
              <a:rect l="l" t="t" r="r" b="b"/>
              <a:pathLst>
                <a:path w="1" h="5821" extrusionOk="0">
                  <a:moveTo>
                    <a:pt x="0" y="0"/>
                  </a:moveTo>
                  <a:lnTo>
                    <a:pt x="0" y="5821"/>
                  </a:lnTo>
                </a:path>
              </a:pathLst>
            </a:custGeom>
            <a:solidFill>
              <a:srgbClr val="0909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2826;p71"/>
            <p:cNvSpPr/>
            <p:nvPr/>
          </p:nvSpPr>
          <p:spPr>
            <a:xfrm>
              <a:off x="5450627" y="3808597"/>
              <a:ext cx="12464" cy="11495"/>
            </a:xfrm>
            <a:custGeom>
              <a:avLst/>
              <a:gdLst/>
              <a:ahLst/>
              <a:cxnLst/>
              <a:rect l="l" t="t" r="r" b="b"/>
              <a:pathLst>
                <a:path w="206" h="190" extrusionOk="0">
                  <a:moveTo>
                    <a:pt x="115" y="1"/>
                  </a:moveTo>
                  <a:cubicBezTo>
                    <a:pt x="69" y="1"/>
                    <a:pt x="0" y="23"/>
                    <a:pt x="0" y="69"/>
                  </a:cubicBezTo>
                  <a:cubicBezTo>
                    <a:pt x="0" y="138"/>
                    <a:pt x="23" y="183"/>
                    <a:pt x="69" y="183"/>
                  </a:cubicBezTo>
                  <a:cubicBezTo>
                    <a:pt x="81" y="187"/>
                    <a:pt x="93" y="189"/>
                    <a:pt x="104" y="189"/>
                  </a:cubicBezTo>
                  <a:cubicBezTo>
                    <a:pt x="153" y="189"/>
                    <a:pt x="183" y="152"/>
                    <a:pt x="183" y="115"/>
                  </a:cubicBezTo>
                  <a:cubicBezTo>
                    <a:pt x="206" y="69"/>
                    <a:pt x="160" y="23"/>
                    <a:pt x="115" y="1"/>
                  </a:cubicBezTo>
                  <a:close/>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833;p71"/>
            <p:cNvSpPr/>
            <p:nvPr/>
          </p:nvSpPr>
          <p:spPr>
            <a:xfrm>
              <a:off x="6310985" y="2578132"/>
              <a:ext cx="37330" cy="37330"/>
            </a:xfrm>
            <a:custGeom>
              <a:avLst/>
              <a:gdLst/>
              <a:ahLst/>
              <a:cxnLst/>
              <a:rect l="l" t="t" r="r" b="b"/>
              <a:pathLst>
                <a:path w="617" h="617" extrusionOk="0">
                  <a:moveTo>
                    <a:pt x="320" y="114"/>
                  </a:moveTo>
                  <a:cubicBezTo>
                    <a:pt x="411" y="114"/>
                    <a:pt x="526" y="206"/>
                    <a:pt x="526" y="320"/>
                  </a:cubicBezTo>
                  <a:cubicBezTo>
                    <a:pt x="526" y="434"/>
                    <a:pt x="411" y="525"/>
                    <a:pt x="320" y="525"/>
                  </a:cubicBezTo>
                  <a:cubicBezTo>
                    <a:pt x="206" y="525"/>
                    <a:pt x="92" y="434"/>
                    <a:pt x="92" y="320"/>
                  </a:cubicBezTo>
                  <a:cubicBezTo>
                    <a:pt x="92" y="206"/>
                    <a:pt x="206" y="114"/>
                    <a:pt x="320" y="114"/>
                  </a:cubicBezTo>
                  <a:close/>
                  <a:moveTo>
                    <a:pt x="320" y="0"/>
                  </a:moveTo>
                  <a:cubicBezTo>
                    <a:pt x="138" y="0"/>
                    <a:pt x="1" y="137"/>
                    <a:pt x="1" y="320"/>
                  </a:cubicBezTo>
                  <a:cubicBezTo>
                    <a:pt x="1" y="480"/>
                    <a:pt x="138" y="617"/>
                    <a:pt x="320" y="617"/>
                  </a:cubicBezTo>
                  <a:cubicBezTo>
                    <a:pt x="480" y="617"/>
                    <a:pt x="617" y="480"/>
                    <a:pt x="617" y="320"/>
                  </a:cubicBezTo>
                  <a:cubicBezTo>
                    <a:pt x="617" y="137"/>
                    <a:pt x="480" y="0"/>
                    <a:pt x="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834;p71"/>
            <p:cNvSpPr/>
            <p:nvPr/>
          </p:nvSpPr>
          <p:spPr>
            <a:xfrm>
              <a:off x="7381290" y="2492519"/>
              <a:ext cx="37330" cy="87245"/>
            </a:xfrm>
            <a:custGeom>
              <a:avLst/>
              <a:gdLst/>
              <a:ahLst/>
              <a:cxnLst/>
              <a:rect l="l" t="t" r="r" b="b"/>
              <a:pathLst>
                <a:path w="617" h="1442" extrusionOk="0">
                  <a:moveTo>
                    <a:pt x="274" y="0"/>
                  </a:moveTo>
                  <a:cubicBezTo>
                    <a:pt x="114" y="23"/>
                    <a:pt x="0" y="160"/>
                    <a:pt x="0" y="297"/>
                  </a:cubicBezTo>
                  <a:lnTo>
                    <a:pt x="46" y="1187"/>
                  </a:lnTo>
                  <a:cubicBezTo>
                    <a:pt x="46" y="1333"/>
                    <a:pt x="160" y="1441"/>
                    <a:pt x="302" y="1441"/>
                  </a:cubicBezTo>
                  <a:cubicBezTo>
                    <a:pt x="315" y="1441"/>
                    <a:pt x="329" y="1440"/>
                    <a:pt x="343" y="1438"/>
                  </a:cubicBezTo>
                  <a:cubicBezTo>
                    <a:pt x="502" y="1438"/>
                    <a:pt x="616" y="1301"/>
                    <a:pt x="616" y="1141"/>
                  </a:cubicBezTo>
                  <a:lnTo>
                    <a:pt x="548" y="274"/>
                  </a:lnTo>
                  <a:cubicBezTo>
                    <a:pt x="548" y="114"/>
                    <a:pt x="411" y="0"/>
                    <a:pt x="274" y="0"/>
                  </a:cubicBezTo>
                  <a:close/>
                </a:path>
              </a:pathLst>
            </a:custGeom>
            <a:solidFill>
              <a:schemeClr val="tx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835;p71"/>
            <p:cNvSpPr/>
            <p:nvPr/>
          </p:nvSpPr>
          <p:spPr>
            <a:xfrm>
              <a:off x="7377115" y="2489736"/>
              <a:ext cx="44288" cy="93960"/>
            </a:xfrm>
            <a:custGeom>
              <a:avLst/>
              <a:gdLst/>
              <a:ahLst/>
              <a:cxnLst/>
              <a:rect l="l" t="t" r="r" b="b"/>
              <a:pathLst>
                <a:path w="732" h="1553" extrusionOk="0">
                  <a:moveTo>
                    <a:pt x="343" y="115"/>
                  </a:moveTo>
                  <a:cubicBezTo>
                    <a:pt x="389" y="115"/>
                    <a:pt x="457" y="115"/>
                    <a:pt x="503" y="160"/>
                  </a:cubicBezTo>
                  <a:cubicBezTo>
                    <a:pt x="549" y="206"/>
                    <a:pt x="571" y="252"/>
                    <a:pt x="571" y="320"/>
                  </a:cubicBezTo>
                  <a:lnTo>
                    <a:pt x="617" y="1210"/>
                  </a:lnTo>
                  <a:cubicBezTo>
                    <a:pt x="640" y="1324"/>
                    <a:pt x="526" y="1438"/>
                    <a:pt x="412" y="1438"/>
                  </a:cubicBezTo>
                  <a:cubicBezTo>
                    <a:pt x="297" y="1438"/>
                    <a:pt x="183" y="1347"/>
                    <a:pt x="160" y="1233"/>
                  </a:cubicBezTo>
                  <a:lnTo>
                    <a:pt x="115" y="343"/>
                  </a:lnTo>
                  <a:cubicBezTo>
                    <a:pt x="115" y="297"/>
                    <a:pt x="138" y="229"/>
                    <a:pt x="183" y="183"/>
                  </a:cubicBezTo>
                  <a:cubicBezTo>
                    <a:pt x="229" y="137"/>
                    <a:pt x="275" y="115"/>
                    <a:pt x="343" y="115"/>
                  </a:cubicBezTo>
                  <a:close/>
                  <a:moveTo>
                    <a:pt x="320" y="1"/>
                  </a:moveTo>
                  <a:cubicBezTo>
                    <a:pt x="252" y="1"/>
                    <a:pt x="160" y="46"/>
                    <a:pt x="92" y="115"/>
                  </a:cubicBezTo>
                  <a:cubicBezTo>
                    <a:pt x="46" y="183"/>
                    <a:pt x="1" y="274"/>
                    <a:pt x="24" y="343"/>
                  </a:cubicBezTo>
                  <a:lnTo>
                    <a:pt x="69" y="1233"/>
                  </a:lnTo>
                  <a:cubicBezTo>
                    <a:pt x="69" y="1416"/>
                    <a:pt x="229" y="1553"/>
                    <a:pt x="389" y="1553"/>
                  </a:cubicBezTo>
                  <a:lnTo>
                    <a:pt x="412" y="1553"/>
                  </a:lnTo>
                  <a:cubicBezTo>
                    <a:pt x="594" y="1530"/>
                    <a:pt x="731" y="1370"/>
                    <a:pt x="731" y="1187"/>
                  </a:cubicBezTo>
                  <a:lnTo>
                    <a:pt x="685" y="320"/>
                  </a:lnTo>
                  <a:cubicBezTo>
                    <a:pt x="685" y="229"/>
                    <a:pt x="640" y="137"/>
                    <a:pt x="571" y="92"/>
                  </a:cubicBezTo>
                  <a:cubicBezTo>
                    <a:pt x="503" y="23"/>
                    <a:pt x="412" y="1"/>
                    <a:pt x="3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836;p71"/>
            <p:cNvSpPr/>
            <p:nvPr/>
          </p:nvSpPr>
          <p:spPr>
            <a:xfrm>
              <a:off x="7414385" y="2490946"/>
              <a:ext cx="38782" cy="91359"/>
            </a:xfrm>
            <a:custGeom>
              <a:avLst/>
              <a:gdLst/>
              <a:ahLst/>
              <a:cxnLst/>
              <a:rect l="l" t="t" r="r" b="b"/>
              <a:pathLst>
                <a:path w="641" h="1510" extrusionOk="0">
                  <a:moveTo>
                    <a:pt x="315" y="0"/>
                  </a:moveTo>
                  <a:cubicBezTo>
                    <a:pt x="302" y="0"/>
                    <a:pt x="289" y="1"/>
                    <a:pt x="275" y="3"/>
                  </a:cubicBezTo>
                  <a:cubicBezTo>
                    <a:pt x="115" y="3"/>
                    <a:pt x="1" y="140"/>
                    <a:pt x="24" y="300"/>
                  </a:cubicBezTo>
                  <a:lnTo>
                    <a:pt x="69" y="1236"/>
                  </a:lnTo>
                  <a:cubicBezTo>
                    <a:pt x="69" y="1396"/>
                    <a:pt x="206" y="1510"/>
                    <a:pt x="366" y="1510"/>
                  </a:cubicBezTo>
                  <a:cubicBezTo>
                    <a:pt x="526" y="1487"/>
                    <a:pt x="640" y="1350"/>
                    <a:pt x="617" y="1213"/>
                  </a:cubicBezTo>
                  <a:lnTo>
                    <a:pt x="572" y="254"/>
                  </a:lnTo>
                  <a:cubicBezTo>
                    <a:pt x="572" y="108"/>
                    <a:pt x="457" y="0"/>
                    <a:pt x="315" y="0"/>
                  </a:cubicBezTo>
                  <a:close/>
                </a:path>
              </a:pathLst>
            </a:custGeom>
            <a:solidFill>
              <a:schemeClr val="tx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2837;p71"/>
            <p:cNvSpPr/>
            <p:nvPr/>
          </p:nvSpPr>
          <p:spPr>
            <a:xfrm>
              <a:off x="7411663" y="2486953"/>
              <a:ext cx="44227" cy="98135"/>
            </a:xfrm>
            <a:custGeom>
              <a:avLst/>
              <a:gdLst/>
              <a:ahLst/>
              <a:cxnLst/>
              <a:rect l="l" t="t" r="r" b="b"/>
              <a:pathLst>
                <a:path w="731" h="1622" extrusionOk="0">
                  <a:moveTo>
                    <a:pt x="320" y="115"/>
                  </a:moveTo>
                  <a:cubicBezTo>
                    <a:pt x="388" y="115"/>
                    <a:pt x="457" y="138"/>
                    <a:pt x="502" y="161"/>
                  </a:cubicBezTo>
                  <a:cubicBezTo>
                    <a:pt x="525" y="206"/>
                    <a:pt x="571" y="275"/>
                    <a:pt x="571" y="320"/>
                  </a:cubicBezTo>
                  <a:lnTo>
                    <a:pt x="617" y="1279"/>
                  </a:lnTo>
                  <a:cubicBezTo>
                    <a:pt x="617" y="1348"/>
                    <a:pt x="594" y="1393"/>
                    <a:pt x="571" y="1439"/>
                  </a:cubicBezTo>
                  <a:cubicBezTo>
                    <a:pt x="525" y="1484"/>
                    <a:pt x="457" y="1507"/>
                    <a:pt x="411" y="1507"/>
                  </a:cubicBezTo>
                  <a:cubicBezTo>
                    <a:pt x="343" y="1507"/>
                    <a:pt x="297" y="1507"/>
                    <a:pt x="251" y="1462"/>
                  </a:cubicBezTo>
                  <a:cubicBezTo>
                    <a:pt x="206" y="1416"/>
                    <a:pt x="160" y="1370"/>
                    <a:pt x="160" y="1302"/>
                  </a:cubicBezTo>
                  <a:lnTo>
                    <a:pt x="114" y="343"/>
                  </a:lnTo>
                  <a:cubicBezTo>
                    <a:pt x="114" y="298"/>
                    <a:pt x="137" y="229"/>
                    <a:pt x="160" y="183"/>
                  </a:cubicBezTo>
                  <a:cubicBezTo>
                    <a:pt x="206" y="138"/>
                    <a:pt x="274" y="115"/>
                    <a:pt x="320" y="115"/>
                  </a:cubicBezTo>
                  <a:close/>
                  <a:moveTo>
                    <a:pt x="320" y="1"/>
                  </a:moveTo>
                  <a:cubicBezTo>
                    <a:pt x="229" y="24"/>
                    <a:pt x="160" y="47"/>
                    <a:pt x="92" y="115"/>
                  </a:cubicBezTo>
                  <a:cubicBezTo>
                    <a:pt x="23" y="183"/>
                    <a:pt x="0" y="275"/>
                    <a:pt x="0" y="366"/>
                  </a:cubicBezTo>
                  <a:lnTo>
                    <a:pt x="69" y="1302"/>
                  </a:lnTo>
                  <a:cubicBezTo>
                    <a:pt x="69" y="1393"/>
                    <a:pt x="114" y="1484"/>
                    <a:pt x="160" y="1530"/>
                  </a:cubicBezTo>
                  <a:cubicBezTo>
                    <a:pt x="229" y="1599"/>
                    <a:pt x="320" y="1621"/>
                    <a:pt x="388" y="1621"/>
                  </a:cubicBezTo>
                  <a:lnTo>
                    <a:pt x="411" y="1621"/>
                  </a:lnTo>
                  <a:cubicBezTo>
                    <a:pt x="502" y="1621"/>
                    <a:pt x="571" y="1576"/>
                    <a:pt x="639" y="1507"/>
                  </a:cubicBezTo>
                  <a:cubicBezTo>
                    <a:pt x="708" y="1439"/>
                    <a:pt x="731" y="1348"/>
                    <a:pt x="731" y="1279"/>
                  </a:cubicBezTo>
                  <a:lnTo>
                    <a:pt x="662" y="320"/>
                  </a:lnTo>
                  <a:cubicBezTo>
                    <a:pt x="662" y="229"/>
                    <a:pt x="639" y="161"/>
                    <a:pt x="571" y="92"/>
                  </a:cubicBezTo>
                  <a:cubicBezTo>
                    <a:pt x="502" y="24"/>
                    <a:pt x="411" y="1"/>
                    <a:pt x="3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2838;p71"/>
            <p:cNvSpPr/>
            <p:nvPr/>
          </p:nvSpPr>
          <p:spPr>
            <a:xfrm>
              <a:off x="7348134" y="2506314"/>
              <a:ext cx="37330" cy="69094"/>
            </a:xfrm>
            <a:custGeom>
              <a:avLst/>
              <a:gdLst/>
              <a:ahLst/>
              <a:cxnLst/>
              <a:rect l="l" t="t" r="r" b="b"/>
              <a:pathLst>
                <a:path w="617" h="1142" extrusionOk="0">
                  <a:moveTo>
                    <a:pt x="274" y="0"/>
                  </a:moveTo>
                  <a:cubicBezTo>
                    <a:pt x="114" y="0"/>
                    <a:pt x="0" y="137"/>
                    <a:pt x="0" y="297"/>
                  </a:cubicBezTo>
                  <a:lnTo>
                    <a:pt x="46" y="868"/>
                  </a:lnTo>
                  <a:cubicBezTo>
                    <a:pt x="46" y="1028"/>
                    <a:pt x="183" y="1142"/>
                    <a:pt x="343" y="1142"/>
                  </a:cubicBezTo>
                  <a:cubicBezTo>
                    <a:pt x="480" y="1119"/>
                    <a:pt x="617" y="982"/>
                    <a:pt x="594" y="845"/>
                  </a:cubicBezTo>
                  <a:lnTo>
                    <a:pt x="571" y="274"/>
                  </a:lnTo>
                  <a:cubicBezTo>
                    <a:pt x="548" y="115"/>
                    <a:pt x="434" y="0"/>
                    <a:pt x="274" y="0"/>
                  </a:cubicBezTo>
                  <a:close/>
                </a:path>
              </a:pathLst>
            </a:custGeom>
            <a:solidFill>
              <a:schemeClr val="tx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2839;p71"/>
            <p:cNvSpPr/>
            <p:nvPr/>
          </p:nvSpPr>
          <p:spPr>
            <a:xfrm>
              <a:off x="7345351" y="2503410"/>
              <a:ext cx="42896" cy="74781"/>
            </a:xfrm>
            <a:custGeom>
              <a:avLst/>
              <a:gdLst/>
              <a:ahLst/>
              <a:cxnLst/>
              <a:rect l="l" t="t" r="r" b="b"/>
              <a:pathLst>
                <a:path w="709" h="1236" extrusionOk="0">
                  <a:moveTo>
                    <a:pt x="320" y="94"/>
                  </a:moveTo>
                  <a:cubicBezTo>
                    <a:pt x="457" y="94"/>
                    <a:pt x="549" y="185"/>
                    <a:pt x="549" y="322"/>
                  </a:cubicBezTo>
                  <a:lnTo>
                    <a:pt x="594" y="893"/>
                  </a:lnTo>
                  <a:cubicBezTo>
                    <a:pt x="594" y="1007"/>
                    <a:pt x="503" y="1121"/>
                    <a:pt x="366" y="1121"/>
                  </a:cubicBezTo>
                  <a:cubicBezTo>
                    <a:pt x="252" y="1121"/>
                    <a:pt x="138" y="1030"/>
                    <a:pt x="138" y="916"/>
                  </a:cubicBezTo>
                  <a:lnTo>
                    <a:pt x="115" y="345"/>
                  </a:lnTo>
                  <a:cubicBezTo>
                    <a:pt x="92" y="277"/>
                    <a:pt x="115" y="231"/>
                    <a:pt x="160" y="185"/>
                  </a:cubicBezTo>
                  <a:cubicBezTo>
                    <a:pt x="206" y="140"/>
                    <a:pt x="252" y="117"/>
                    <a:pt x="320" y="94"/>
                  </a:cubicBezTo>
                  <a:close/>
                  <a:moveTo>
                    <a:pt x="360" y="0"/>
                  </a:moveTo>
                  <a:cubicBezTo>
                    <a:pt x="347" y="0"/>
                    <a:pt x="334" y="1"/>
                    <a:pt x="320" y="3"/>
                  </a:cubicBezTo>
                  <a:cubicBezTo>
                    <a:pt x="229" y="3"/>
                    <a:pt x="138" y="48"/>
                    <a:pt x="92" y="117"/>
                  </a:cubicBezTo>
                  <a:cubicBezTo>
                    <a:pt x="24" y="185"/>
                    <a:pt x="1" y="254"/>
                    <a:pt x="1" y="345"/>
                  </a:cubicBezTo>
                  <a:lnTo>
                    <a:pt x="24" y="916"/>
                  </a:lnTo>
                  <a:cubicBezTo>
                    <a:pt x="46" y="1098"/>
                    <a:pt x="183" y="1235"/>
                    <a:pt x="366" y="1235"/>
                  </a:cubicBezTo>
                  <a:lnTo>
                    <a:pt x="389" y="1235"/>
                  </a:lnTo>
                  <a:cubicBezTo>
                    <a:pt x="571" y="1212"/>
                    <a:pt x="708" y="1076"/>
                    <a:pt x="685" y="893"/>
                  </a:cubicBezTo>
                  <a:lnTo>
                    <a:pt x="663" y="322"/>
                  </a:lnTo>
                  <a:cubicBezTo>
                    <a:pt x="663" y="132"/>
                    <a:pt x="525" y="0"/>
                    <a:pt x="36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840;p71"/>
            <p:cNvSpPr/>
            <p:nvPr/>
          </p:nvSpPr>
          <p:spPr>
            <a:xfrm>
              <a:off x="7316370" y="2508916"/>
              <a:ext cx="34607" cy="50096"/>
            </a:xfrm>
            <a:custGeom>
              <a:avLst/>
              <a:gdLst/>
              <a:ahLst/>
              <a:cxnLst/>
              <a:rect l="l" t="t" r="r" b="b"/>
              <a:pathLst>
                <a:path w="572" h="828" extrusionOk="0">
                  <a:moveTo>
                    <a:pt x="292" y="0"/>
                  </a:moveTo>
                  <a:cubicBezTo>
                    <a:pt x="279" y="0"/>
                    <a:pt x="265" y="1"/>
                    <a:pt x="251" y="3"/>
                  </a:cubicBezTo>
                  <a:cubicBezTo>
                    <a:pt x="115" y="3"/>
                    <a:pt x="0" y="140"/>
                    <a:pt x="0" y="300"/>
                  </a:cubicBezTo>
                  <a:lnTo>
                    <a:pt x="23" y="574"/>
                  </a:lnTo>
                  <a:cubicBezTo>
                    <a:pt x="23" y="720"/>
                    <a:pt x="138" y="828"/>
                    <a:pt x="279" y="828"/>
                  </a:cubicBezTo>
                  <a:cubicBezTo>
                    <a:pt x="293" y="828"/>
                    <a:pt x="306" y="827"/>
                    <a:pt x="320" y="825"/>
                  </a:cubicBezTo>
                  <a:cubicBezTo>
                    <a:pt x="457" y="825"/>
                    <a:pt x="571" y="688"/>
                    <a:pt x="571" y="551"/>
                  </a:cubicBezTo>
                  <a:lnTo>
                    <a:pt x="548" y="254"/>
                  </a:lnTo>
                  <a:cubicBezTo>
                    <a:pt x="548" y="108"/>
                    <a:pt x="434" y="0"/>
                    <a:pt x="292" y="0"/>
                  </a:cubicBezTo>
                  <a:close/>
                </a:path>
              </a:pathLst>
            </a:custGeom>
            <a:solidFill>
              <a:schemeClr val="tx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841;p71"/>
            <p:cNvSpPr/>
            <p:nvPr/>
          </p:nvSpPr>
          <p:spPr>
            <a:xfrm>
              <a:off x="7312195" y="2504923"/>
              <a:ext cx="42896" cy="58082"/>
            </a:xfrm>
            <a:custGeom>
              <a:avLst/>
              <a:gdLst/>
              <a:ahLst/>
              <a:cxnLst/>
              <a:rect l="l" t="t" r="r" b="b"/>
              <a:pathLst>
                <a:path w="709" h="960" extrusionOk="0">
                  <a:moveTo>
                    <a:pt x="343" y="115"/>
                  </a:moveTo>
                  <a:cubicBezTo>
                    <a:pt x="389" y="115"/>
                    <a:pt x="457" y="138"/>
                    <a:pt x="503" y="160"/>
                  </a:cubicBezTo>
                  <a:cubicBezTo>
                    <a:pt x="549" y="206"/>
                    <a:pt x="572" y="274"/>
                    <a:pt x="572" y="320"/>
                  </a:cubicBezTo>
                  <a:lnTo>
                    <a:pt x="594" y="617"/>
                  </a:lnTo>
                  <a:cubicBezTo>
                    <a:pt x="594" y="663"/>
                    <a:pt x="572" y="731"/>
                    <a:pt x="526" y="777"/>
                  </a:cubicBezTo>
                  <a:cubicBezTo>
                    <a:pt x="480" y="822"/>
                    <a:pt x="435" y="845"/>
                    <a:pt x="366" y="845"/>
                  </a:cubicBezTo>
                  <a:cubicBezTo>
                    <a:pt x="320" y="845"/>
                    <a:pt x="252" y="822"/>
                    <a:pt x="206" y="799"/>
                  </a:cubicBezTo>
                  <a:cubicBezTo>
                    <a:pt x="161" y="754"/>
                    <a:pt x="138" y="685"/>
                    <a:pt x="138" y="640"/>
                  </a:cubicBezTo>
                  <a:lnTo>
                    <a:pt x="115" y="343"/>
                  </a:lnTo>
                  <a:cubicBezTo>
                    <a:pt x="115" y="297"/>
                    <a:pt x="138" y="229"/>
                    <a:pt x="184" y="183"/>
                  </a:cubicBezTo>
                  <a:cubicBezTo>
                    <a:pt x="229" y="138"/>
                    <a:pt x="275" y="115"/>
                    <a:pt x="343" y="115"/>
                  </a:cubicBezTo>
                  <a:close/>
                  <a:moveTo>
                    <a:pt x="320" y="1"/>
                  </a:moveTo>
                  <a:cubicBezTo>
                    <a:pt x="229" y="23"/>
                    <a:pt x="161" y="46"/>
                    <a:pt x="92" y="115"/>
                  </a:cubicBezTo>
                  <a:cubicBezTo>
                    <a:pt x="47" y="183"/>
                    <a:pt x="1" y="274"/>
                    <a:pt x="24" y="366"/>
                  </a:cubicBezTo>
                  <a:lnTo>
                    <a:pt x="24" y="640"/>
                  </a:lnTo>
                  <a:cubicBezTo>
                    <a:pt x="24" y="731"/>
                    <a:pt x="69" y="799"/>
                    <a:pt x="138" y="868"/>
                  </a:cubicBezTo>
                  <a:cubicBezTo>
                    <a:pt x="206" y="914"/>
                    <a:pt x="275" y="959"/>
                    <a:pt x="366" y="959"/>
                  </a:cubicBezTo>
                  <a:lnTo>
                    <a:pt x="389" y="959"/>
                  </a:lnTo>
                  <a:cubicBezTo>
                    <a:pt x="480" y="959"/>
                    <a:pt x="549" y="914"/>
                    <a:pt x="617" y="845"/>
                  </a:cubicBezTo>
                  <a:cubicBezTo>
                    <a:pt x="663" y="777"/>
                    <a:pt x="708" y="685"/>
                    <a:pt x="686" y="594"/>
                  </a:cubicBezTo>
                  <a:lnTo>
                    <a:pt x="686" y="320"/>
                  </a:lnTo>
                  <a:cubicBezTo>
                    <a:pt x="686" y="229"/>
                    <a:pt x="640" y="160"/>
                    <a:pt x="572" y="92"/>
                  </a:cubicBezTo>
                  <a:cubicBezTo>
                    <a:pt x="503" y="23"/>
                    <a:pt x="412" y="1"/>
                    <a:pt x="3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842;p71"/>
            <p:cNvSpPr/>
            <p:nvPr/>
          </p:nvSpPr>
          <p:spPr>
            <a:xfrm>
              <a:off x="7545617" y="3109839"/>
              <a:ext cx="676357" cy="305235"/>
            </a:xfrm>
            <a:custGeom>
              <a:avLst/>
              <a:gdLst/>
              <a:ahLst/>
              <a:cxnLst/>
              <a:rect l="l" t="t" r="r" b="b"/>
              <a:pathLst>
                <a:path w="11179" h="5045" extrusionOk="0">
                  <a:moveTo>
                    <a:pt x="9838" y="0"/>
                  </a:moveTo>
                  <a:lnTo>
                    <a:pt x="6483" y="479"/>
                  </a:lnTo>
                  <a:cubicBezTo>
                    <a:pt x="6483" y="502"/>
                    <a:pt x="6483" y="525"/>
                    <a:pt x="6506" y="525"/>
                  </a:cubicBezTo>
                  <a:lnTo>
                    <a:pt x="7373" y="2054"/>
                  </a:lnTo>
                  <a:cubicBezTo>
                    <a:pt x="7373" y="2054"/>
                    <a:pt x="4200" y="1963"/>
                    <a:pt x="3858" y="1803"/>
                  </a:cubicBezTo>
                  <a:cubicBezTo>
                    <a:pt x="3858" y="1803"/>
                    <a:pt x="2762" y="1438"/>
                    <a:pt x="2374" y="1370"/>
                  </a:cubicBezTo>
                  <a:cubicBezTo>
                    <a:pt x="2344" y="1370"/>
                    <a:pt x="2313" y="1359"/>
                    <a:pt x="2290" y="1359"/>
                  </a:cubicBezTo>
                  <a:cubicBezTo>
                    <a:pt x="2278" y="1359"/>
                    <a:pt x="2268" y="1362"/>
                    <a:pt x="2260" y="1370"/>
                  </a:cubicBezTo>
                  <a:cubicBezTo>
                    <a:pt x="2214" y="1370"/>
                    <a:pt x="2169" y="1392"/>
                    <a:pt x="2146" y="1438"/>
                  </a:cubicBezTo>
                  <a:cubicBezTo>
                    <a:pt x="2123" y="1484"/>
                    <a:pt x="2146" y="1552"/>
                    <a:pt x="2169" y="1598"/>
                  </a:cubicBezTo>
                  <a:cubicBezTo>
                    <a:pt x="2260" y="1735"/>
                    <a:pt x="2397" y="1849"/>
                    <a:pt x="2511" y="1963"/>
                  </a:cubicBezTo>
                  <a:cubicBezTo>
                    <a:pt x="2466" y="1986"/>
                    <a:pt x="913" y="2123"/>
                    <a:pt x="229" y="2260"/>
                  </a:cubicBezTo>
                  <a:cubicBezTo>
                    <a:pt x="23" y="2305"/>
                    <a:pt x="0" y="2579"/>
                    <a:pt x="183" y="2648"/>
                  </a:cubicBezTo>
                  <a:cubicBezTo>
                    <a:pt x="441" y="2756"/>
                    <a:pt x="827" y="2784"/>
                    <a:pt x="1118" y="2784"/>
                  </a:cubicBezTo>
                  <a:cubicBezTo>
                    <a:pt x="1316" y="2784"/>
                    <a:pt x="1470" y="2771"/>
                    <a:pt x="1507" y="2762"/>
                  </a:cubicBezTo>
                  <a:lnTo>
                    <a:pt x="1507" y="2762"/>
                  </a:lnTo>
                  <a:cubicBezTo>
                    <a:pt x="1324" y="2830"/>
                    <a:pt x="1164" y="2967"/>
                    <a:pt x="1279" y="3173"/>
                  </a:cubicBezTo>
                  <a:cubicBezTo>
                    <a:pt x="1319" y="3308"/>
                    <a:pt x="1408" y="3347"/>
                    <a:pt x="1511" y="3347"/>
                  </a:cubicBezTo>
                  <a:cubicBezTo>
                    <a:pt x="1582" y="3347"/>
                    <a:pt x="1661" y="3328"/>
                    <a:pt x="1735" y="3310"/>
                  </a:cubicBezTo>
                  <a:lnTo>
                    <a:pt x="1735" y="3310"/>
                  </a:lnTo>
                  <a:cubicBezTo>
                    <a:pt x="1621" y="3355"/>
                    <a:pt x="1553" y="3447"/>
                    <a:pt x="1598" y="3584"/>
                  </a:cubicBezTo>
                  <a:cubicBezTo>
                    <a:pt x="1643" y="3749"/>
                    <a:pt x="1757" y="3805"/>
                    <a:pt x="1888" y="3805"/>
                  </a:cubicBezTo>
                  <a:cubicBezTo>
                    <a:pt x="1957" y="3805"/>
                    <a:pt x="2030" y="3790"/>
                    <a:pt x="2100" y="3766"/>
                  </a:cubicBezTo>
                  <a:cubicBezTo>
                    <a:pt x="2100" y="3766"/>
                    <a:pt x="2100" y="3766"/>
                    <a:pt x="2100" y="3789"/>
                  </a:cubicBezTo>
                  <a:cubicBezTo>
                    <a:pt x="1992" y="3920"/>
                    <a:pt x="2194" y="4133"/>
                    <a:pt x="2450" y="4133"/>
                  </a:cubicBezTo>
                  <a:cubicBezTo>
                    <a:pt x="2463" y="4133"/>
                    <a:pt x="2475" y="4132"/>
                    <a:pt x="2488" y="4131"/>
                  </a:cubicBezTo>
                  <a:lnTo>
                    <a:pt x="4040" y="4063"/>
                  </a:lnTo>
                  <a:cubicBezTo>
                    <a:pt x="4042" y="4063"/>
                    <a:pt x="4045" y="4063"/>
                    <a:pt x="4048" y="4063"/>
                  </a:cubicBezTo>
                  <a:cubicBezTo>
                    <a:pt x="4307" y="4063"/>
                    <a:pt x="8879" y="5022"/>
                    <a:pt x="8879" y="5022"/>
                  </a:cubicBezTo>
                  <a:cubicBezTo>
                    <a:pt x="8976" y="5037"/>
                    <a:pt x="9071" y="5045"/>
                    <a:pt x="9164" y="5045"/>
                  </a:cubicBezTo>
                  <a:cubicBezTo>
                    <a:pt x="10308" y="5045"/>
                    <a:pt x="11178" y="3924"/>
                    <a:pt x="10820" y="2785"/>
                  </a:cubicBezTo>
                  <a:lnTo>
                    <a:pt x="10546" y="1986"/>
                  </a:lnTo>
                  <a:lnTo>
                    <a:pt x="9929" y="69"/>
                  </a:lnTo>
                  <a:lnTo>
                    <a:pt x="9838" y="0"/>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843;p71"/>
            <p:cNvSpPr/>
            <p:nvPr/>
          </p:nvSpPr>
          <p:spPr>
            <a:xfrm>
              <a:off x="7545617" y="3107056"/>
              <a:ext cx="668432" cy="310801"/>
            </a:xfrm>
            <a:custGeom>
              <a:avLst/>
              <a:gdLst/>
              <a:ahLst/>
              <a:cxnLst/>
              <a:rect l="l" t="t" r="r" b="b"/>
              <a:pathLst>
                <a:path w="11048" h="5137" extrusionOk="0">
                  <a:moveTo>
                    <a:pt x="9815" y="115"/>
                  </a:moveTo>
                  <a:lnTo>
                    <a:pt x="9884" y="160"/>
                  </a:lnTo>
                  <a:lnTo>
                    <a:pt x="10751" y="2854"/>
                  </a:lnTo>
                  <a:cubicBezTo>
                    <a:pt x="10934" y="3424"/>
                    <a:pt x="10820" y="4018"/>
                    <a:pt x="10432" y="4451"/>
                  </a:cubicBezTo>
                  <a:cubicBezTo>
                    <a:pt x="10104" y="4837"/>
                    <a:pt x="9646" y="5043"/>
                    <a:pt x="9154" y="5043"/>
                  </a:cubicBezTo>
                  <a:cubicBezTo>
                    <a:pt x="9064" y="5043"/>
                    <a:pt x="8972" y="5036"/>
                    <a:pt x="8879" y="5022"/>
                  </a:cubicBezTo>
                  <a:cubicBezTo>
                    <a:pt x="8400" y="4908"/>
                    <a:pt x="4223" y="4040"/>
                    <a:pt x="4040" y="4040"/>
                  </a:cubicBezTo>
                  <a:lnTo>
                    <a:pt x="2488" y="4109"/>
                  </a:lnTo>
                  <a:cubicBezTo>
                    <a:pt x="2471" y="4111"/>
                    <a:pt x="2455" y="4112"/>
                    <a:pt x="2439" y="4112"/>
                  </a:cubicBezTo>
                  <a:cubicBezTo>
                    <a:pt x="2301" y="4112"/>
                    <a:pt x="2187" y="4031"/>
                    <a:pt x="2146" y="3949"/>
                  </a:cubicBezTo>
                  <a:cubicBezTo>
                    <a:pt x="2100" y="3904"/>
                    <a:pt x="2146" y="3881"/>
                    <a:pt x="2146" y="3858"/>
                  </a:cubicBezTo>
                  <a:cubicBezTo>
                    <a:pt x="2169" y="3835"/>
                    <a:pt x="2169" y="3812"/>
                    <a:pt x="2146" y="3789"/>
                  </a:cubicBezTo>
                  <a:lnTo>
                    <a:pt x="2123" y="3744"/>
                  </a:lnTo>
                  <a:lnTo>
                    <a:pt x="2077" y="3767"/>
                  </a:lnTo>
                  <a:cubicBezTo>
                    <a:pt x="2009" y="3789"/>
                    <a:pt x="1946" y="3801"/>
                    <a:pt x="1892" y="3801"/>
                  </a:cubicBezTo>
                  <a:cubicBezTo>
                    <a:pt x="1838" y="3801"/>
                    <a:pt x="1792" y="3789"/>
                    <a:pt x="1758" y="3767"/>
                  </a:cubicBezTo>
                  <a:cubicBezTo>
                    <a:pt x="1712" y="3744"/>
                    <a:pt x="1667" y="3698"/>
                    <a:pt x="1644" y="3607"/>
                  </a:cubicBezTo>
                  <a:cubicBezTo>
                    <a:pt x="1621" y="3538"/>
                    <a:pt x="1621" y="3470"/>
                    <a:pt x="1758" y="3401"/>
                  </a:cubicBezTo>
                  <a:lnTo>
                    <a:pt x="1712" y="3287"/>
                  </a:lnTo>
                  <a:cubicBezTo>
                    <a:pt x="1645" y="3321"/>
                    <a:pt x="1566" y="3342"/>
                    <a:pt x="1493" y="3342"/>
                  </a:cubicBezTo>
                  <a:cubicBezTo>
                    <a:pt x="1466" y="3342"/>
                    <a:pt x="1440" y="3339"/>
                    <a:pt x="1416" y="3333"/>
                  </a:cubicBezTo>
                  <a:cubicBezTo>
                    <a:pt x="1370" y="3310"/>
                    <a:pt x="1347" y="3264"/>
                    <a:pt x="1324" y="3196"/>
                  </a:cubicBezTo>
                  <a:cubicBezTo>
                    <a:pt x="1279" y="3127"/>
                    <a:pt x="1279" y="3082"/>
                    <a:pt x="1301" y="3036"/>
                  </a:cubicBezTo>
                  <a:cubicBezTo>
                    <a:pt x="1324" y="2968"/>
                    <a:pt x="1393" y="2899"/>
                    <a:pt x="1530" y="2854"/>
                  </a:cubicBezTo>
                  <a:lnTo>
                    <a:pt x="1484" y="2739"/>
                  </a:lnTo>
                  <a:cubicBezTo>
                    <a:pt x="1452" y="2750"/>
                    <a:pt x="1263" y="2771"/>
                    <a:pt x="1026" y="2771"/>
                  </a:cubicBezTo>
                  <a:cubicBezTo>
                    <a:pt x="760" y="2771"/>
                    <a:pt x="435" y="2745"/>
                    <a:pt x="206" y="2648"/>
                  </a:cubicBezTo>
                  <a:cubicBezTo>
                    <a:pt x="137" y="2625"/>
                    <a:pt x="115" y="2557"/>
                    <a:pt x="115" y="2511"/>
                  </a:cubicBezTo>
                  <a:cubicBezTo>
                    <a:pt x="115" y="2443"/>
                    <a:pt x="160" y="2374"/>
                    <a:pt x="229" y="2374"/>
                  </a:cubicBezTo>
                  <a:cubicBezTo>
                    <a:pt x="617" y="2283"/>
                    <a:pt x="1347" y="2192"/>
                    <a:pt x="2420" y="2077"/>
                  </a:cubicBezTo>
                  <a:lnTo>
                    <a:pt x="2511" y="2077"/>
                  </a:lnTo>
                  <a:lnTo>
                    <a:pt x="2648" y="2055"/>
                  </a:lnTo>
                  <a:lnTo>
                    <a:pt x="2557" y="1986"/>
                  </a:lnTo>
                  <a:cubicBezTo>
                    <a:pt x="2420" y="1872"/>
                    <a:pt x="2306" y="1758"/>
                    <a:pt x="2214" y="1621"/>
                  </a:cubicBezTo>
                  <a:cubicBezTo>
                    <a:pt x="2192" y="1575"/>
                    <a:pt x="2192" y="1530"/>
                    <a:pt x="2192" y="1507"/>
                  </a:cubicBezTo>
                  <a:cubicBezTo>
                    <a:pt x="2214" y="1484"/>
                    <a:pt x="2237" y="1461"/>
                    <a:pt x="2260" y="1461"/>
                  </a:cubicBezTo>
                  <a:lnTo>
                    <a:pt x="2374" y="1461"/>
                  </a:lnTo>
                  <a:cubicBezTo>
                    <a:pt x="2762" y="1530"/>
                    <a:pt x="3835" y="1895"/>
                    <a:pt x="3835" y="1895"/>
                  </a:cubicBezTo>
                  <a:cubicBezTo>
                    <a:pt x="4177" y="2077"/>
                    <a:pt x="7259" y="2146"/>
                    <a:pt x="7373" y="2146"/>
                  </a:cubicBezTo>
                  <a:lnTo>
                    <a:pt x="7464" y="2169"/>
                  </a:lnTo>
                  <a:lnTo>
                    <a:pt x="7464" y="2169"/>
                  </a:lnTo>
                  <a:lnTo>
                    <a:pt x="6551" y="571"/>
                  </a:lnTo>
                  <a:lnTo>
                    <a:pt x="9815" y="115"/>
                  </a:lnTo>
                  <a:close/>
                  <a:moveTo>
                    <a:pt x="9838" y="0"/>
                  </a:moveTo>
                  <a:lnTo>
                    <a:pt x="6391" y="480"/>
                  </a:lnTo>
                  <a:lnTo>
                    <a:pt x="7282" y="2055"/>
                  </a:lnTo>
                  <a:cubicBezTo>
                    <a:pt x="6346" y="2009"/>
                    <a:pt x="4155" y="1941"/>
                    <a:pt x="3881" y="1804"/>
                  </a:cubicBezTo>
                  <a:cubicBezTo>
                    <a:pt x="3835" y="1781"/>
                    <a:pt x="2785" y="1416"/>
                    <a:pt x="2397" y="1370"/>
                  </a:cubicBezTo>
                  <a:cubicBezTo>
                    <a:pt x="2329" y="1347"/>
                    <a:pt x="2283" y="1347"/>
                    <a:pt x="2237" y="1347"/>
                  </a:cubicBezTo>
                  <a:cubicBezTo>
                    <a:pt x="2169" y="1370"/>
                    <a:pt x="2123" y="1416"/>
                    <a:pt x="2100" y="1461"/>
                  </a:cubicBezTo>
                  <a:cubicBezTo>
                    <a:pt x="2077" y="1507"/>
                    <a:pt x="2077" y="1575"/>
                    <a:pt x="2123" y="1667"/>
                  </a:cubicBezTo>
                  <a:cubicBezTo>
                    <a:pt x="2192" y="1781"/>
                    <a:pt x="2283" y="1895"/>
                    <a:pt x="2397" y="1986"/>
                  </a:cubicBezTo>
                  <a:cubicBezTo>
                    <a:pt x="1986" y="2032"/>
                    <a:pt x="799" y="2146"/>
                    <a:pt x="206" y="2260"/>
                  </a:cubicBezTo>
                  <a:cubicBezTo>
                    <a:pt x="92" y="2283"/>
                    <a:pt x="23" y="2374"/>
                    <a:pt x="0" y="2488"/>
                  </a:cubicBezTo>
                  <a:cubicBezTo>
                    <a:pt x="0" y="2602"/>
                    <a:pt x="69" y="2717"/>
                    <a:pt x="160" y="2762"/>
                  </a:cubicBezTo>
                  <a:cubicBezTo>
                    <a:pt x="503" y="2876"/>
                    <a:pt x="1005" y="2876"/>
                    <a:pt x="1279" y="2876"/>
                  </a:cubicBezTo>
                  <a:cubicBezTo>
                    <a:pt x="1256" y="2899"/>
                    <a:pt x="1210" y="2945"/>
                    <a:pt x="1210" y="2991"/>
                  </a:cubicBezTo>
                  <a:cubicBezTo>
                    <a:pt x="1164" y="3082"/>
                    <a:pt x="1187" y="3150"/>
                    <a:pt x="1233" y="3242"/>
                  </a:cubicBezTo>
                  <a:cubicBezTo>
                    <a:pt x="1256" y="3333"/>
                    <a:pt x="1301" y="3379"/>
                    <a:pt x="1370" y="3424"/>
                  </a:cubicBezTo>
                  <a:cubicBezTo>
                    <a:pt x="1416" y="3447"/>
                    <a:pt x="1484" y="3447"/>
                    <a:pt x="1553" y="3447"/>
                  </a:cubicBezTo>
                  <a:cubicBezTo>
                    <a:pt x="1507" y="3515"/>
                    <a:pt x="1530" y="3584"/>
                    <a:pt x="1553" y="3652"/>
                  </a:cubicBezTo>
                  <a:cubicBezTo>
                    <a:pt x="1575" y="3744"/>
                    <a:pt x="1621" y="3812"/>
                    <a:pt x="1712" y="3858"/>
                  </a:cubicBezTo>
                  <a:cubicBezTo>
                    <a:pt x="1767" y="3899"/>
                    <a:pt x="1830" y="3907"/>
                    <a:pt x="1891" y="3907"/>
                  </a:cubicBezTo>
                  <a:cubicBezTo>
                    <a:pt x="1932" y="3907"/>
                    <a:pt x="1972" y="3904"/>
                    <a:pt x="2009" y="3904"/>
                  </a:cubicBezTo>
                  <a:cubicBezTo>
                    <a:pt x="2009" y="3926"/>
                    <a:pt x="2032" y="3972"/>
                    <a:pt x="2032" y="3995"/>
                  </a:cubicBezTo>
                  <a:cubicBezTo>
                    <a:pt x="2094" y="4120"/>
                    <a:pt x="2252" y="4226"/>
                    <a:pt x="2436" y="4226"/>
                  </a:cubicBezTo>
                  <a:cubicBezTo>
                    <a:pt x="2453" y="4226"/>
                    <a:pt x="2471" y="4225"/>
                    <a:pt x="2488" y="4223"/>
                  </a:cubicBezTo>
                  <a:lnTo>
                    <a:pt x="4040" y="4155"/>
                  </a:lnTo>
                  <a:cubicBezTo>
                    <a:pt x="4177" y="4155"/>
                    <a:pt x="7008" y="4725"/>
                    <a:pt x="8879" y="5113"/>
                  </a:cubicBezTo>
                  <a:cubicBezTo>
                    <a:pt x="8971" y="5136"/>
                    <a:pt x="9062" y="5136"/>
                    <a:pt x="9176" y="5136"/>
                  </a:cubicBezTo>
                  <a:cubicBezTo>
                    <a:pt x="9678" y="5136"/>
                    <a:pt x="10158" y="4931"/>
                    <a:pt x="10500" y="4520"/>
                  </a:cubicBezTo>
                  <a:cubicBezTo>
                    <a:pt x="10911" y="4063"/>
                    <a:pt x="11048" y="3424"/>
                    <a:pt x="10865" y="2831"/>
                  </a:cubicBezTo>
                  <a:lnTo>
                    <a:pt x="9975" y="92"/>
                  </a:lnTo>
                  <a:lnTo>
                    <a:pt x="9838"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844;p71"/>
            <p:cNvSpPr/>
            <p:nvPr/>
          </p:nvSpPr>
          <p:spPr>
            <a:xfrm>
              <a:off x="7632621" y="3271384"/>
              <a:ext cx="33216" cy="5566"/>
            </a:xfrm>
            <a:custGeom>
              <a:avLst/>
              <a:gdLst/>
              <a:ahLst/>
              <a:cxnLst/>
              <a:rect l="l" t="t" r="r" b="b"/>
              <a:pathLst>
                <a:path w="549" h="92" extrusionOk="0">
                  <a:moveTo>
                    <a:pt x="548" y="1"/>
                  </a:moveTo>
                  <a:cubicBezTo>
                    <a:pt x="548" y="1"/>
                    <a:pt x="69" y="69"/>
                    <a:pt x="0" y="92"/>
                  </a:cubicBezTo>
                  <a:lnTo>
                    <a:pt x="548" y="1"/>
                  </a:lnTo>
                  <a:close/>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845;p71"/>
            <p:cNvSpPr/>
            <p:nvPr/>
          </p:nvSpPr>
          <p:spPr>
            <a:xfrm>
              <a:off x="7628446" y="3268601"/>
              <a:ext cx="41505" cy="12524"/>
            </a:xfrm>
            <a:custGeom>
              <a:avLst/>
              <a:gdLst/>
              <a:ahLst/>
              <a:cxnLst/>
              <a:rect l="l" t="t" r="r" b="b"/>
              <a:pathLst>
                <a:path w="686" h="207" extrusionOk="0">
                  <a:moveTo>
                    <a:pt x="617" y="1"/>
                  </a:moveTo>
                  <a:cubicBezTo>
                    <a:pt x="526" y="1"/>
                    <a:pt x="115" y="69"/>
                    <a:pt x="47" y="92"/>
                  </a:cubicBezTo>
                  <a:cubicBezTo>
                    <a:pt x="24" y="115"/>
                    <a:pt x="1" y="138"/>
                    <a:pt x="1" y="161"/>
                  </a:cubicBezTo>
                  <a:cubicBezTo>
                    <a:pt x="24" y="184"/>
                    <a:pt x="47" y="206"/>
                    <a:pt x="69" y="206"/>
                  </a:cubicBezTo>
                  <a:lnTo>
                    <a:pt x="92" y="206"/>
                  </a:lnTo>
                  <a:cubicBezTo>
                    <a:pt x="138" y="184"/>
                    <a:pt x="435" y="138"/>
                    <a:pt x="640" y="115"/>
                  </a:cubicBezTo>
                  <a:cubicBezTo>
                    <a:pt x="663" y="92"/>
                    <a:pt x="686" y="69"/>
                    <a:pt x="686" y="47"/>
                  </a:cubicBezTo>
                  <a:cubicBezTo>
                    <a:pt x="663" y="24"/>
                    <a:pt x="640" y="1"/>
                    <a:pt x="617" y="1"/>
                  </a:cubicBezTo>
                  <a:close/>
                </a:path>
              </a:pathLst>
            </a:custGeom>
            <a:solidFill>
              <a:srgbClr val="0909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846;p71"/>
            <p:cNvSpPr/>
            <p:nvPr/>
          </p:nvSpPr>
          <p:spPr>
            <a:xfrm>
              <a:off x="7647807" y="3305932"/>
              <a:ext cx="27650" cy="4175"/>
            </a:xfrm>
            <a:custGeom>
              <a:avLst/>
              <a:gdLst/>
              <a:ahLst/>
              <a:cxnLst/>
              <a:rect l="l" t="t" r="r" b="b"/>
              <a:pathLst>
                <a:path w="457" h="69" extrusionOk="0">
                  <a:moveTo>
                    <a:pt x="0" y="69"/>
                  </a:moveTo>
                  <a:lnTo>
                    <a:pt x="457" y="0"/>
                  </a:lnTo>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847;p71"/>
            <p:cNvSpPr/>
            <p:nvPr/>
          </p:nvSpPr>
          <p:spPr>
            <a:xfrm>
              <a:off x="7645024" y="3303149"/>
              <a:ext cx="34607" cy="9741"/>
            </a:xfrm>
            <a:custGeom>
              <a:avLst/>
              <a:gdLst/>
              <a:ahLst/>
              <a:cxnLst/>
              <a:rect l="l" t="t" r="r" b="b"/>
              <a:pathLst>
                <a:path w="572" h="161" extrusionOk="0">
                  <a:moveTo>
                    <a:pt x="503" y="1"/>
                  </a:moveTo>
                  <a:lnTo>
                    <a:pt x="46" y="69"/>
                  </a:lnTo>
                  <a:cubicBezTo>
                    <a:pt x="24" y="69"/>
                    <a:pt x="1" y="92"/>
                    <a:pt x="1" y="115"/>
                  </a:cubicBezTo>
                  <a:cubicBezTo>
                    <a:pt x="1" y="160"/>
                    <a:pt x="24" y="160"/>
                    <a:pt x="46" y="160"/>
                  </a:cubicBezTo>
                  <a:lnTo>
                    <a:pt x="69" y="160"/>
                  </a:lnTo>
                  <a:lnTo>
                    <a:pt x="503" y="115"/>
                  </a:lnTo>
                  <a:cubicBezTo>
                    <a:pt x="549" y="92"/>
                    <a:pt x="571" y="69"/>
                    <a:pt x="549" y="46"/>
                  </a:cubicBezTo>
                  <a:cubicBezTo>
                    <a:pt x="549" y="23"/>
                    <a:pt x="526" y="1"/>
                    <a:pt x="503" y="1"/>
                  </a:cubicBezTo>
                  <a:close/>
                </a:path>
              </a:pathLst>
            </a:custGeom>
            <a:solidFill>
              <a:srgbClr val="0909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848;p71"/>
            <p:cNvSpPr/>
            <p:nvPr/>
          </p:nvSpPr>
          <p:spPr>
            <a:xfrm>
              <a:off x="7674066" y="3334913"/>
              <a:ext cx="15247" cy="2844"/>
            </a:xfrm>
            <a:custGeom>
              <a:avLst/>
              <a:gdLst/>
              <a:ahLst/>
              <a:cxnLst/>
              <a:rect l="l" t="t" r="r" b="b"/>
              <a:pathLst>
                <a:path w="252" h="47" extrusionOk="0">
                  <a:moveTo>
                    <a:pt x="0" y="46"/>
                  </a:moveTo>
                  <a:lnTo>
                    <a:pt x="251" y="1"/>
                  </a:lnTo>
                </a:path>
              </a:pathLst>
            </a:custGeom>
            <a:solidFill>
              <a:srgbClr val="F8EE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849;p71"/>
            <p:cNvSpPr/>
            <p:nvPr/>
          </p:nvSpPr>
          <p:spPr>
            <a:xfrm>
              <a:off x="7671283" y="3331586"/>
              <a:ext cx="20752" cy="8894"/>
            </a:xfrm>
            <a:custGeom>
              <a:avLst/>
              <a:gdLst/>
              <a:ahLst/>
              <a:cxnLst/>
              <a:rect l="l" t="t" r="r" b="b"/>
              <a:pathLst>
                <a:path w="343" h="147" extrusionOk="0">
                  <a:moveTo>
                    <a:pt x="306" y="1"/>
                  </a:moveTo>
                  <a:cubicBezTo>
                    <a:pt x="297" y="1"/>
                    <a:pt x="287" y="4"/>
                    <a:pt x="274" y="10"/>
                  </a:cubicBezTo>
                  <a:lnTo>
                    <a:pt x="46" y="33"/>
                  </a:lnTo>
                  <a:cubicBezTo>
                    <a:pt x="23" y="56"/>
                    <a:pt x="0" y="78"/>
                    <a:pt x="0" y="101"/>
                  </a:cubicBezTo>
                  <a:cubicBezTo>
                    <a:pt x="0" y="124"/>
                    <a:pt x="23" y="147"/>
                    <a:pt x="46" y="147"/>
                  </a:cubicBezTo>
                  <a:lnTo>
                    <a:pt x="69" y="147"/>
                  </a:lnTo>
                  <a:lnTo>
                    <a:pt x="297" y="101"/>
                  </a:lnTo>
                  <a:cubicBezTo>
                    <a:pt x="320" y="101"/>
                    <a:pt x="343" y="78"/>
                    <a:pt x="343" y="56"/>
                  </a:cubicBezTo>
                  <a:cubicBezTo>
                    <a:pt x="343" y="22"/>
                    <a:pt x="331" y="1"/>
                    <a:pt x="306" y="1"/>
                  </a:cubicBezTo>
                  <a:close/>
                </a:path>
              </a:pathLst>
            </a:custGeom>
            <a:solidFill>
              <a:srgbClr val="0909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7" name="Google Shape;10124;p85"/>
          <p:cNvGrpSpPr/>
          <p:nvPr/>
        </p:nvGrpSpPr>
        <p:grpSpPr>
          <a:xfrm>
            <a:off x="253784" y="1362283"/>
            <a:ext cx="451323" cy="451463"/>
            <a:chOff x="3104515" y="1998381"/>
            <a:chExt cx="338492" cy="338597"/>
          </a:xfrm>
        </p:grpSpPr>
        <p:sp>
          <p:nvSpPr>
            <p:cNvPr id="108" name="Google Shape;10125;p85"/>
            <p:cNvSpPr/>
            <p:nvPr/>
          </p:nvSpPr>
          <p:spPr>
            <a:xfrm>
              <a:off x="3204835" y="2024503"/>
              <a:ext cx="158912" cy="145458"/>
            </a:xfrm>
            <a:custGeom>
              <a:avLst/>
              <a:gdLst/>
              <a:ahLst/>
              <a:cxnLst/>
              <a:rect l="l" t="t" r="r" b="b"/>
              <a:pathLst>
                <a:path w="6059" h="5546" extrusionOk="0">
                  <a:moveTo>
                    <a:pt x="607" y="0"/>
                  </a:moveTo>
                  <a:cubicBezTo>
                    <a:pt x="275" y="0"/>
                    <a:pt x="0" y="270"/>
                    <a:pt x="0" y="607"/>
                  </a:cubicBezTo>
                  <a:lnTo>
                    <a:pt x="0" y="3840"/>
                  </a:lnTo>
                  <a:cubicBezTo>
                    <a:pt x="0" y="4172"/>
                    <a:pt x="275" y="4447"/>
                    <a:pt x="607" y="4447"/>
                  </a:cubicBezTo>
                  <a:lnTo>
                    <a:pt x="2223" y="4447"/>
                  </a:lnTo>
                  <a:lnTo>
                    <a:pt x="3845" y="5529"/>
                  </a:lnTo>
                  <a:cubicBezTo>
                    <a:pt x="3862" y="5541"/>
                    <a:pt x="3881" y="5546"/>
                    <a:pt x="3899" y="5546"/>
                  </a:cubicBezTo>
                  <a:cubicBezTo>
                    <a:pt x="3957" y="5546"/>
                    <a:pt x="4010" y="5494"/>
                    <a:pt x="3999" y="5428"/>
                  </a:cubicBezTo>
                  <a:lnTo>
                    <a:pt x="3835" y="4447"/>
                  </a:lnTo>
                  <a:lnTo>
                    <a:pt x="5452" y="4447"/>
                  </a:lnTo>
                  <a:cubicBezTo>
                    <a:pt x="5789" y="4447"/>
                    <a:pt x="6058" y="4172"/>
                    <a:pt x="6058" y="3840"/>
                  </a:cubicBezTo>
                  <a:lnTo>
                    <a:pt x="6058" y="607"/>
                  </a:lnTo>
                  <a:cubicBezTo>
                    <a:pt x="6058" y="270"/>
                    <a:pt x="5789" y="0"/>
                    <a:pt x="5457" y="0"/>
                  </a:cubicBezTo>
                  <a:close/>
                </a:path>
              </a:pathLst>
            </a:custGeom>
            <a:solidFill>
              <a:srgbClr val="D9E1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0126;p85"/>
            <p:cNvSpPr/>
            <p:nvPr/>
          </p:nvSpPr>
          <p:spPr>
            <a:xfrm>
              <a:off x="3110180" y="2151707"/>
              <a:ext cx="116503" cy="116634"/>
            </a:xfrm>
            <a:custGeom>
              <a:avLst/>
              <a:gdLst/>
              <a:ahLst/>
              <a:cxnLst/>
              <a:rect l="l" t="t" r="r" b="b"/>
              <a:pathLst>
                <a:path w="4442" h="4447" extrusionOk="0">
                  <a:moveTo>
                    <a:pt x="2224" y="1"/>
                  </a:moveTo>
                  <a:cubicBezTo>
                    <a:pt x="1252" y="1"/>
                    <a:pt x="535" y="775"/>
                    <a:pt x="463" y="1728"/>
                  </a:cubicBezTo>
                  <a:cubicBezTo>
                    <a:pt x="429" y="2229"/>
                    <a:pt x="261" y="3191"/>
                    <a:pt x="49" y="3749"/>
                  </a:cubicBezTo>
                  <a:cubicBezTo>
                    <a:pt x="1" y="3874"/>
                    <a:pt x="58" y="4009"/>
                    <a:pt x="179" y="4067"/>
                  </a:cubicBezTo>
                  <a:cubicBezTo>
                    <a:pt x="588" y="4254"/>
                    <a:pt x="1021" y="4379"/>
                    <a:pt x="1468" y="4447"/>
                  </a:cubicBezTo>
                  <a:lnTo>
                    <a:pt x="2974" y="4447"/>
                  </a:lnTo>
                  <a:cubicBezTo>
                    <a:pt x="3417" y="4379"/>
                    <a:pt x="3855" y="4249"/>
                    <a:pt x="4264" y="4067"/>
                  </a:cubicBezTo>
                  <a:cubicBezTo>
                    <a:pt x="4384" y="4014"/>
                    <a:pt x="4442" y="3874"/>
                    <a:pt x="4394" y="3749"/>
                  </a:cubicBezTo>
                  <a:cubicBezTo>
                    <a:pt x="4182" y="3191"/>
                    <a:pt x="4014" y="2229"/>
                    <a:pt x="3980" y="1728"/>
                  </a:cubicBezTo>
                  <a:cubicBezTo>
                    <a:pt x="3913" y="775"/>
                    <a:pt x="3191" y="1"/>
                    <a:pt x="2224" y="1"/>
                  </a:cubicBezTo>
                  <a:close/>
                </a:path>
              </a:pathLst>
            </a:custGeom>
            <a:solidFill>
              <a:srgbClr val="8A9D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0127;p85"/>
            <p:cNvSpPr/>
            <p:nvPr/>
          </p:nvSpPr>
          <p:spPr>
            <a:xfrm>
              <a:off x="3141863" y="2151707"/>
              <a:ext cx="84820" cy="116634"/>
            </a:xfrm>
            <a:custGeom>
              <a:avLst/>
              <a:gdLst/>
              <a:ahLst/>
              <a:cxnLst/>
              <a:rect l="l" t="t" r="r" b="b"/>
              <a:pathLst>
                <a:path w="3234" h="4447" extrusionOk="0">
                  <a:moveTo>
                    <a:pt x="1006" y="1"/>
                  </a:moveTo>
                  <a:cubicBezTo>
                    <a:pt x="260" y="5"/>
                    <a:pt x="0" y="1021"/>
                    <a:pt x="640" y="1396"/>
                  </a:cubicBezTo>
                  <a:cubicBezTo>
                    <a:pt x="660" y="1411"/>
                    <a:pt x="679" y="1420"/>
                    <a:pt x="698" y="1430"/>
                  </a:cubicBezTo>
                  <a:lnTo>
                    <a:pt x="1261" y="4447"/>
                  </a:lnTo>
                  <a:lnTo>
                    <a:pt x="1762" y="4447"/>
                  </a:lnTo>
                  <a:cubicBezTo>
                    <a:pt x="2209" y="4379"/>
                    <a:pt x="2647" y="4249"/>
                    <a:pt x="3061" y="4062"/>
                  </a:cubicBezTo>
                  <a:cubicBezTo>
                    <a:pt x="3176" y="4009"/>
                    <a:pt x="3234" y="3869"/>
                    <a:pt x="3186" y="3749"/>
                  </a:cubicBezTo>
                  <a:cubicBezTo>
                    <a:pt x="2974" y="3191"/>
                    <a:pt x="2810" y="2229"/>
                    <a:pt x="2772" y="1728"/>
                  </a:cubicBezTo>
                  <a:cubicBezTo>
                    <a:pt x="2705" y="775"/>
                    <a:pt x="1983" y="1"/>
                    <a:pt x="1016" y="1"/>
                  </a:cubicBezTo>
                  <a:close/>
                </a:path>
              </a:pathLst>
            </a:custGeom>
            <a:solidFill>
              <a:srgbClr val="90A2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0128;p85"/>
            <p:cNvSpPr/>
            <p:nvPr/>
          </p:nvSpPr>
          <p:spPr>
            <a:xfrm>
              <a:off x="3109420" y="2239805"/>
              <a:ext cx="116634" cy="92032"/>
            </a:xfrm>
            <a:custGeom>
              <a:avLst/>
              <a:gdLst/>
              <a:ahLst/>
              <a:cxnLst/>
              <a:rect l="l" t="t" r="r" b="b"/>
              <a:pathLst>
                <a:path w="4447" h="3509" extrusionOk="0">
                  <a:moveTo>
                    <a:pt x="1483" y="0"/>
                  </a:moveTo>
                  <a:lnTo>
                    <a:pt x="1483" y="741"/>
                  </a:lnTo>
                  <a:cubicBezTo>
                    <a:pt x="1483" y="929"/>
                    <a:pt x="1377" y="1097"/>
                    <a:pt x="1209" y="1184"/>
                  </a:cubicBezTo>
                  <a:lnTo>
                    <a:pt x="410" y="1583"/>
                  </a:lnTo>
                  <a:cubicBezTo>
                    <a:pt x="160" y="1708"/>
                    <a:pt x="1" y="1963"/>
                    <a:pt x="1" y="2243"/>
                  </a:cubicBezTo>
                  <a:lnTo>
                    <a:pt x="1" y="3508"/>
                  </a:lnTo>
                  <a:lnTo>
                    <a:pt x="4447" y="3508"/>
                  </a:lnTo>
                  <a:lnTo>
                    <a:pt x="4447" y="2243"/>
                  </a:lnTo>
                  <a:cubicBezTo>
                    <a:pt x="4447" y="1963"/>
                    <a:pt x="4288" y="1708"/>
                    <a:pt x="4038" y="1583"/>
                  </a:cubicBezTo>
                  <a:lnTo>
                    <a:pt x="3239" y="1184"/>
                  </a:lnTo>
                  <a:cubicBezTo>
                    <a:pt x="3071" y="1097"/>
                    <a:pt x="2965" y="929"/>
                    <a:pt x="2965" y="741"/>
                  </a:cubicBezTo>
                  <a:lnTo>
                    <a:pt x="2965" y="0"/>
                  </a:lnTo>
                  <a:close/>
                </a:path>
              </a:pathLst>
            </a:custGeom>
            <a:solidFill>
              <a:srgbClr val="C8D3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0129;p85"/>
            <p:cNvSpPr/>
            <p:nvPr/>
          </p:nvSpPr>
          <p:spPr>
            <a:xfrm>
              <a:off x="3147922" y="2239805"/>
              <a:ext cx="39656" cy="25887"/>
            </a:xfrm>
            <a:custGeom>
              <a:avLst/>
              <a:gdLst/>
              <a:ahLst/>
              <a:cxnLst/>
              <a:rect l="l" t="t" r="r" b="b"/>
              <a:pathLst>
                <a:path w="1512" h="987" extrusionOk="0">
                  <a:moveTo>
                    <a:pt x="15" y="0"/>
                  </a:moveTo>
                  <a:lnTo>
                    <a:pt x="15" y="741"/>
                  </a:lnTo>
                  <a:cubicBezTo>
                    <a:pt x="15" y="770"/>
                    <a:pt x="10" y="804"/>
                    <a:pt x="0" y="838"/>
                  </a:cubicBezTo>
                  <a:cubicBezTo>
                    <a:pt x="241" y="934"/>
                    <a:pt x="496" y="987"/>
                    <a:pt x="756" y="987"/>
                  </a:cubicBezTo>
                  <a:cubicBezTo>
                    <a:pt x="1016" y="987"/>
                    <a:pt x="1271" y="934"/>
                    <a:pt x="1511" y="838"/>
                  </a:cubicBezTo>
                  <a:cubicBezTo>
                    <a:pt x="1502" y="804"/>
                    <a:pt x="1497" y="770"/>
                    <a:pt x="1497" y="741"/>
                  </a:cubicBezTo>
                  <a:lnTo>
                    <a:pt x="1497"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0130;p85"/>
            <p:cNvSpPr/>
            <p:nvPr/>
          </p:nvSpPr>
          <p:spPr>
            <a:xfrm>
              <a:off x="3109420" y="2273874"/>
              <a:ext cx="116634" cy="57963"/>
            </a:xfrm>
            <a:custGeom>
              <a:avLst/>
              <a:gdLst/>
              <a:ahLst/>
              <a:cxnLst/>
              <a:rect l="l" t="t" r="r" b="b"/>
              <a:pathLst>
                <a:path w="4447" h="2210" extrusionOk="0">
                  <a:moveTo>
                    <a:pt x="982" y="0"/>
                  </a:moveTo>
                  <a:lnTo>
                    <a:pt x="410" y="284"/>
                  </a:lnTo>
                  <a:cubicBezTo>
                    <a:pt x="160" y="409"/>
                    <a:pt x="1" y="664"/>
                    <a:pt x="1" y="944"/>
                  </a:cubicBezTo>
                  <a:lnTo>
                    <a:pt x="1" y="2209"/>
                  </a:lnTo>
                  <a:lnTo>
                    <a:pt x="4447" y="2209"/>
                  </a:lnTo>
                  <a:lnTo>
                    <a:pt x="4447" y="944"/>
                  </a:lnTo>
                  <a:cubicBezTo>
                    <a:pt x="4447" y="664"/>
                    <a:pt x="4288" y="409"/>
                    <a:pt x="4038" y="284"/>
                  </a:cubicBezTo>
                  <a:lnTo>
                    <a:pt x="3470" y="0"/>
                  </a:lnTo>
                  <a:cubicBezTo>
                    <a:pt x="3179" y="450"/>
                    <a:pt x="2703" y="675"/>
                    <a:pt x="2226" y="675"/>
                  </a:cubicBezTo>
                  <a:cubicBezTo>
                    <a:pt x="1750" y="675"/>
                    <a:pt x="1274" y="450"/>
                    <a:pt x="982" y="0"/>
                  </a:cubicBezTo>
                  <a:close/>
                </a:path>
              </a:pathLst>
            </a:custGeom>
            <a:solidFill>
              <a:srgbClr val="C4D2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0131;p85"/>
            <p:cNvSpPr/>
            <p:nvPr/>
          </p:nvSpPr>
          <p:spPr>
            <a:xfrm>
              <a:off x="3128854" y="2189002"/>
              <a:ext cx="77765" cy="63707"/>
            </a:xfrm>
            <a:custGeom>
              <a:avLst/>
              <a:gdLst/>
              <a:ahLst/>
              <a:cxnLst/>
              <a:rect l="l" t="t" r="r" b="b"/>
              <a:pathLst>
                <a:path w="2965" h="2429" extrusionOk="0">
                  <a:moveTo>
                    <a:pt x="1141" y="0"/>
                  </a:moveTo>
                  <a:cubicBezTo>
                    <a:pt x="1049" y="0"/>
                    <a:pt x="960" y="55"/>
                    <a:pt x="920" y="142"/>
                  </a:cubicBezTo>
                  <a:cubicBezTo>
                    <a:pt x="838" y="311"/>
                    <a:pt x="723" y="460"/>
                    <a:pt x="583" y="585"/>
                  </a:cubicBezTo>
                  <a:cubicBezTo>
                    <a:pt x="448" y="701"/>
                    <a:pt x="304" y="802"/>
                    <a:pt x="145" y="884"/>
                  </a:cubicBezTo>
                  <a:cubicBezTo>
                    <a:pt x="54" y="932"/>
                    <a:pt x="1" y="1033"/>
                    <a:pt x="15" y="1139"/>
                  </a:cubicBezTo>
                  <a:cubicBezTo>
                    <a:pt x="111" y="1875"/>
                    <a:pt x="737" y="2428"/>
                    <a:pt x="1483" y="2428"/>
                  </a:cubicBezTo>
                  <a:cubicBezTo>
                    <a:pt x="2258" y="2428"/>
                    <a:pt x="2897" y="1831"/>
                    <a:pt x="2960" y="1062"/>
                  </a:cubicBezTo>
                  <a:cubicBezTo>
                    <a:pt x="2965" y="985"/>
                    <a:pt x="2936" y="912"/>
                    <a:pt x="2878" y="864"/>
                  </a:cubicBezTo>
                  <a:cubicBezTo>
                    <a:pt x="2387" y="455"/>
                    <a:pt x="1815" y="162"/>
                    <a:pt x="1199" y="8"/>
                  </a:cubicBezTo>
                  <a:cubicBezTo>
                    <a:pt x="1180" y="3"/>
                    <a:pt x="1160" y="0"/>
                    <a:pt x="1141" y="0"/>
                  </a:cubicBezTo>
                  <a:close/>
                </a:path>
              </a:pathLst>
            </a:custGeom>
            <a:solidFill>
              <a:srgbClr val="D8E1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0132;p85"/>
            <p:cNvSpPr/>
            <p:nvPr/>
          </p:nvSpPr>
          <p:spPr>
            <a:xfrm>
              <a:off x="3128854" y="2189002"/>
              <a:ext cx="77765" cy="63077"/>
            </a:xfrm>
            <a:custGeom>
              <a:avLst/>
              <a:gdLst/>
              <a:ahLst/>
              <a:cxnLst/>
              <a:rect l="l" t="t" r="r" b="b"/>
              <a:pathLst>
                <a:path w="2965" h="2405" extrusionOk="0">
                  <a:moveTo>
                    <a:pt x="1141" y="0"/>
                  </a:moveTo>
                  <a:cubicBezTo>
                    <a:pt x="1049" y="0"/>
                    <a:pt x="960" y="55"/>
                    <a:pt x="920" y="142"/>
                  </a:cubicBezTo>
                  <a:cubicBezTo>
                    <a:pt x="862" y="263"/>
                    <a:pt x="785" y="373"/>
                    <a:pt x="694" y="470"/>
                  </a:cubicBezTo>
                  <a:cubicBezTo>
                    <a:pt x="660" y="513"/>
                    <a:pt x="622" y="547"/>
                    <a:pt x="583" y="585"/>
                  </a:cubicBezTo>
                  <a:cubicBezTo>
                    <a:pt x="453" y="701"/>
                    <a:pt x="304" y="802"/>
                    <a:pt x="145" y="879"/>
                  </a:cubicBezTo>
                  <a:cubicBezTo>
                    <a:pt x="54" y="927"/>
                    <a:pt x="1" y="1033"/>
                    <a:pt x="15" y="1139"/>
                  </a:cubicBezTo>
                  <a:cubicBezTo>
                    <a:pt x="102" y="1788"/>
                    <a:pt x="607" y="2308"/>
                    <a:pt x="1261" y="2404"/>
                  </a:cubicBezTo>
                  <a:cubicBezTo>
                    <a:pt x="963" y="2207"/>
                    <a:pt x="742" y="1932"/>
                    <a:pt x="742" y="1437"/>
                  </a:cubicBezTo>
                  <a:lnTo>
                    <a:pt x="742" y="1086"/>
                  </a:lnTo>
                  <a:cubicBezTo>
                    <a:pt x="800" y="1047"/>
                    <a:pt x="857" y="1004"/>
                    <a:pt x="915" y="951"/>
                  </a:cubicBezTo>
                  <a:cubicBezTo>
                    <a:pt x="1050" y="831"/>
                    <a:pt x="1170" y="691"/>
                    <a:pt x="1266" y="537"/>
                  </a:cubicBezTo>
                  <a:cubicBezTo>
                    <a:pt x="2493" y="797"/>
                    <a:pt x="2893" y="1394"/>
                    <a:pt x="2893" y="1394"/>
                  </a:cubicBezTo>
                  <a:cubicBezTo>
                    <a:pt x="2926" y="1288"/>
                    <a:pt x="2950" y="1177"/>
                    <a:pt x="2960" y="1062"/>
                  </a:cubicBezTo>
                  <a:cubicBezTo>
                    <a:pt x="2965" y="985"/>
                    <a:pt x="2936" y="912"/>
                    <a:pt x="2878" y="864"/>
                  </a:cubicBezTo>
                  <a:cubicBezTo>
                    <a:pt x="2387" y="455"/>
                    <a:pt x="1815" y="162"/>
                    <a:pt x="1199" y="8"/>
                  </a:cubicBezTo>
                  <a:cubicBezTo>
                    <a:pt x="1180" y="3"/>
                    <a:pt x="1160" y="0"/>
                    <a:pt x="1141" y="0"/>
                  </a:cubicBezTo>
                  <a:close/>
                </a:path>
              </a:pathLst>
            </a:custGeom>
            <a:solidFill>
              <a:srgbClr val="C8D3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0133;p85"/>
            <p:cNvSpPr/>
            <p:nvPr/>
          </p:nvSpPr>
          <p:spPr>
            <a:xfrm>
              <a:off x="3204835" y="2286988"/>
              <a:ext cx="21218" cy="44849"/>
            </a:xfrm>
            <a:custGeom>
              <a:avLst/>
              <a:gdLst/>
              <a:ahLst/>
              <a:cxnLst/>
              <a:rect l="l" t="t" r="r" b="b"/>
              <a:pathLst>
                <a:path w="809" h="1710" extrusionOk="0">
                  <a:moveTo>
                    <a:pt x="660" y="1"/>
                  </a:moveTo>
                  <a:lnTo>
                    <a:pt x="116" y="554"/>
                  </a:lnTo>
                  <a:cubicBezTo>
                    <a:pt x="39" y="626"/>
                    <a:pt x="0" y="727"/>
                    <a:pt x="0" y="833"/>
                  </a:cubicBezTo>
                  <a:lnTo>
                    <a:pt x="0" y="1709"/>
                  </a:lnTo>
                  <a:lnTo>
                    <a:pt x="809" y="1709"/>
                  </a:lnTo>
                  <a:lnTo>
                    <a:pt x="809" y="444"/>
                  </a:lnTo>
                  <a:cubicBezTo>
                    <a:pt x="809" y="285"/>
                    <a:pt x="756" y="126"/>
                    <a:pt x="660" y="1"/>
                  </a:cubicBezTo>
                  <a:close/>
                </a:path>
              </a:pathLst>
            </a:custGeom>
            <a:solidFill>
              <a:srgbClr val="A3B2B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0134;p85"/>
            <p:cNvSpPr/>
            <p:nvPr/>
          </p:nvSpPr>
          <p:spPr>
            <a:xfrm>
              <a:off x="3109420" y="2286988"/>
              <a:ext cx="21244" cy="44849"/>
            </a:xfrm>
            <a:custGeom>
              <a:avLst/>
              <a:gdLst/>
              <a:ahLst/>
              <a:cxnLst/>
              <a:rect l="l" t="t" r="r" b="b"/>
              <a:pathLst>
                <a:path w="810" h="1710" extrusionOk="0">
                  <a:moveTo>
                    <a:pt x="155" y="1"/>
                  </a:moveTo>
                  <a:cubicBezTo>
                    <a:pt x="54" y="126"/>
                    <a:pt x="1" y="285"/>
                    <a:pt x="1" y="444"/>
                  </a:cubicBezTo>
                  <a:lnTo>
                    <a:pt x="1" y="1709"/>
                  </a:lnTo>
                  <a:lnTo>
                    <a:pt x="809" y="1709"/>
                  </a:lnTo>
                  <a:lnTo>
                    <a:pt x="809" y="833"/>
                  </a:lnTo>
                  <a:cubicBezTo>
                    <a:pt x="809" y="727"/>
                    <a:pt x="771" y="626"/>
                    <a:pt x="694" y="554"/>
                  </a:cubicBezTo>
                  <a:lnTo>
                    <a:pt x="155" y="1"/>
                  </a:lnTo>
                  <a:close/>
                </a:path>
              </a:pathLst>
            </a:custGeom>
            <a:solidFill>
              <a:srgbClr val="A3B2B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0135;p85"/>
            <p:cNvSpPr/>
            <p:nvPr/>
          </p:nvSpPr>
          <p:spPr>
            <a:xfrm>
              <a:off x="3332668" y="2162932"/>
              <a:ext cx="29821" cy="65543"/>
            </a:xfrm>
            <a:custGeom>
              <a:avLst/>
              <a:gdLst/>
              <a:ahLst/>
              <a:cxnLst/>
              <a:rect l="l" t="t" r="r" b="b"/>
              <a:pathLst>
                <a:path w="1137" h="2499" extrusionOk="0">
                  <a:moveTo>
                    <a:pt x="684" y="1"/>
                  </a:moveTo>
                  <a:cubicBezTo>
                    <a:pt x="304" y="1"/>
                    <a:pt x="1" y="309"/>
                    <a:pt x="1" y="684"/>
                  </a:cubicBezTo>
                  <a:lnTo>
                    <a:pt x="1" y="843"/>
                  </a:lnTo>
                  <a:cubicBezTo>
                    <a:pt x="1" y="1035"/>
                    <a:pt x="34" y="1233"/>
                    <a:pt x="97" y="1416"/>
                  </a:cubicBezTo>
                  <a:lnTo>
                    <a:pt x="458" y="2498"/>
                  </a:lnTo>
                  <a:lnTo>
                    <a:pt x="1136" y="2498"/>
                  </a:lnTo>
                  <a:lnTo>
                    <a:pt x="1136" y="1"/>
                  </a:lnTo>
                  <a:close/>
                </a:path>
              </a:pathLst>
            </a:custGeom>
            <a:solidFill>
              <a:srgbClr val="8A9D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0136;p85"/>
            <p:cNvSpPr/>
            <p:nvPr/>
          </p:nvSpPr>
          <p:spPr>
            <a:xfrm>
              <a:off x="3344654" y="2157005"/>
              <a:ext cx="71470" cy="71601"/>
            </a:xfrm>
            <a:custGeom>
              <a:avLst/>
              <a:gdLst/>
              <a:ahLst/>
              <a:cxnLst/>
              <a:rect l="l" t="t" r="r" b="b"/>
              <a:pathLst>
                <a:path w="2725" h="2730" extrusionOk="0">
                  <a:moveTo>
                    <a:pt x="679" y="1"/>
                  </a:moveTo>
                  <a:cubicBezTo>
                    <a:pt x="304" y="1"/>
                    <a:pt x="1" y="304"/>
                    <a:pt x="1" y="679"/>
                  </a:cubicBezTo>
                  <a:cubicBezTo>
                    <a:pt x="1" y="934"/>
                    <a:pt x="203" y="1136"/>
                    <a:pt x="453" y="1136"/>
                  </a:cubicBezTo>
                  <a:lnTo>
                    <a:pt x="2272" y="2729"/>
                  </a:lnTo>
                  <a:lnTo>
                    <a:pt x="2657" y="1382"/>
                  </a:lnTo>
                  <a:cubicBezTo>
                    <a:pt x="2705" y="1218"/>
                    <a:pt x="2724" y="1050"/>
                    <a:pt x="2724" y="881"/>
                  </a:cubicBezTo>
                  <a:lnTo>
                    <a:pt x="2724" y="1"/>
                  </a:lnTo>
                  <a:close/>
                </a:path>
              </a:pathLst>
            </a:custGeom>
            <a:solidFill>
              <a:srgbClr val="90A2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0137;p85"/>
            <p:cNvSpPr/>
            <p:nvPr/>
          </p:nvSpPr>
          <p:spPr>
            <a:xfrm>
              <a:off x="3355381" y="2247122"/>
              <a:ext cx="38161" cy="33466"/>
            </a:xfrm>
            <a:custGeom>
              <a:avLst/>
              <a:gdLst/>
              <a:ahLst/>
              <a:cxnLst/>
              <a:rect l="l" t="t" r="r" b="b"/>
              <a:pathLst>
                <a:path w="1455" h="1276" extrusionOk="0">
                  <a:moveTo>
                    <a:pt x="1" y="0"/>
                  </a:moveTo>
                  <a:lnTo>
                    <a:pt x="1" y="1275"/>
                  </a:lnTo>
                  <a:lnTo>
                    <a:pt x="1454" y="1275"/>
                  </a:lnTo>
                  <a:lnTo>
                    <a:pt x="1454" y="0"/>
                  </a:lnTo>
                  <a:close/>
                </a:path>
              </a:pathLst>
            </a:custGeom>
            <a:solidFill>
              <a:srgbClr val="C8D3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0138;p85"/>
            <p:cNvSpPr/>
            <p:nvPr/>
          </p:nvSpPr>
          <p:spPr>
            <a:xfrm>
              <a:off x="3355381" y="2247122"/>
              <a:ext cx="38161" cy="20720"/>
            </a:xfrm>
            <a:custGeom>
              <a:avLst/>
              <a:gdLst/>
              <a:ahLst/>
              <a:cxnLst/>
              <a:rect l="l" t="t" r="r" b="b"/>
              <a:pathLst>
                <a:path w="1455" h="790" extrusionOk="0">
                  <a:moveTo>
                    <a:pt x="1" y="0"/>
                  </a:moveTo>
                  <a:lnTo>
                    <a:pt x="1" y="645"/>
                  </a:lnTo>
                  <a:cubicBezTo>
                    <a:pt x="234" y="741"/>
                    <a:pt x="481" y="789"/>
                    <a:pt x="727" y="789"/>
                  </a:cubicBezTo>
                  <a:cubicBezTo>
                    <a:pt x="974" y="789"/>
                    <a:pt x="1221" y="741"/>
                    <a:pt x="1454" y="645"/>
                  </a:cubicBezTo>
                  <a:lnTo>
                    <a:pt x="1454"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0139;p85"/>
            <p:cNvSpPr/>
            <p:nvPr/>
          </p:nvSpPr>
          <p:spPr>
            <a:xfrm>
              <a:off x="3310847" y="2267816"/>
              <a:ext cx="127230" cy="64126"/>
            </a:xfrm>
            <a:custGeom>
              <a:avLst/>
              <a:gdLst/>
              <a:ahLst/>
              <a:cxnLst/>
              <a:rect l="l" t="t" r="r" b="b"/>
              <a:pathLst>
                <a:path w="4851" h="2445" extrusionOk="0">
                  <a:moveTo>
                    <a:pt x="1699" y="0"/>
                  </a:moveTo>
                  <a:lnTo>
                    <a:pt x="530" y="332"/>
                  </a:lnTo>
                  <a:cubicBezTo>
                    <a:pt x="217" y="424"/>
                    <a:pt x="0" y="708"/>
                    <a:pt x="0" y="1035"/>
                  </a:cubicBezTo>
                  <a:lnTo>
                    <a:pt x="0" y="2445"/>
                  </a:lnTo>
                  <a:lnTo>
                    <a:pt x="4851" y="2445"/>
                  </a:lnTo>
                  <a:lnTo>
                    <a:pt x="4851" y="1035"/>
                  </a:lnTo>
                  <a:cubicBezTo>
                    <a:pt x="4851" y="708"/>
                    <a:pt x="4634" y="424"/>
                    <a:pt x="4321" y="332"/>
                  </a:cubicBezTo>
                  <a:lnTo>
                    <a:pt x="3152" y="0"/>
                  </a:lnTo>
                  <a:lnTo>
                    <a:pt x="2425" y="482"/>
                  </a:lnTo>
                  <a:lnTo>
                    <a:pt x="1699" y="0"/>
                  </a:lnTo>
                  <a:close/>
                </a:path>
              </a:pathLst>
            </a:custGeom>
            <a:solidFill>
              <a:srgbClr val="98A9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0140;p85"/>
            <p:cNvSpPr/>
            <p:nvPr/>
          </p:nvSpPr>
          <p:spPr>
            <a:xfrm>
              <a:off x="3338596" y="2186799"/>
              <a:ext cx="71706" cy="65647"/>
            </a:xfrm>
            <a:custGeom>
              <a:avLst/>
              <a:gdLst/>
              <a:ahLst/>
              <a:cxnLst/>
              <a:rect l="l" t="t" r="r" b="b"/>
              <a:pathLst>
                <a:path w="2734" h="2503" extrusionOk="0">
                  <a:moveTo>
                    <a:pt x="877" y="0"/>
                  </a:moveTo>
                  <a:cubicBezTo>
                    <a:pt x="756" y="0"/>
                    <a:pt x="636" y="48"/>
                    <a:pt x="549" y="135"/>
                  </a:cubicBezTo>
                  <a:lnTo>
                    <a:pt x="136" y="549"/>
                  </a:lnTo>
                  <a:cubicBezTo>
                    <a:pt x="49" y="635"/>
                    <a:pt x="1" y="751"/>
                    <a:pt x="1" y="871"/>
                  </a:cubicBezTo>
                  <a:lnTo>
                    <a:pt x="1" y="1136"/>
                  </a:lnTo>
                  <a:cubicBezTo>
                    <a:pt x="1" y="1891"/>
                    <a:pt x="612" y="2502"/>
                    <a:pt x="1367" y="2502"/>
                  </a:cubicBezTo>
                  <a:cubicBezTo>
                    <a:pt x="2123" y="2502"/>
                    <a:pt x="2729" y="1891"/>
                    <a:pt x="2729" y="1136"/>
                  </a:cubicBezTo>
                  <a:lnTo>
                    <a:pt x="2729" y="847"/>
                  </a:lnTo>
                  <a:cubicBezTo>
                    <a:pt x="2734" y="727"/>
                    <a:pt x="2686" y="611"/>
                    <a:pt x="2599" y="525"/>
                  </a:cubicBezTo>
                  <a:cubicBezTo>
                    <a:pt x="2248" y="183"/>
                    <a:pt x="1603" y="24"/>
                    <a:pt x="877" y="0"/>
                  </a:cubicBezTo>
                  <a:close/>
                </a:path>
              </a:pathLst>
            </a:custGeom>
            <a:solidFill>
              <a:srgbClr val="D8E1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0141;p85"/>
            <p:cNvSpPr/>
            <p:nvPr/>
          </p:nvSpPr>
          <p:spPr>
            <a:xfrm>
              <a:off x="3338596" y="2186904"/>
              <a:ext cx="71470" cy="64021"/>
            </a:xfrm>
            <a:custGeom>
              <a:avLst/>
              <a:gdLst/>
              <a:ahLst/>
              <a:cxnLst/>
              <a:rect l="l" t="t" r="r" b="b"/>
              <a:pathLst>
                <a:path w="2725" h="2441" extrusionOk="0">
                  <a:moveTo>
                    <a:pt x="860" y="1"/>
                  </a:moveTo>
                  <a:cubicBezTo>
                    <a:pt x="745" y="1"/>
                    <a:pt x="632" y="48"/>
                    <a:pt x="549" y="131"/>
                  </a:cubicBezTo>
                  <a:lnTo>
                    <a:pt x="1" y="680"/>
                  </a:lnTo>
                  <a:lnTo>
                    <a:pt x="1" y="1132"/>
                  </a:lnTo>
                  <a:cubicBezTo>
                    <a:pt x="1" y="1738"/>
                    <a:pt x="405" y="2272"/>
                    <a:pt x="987" y="2441"/>
                  </a:cubicBezTo>
                  <a:cubicBezTo>
                    <a:pt x="790" y="2200"/>
                    <a:pt x="684" y="1897"/>
                    <a:pt x="684" y="1589"/>
                  </a:cubicBezTo>
                  <a:lnTo>
                    <a:pt x="684" y="1084"/>
                  </a:lnTo>
                  <a:cubicBezTo>
                    <a:pt x="689" y="830"/>
                    <a:pt x="896" y="626"/>
                    <a:pt x="1148" y="626"/>
                  </a:cubicBezTo>
                  <a:cubicBezTo>
                    <a:pt x="1154" y="626"/>
                    <a:pt x="1160" y="626"/>
                    <a:pt x="1165" y="627"/>
                  </a:cubicBezTo>
                  <a:cubicBezTo>
                    <a:pt x="1570" y="627"/>
                    <a:pt x="2378" y="680"/>
                    <a:pt x="2724" y="935"/>
                  </a:cubicBezTo>
                  <a:cubicBezTo>
                    <a:pt x="2710" y="838"/>
                    <a:pt x="2671" y="588"/>
                    <a:pt x="2599" y="521"/>
                  </a:cubicBezTo>
                  <a:cubicBezTo>
                    <a:pt x="2248" y="179"/>
                    <a:pt x="1603" y="20"/>
                    <a:pt x="877" y="1"/>
                  </a:cubicBezTo>
                  <a:cubicBezTo>
                    <a:pt x="871" y="1"/>
                    <a:pt x="866" y="1"/>
                    <a:pt x="860" y="1"/>
                  </a:cubicBezTo>
                  <a:close/>
                </a:path>
              </a:pathLst>
            </a:custGeom>
            <a:solidFill>
              <a:srgbClr val="C8D3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0142;p85"/>
            <p:cNvSpPr/>
            <p:nvPr/>
          </p:nvSpPr>
          <p:spPr>
            <a:xfrm>
              <a:off x="3310847" y="2283972"/>
              <a:ext cx="25519" cy="47970"/>
            </a:xfrm>
            <a:custGeom>
              <a:avLst/>
              <a:gdLst/>
              <a:ahLst/>
              <a:cxnLst/>
              <a:rect l="l" t="t" r="r" b="b"/>
              <a:pathLst>
                <a:path w="973" h="1829" extrusionOk="0">
                  <a:moveTo>
                    <a:pt x="135" y="0"/>
                  </a:moveTo>
                  <a:cubicBezTo>
                    <a:pt x="48" y="125"/>
                    <a:pt x="0" y="270"/>
                    <a:pt x="0" y="419"/>
                  </a:cubicBezTo>
                  <a:lnTo>
                    <a:pt x="0" y="1829"/>
                  </a:lnTo>
                  <a:lnTo>
                    <a:pt x="972" y="1829"/>
                  </a:lnTo>
                  <a:lnTo>
                    <a:pt x="972" y="1141"/>
                  </a:lnTo>
                  <a:cubicBezTo>
                    <a:pt x="972" y="948"/>
                    <a:pt x="895" y="761"/>
                    <a:pt x="756" y="626"/>
                  </a:cubicBezTo>
                  <a:lnTo>
                    <a:pt x="135" y="0"/>
                  </a:lnTo>
                  <a:close/>
                </a:path>
              </a:pathLst>
            </a:custGeom>
            <a:solidFill>
              <a:srgbClr val="8DA0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0143;p85"/>
            <p:cNvSpPr/>
            <p:nvPr/>
          </p:nvSpPr>
          <p:spPr>
            <a:xfrm>
              <a:off x="3412557" y="2283972"/>
              <a:ext cx="25519" cy="47970"/>
            </a:xfrm>
            <a:custGeom>
              <a:avLst/>
              <a:gdLst/>
              <a:ahLst/>
              <a:cxnLst/>
              <a:rect l="l" t="t" r="r" b="b"/>
              <a:pathLst>
                <a:path w="973" h="1829" extrusionOk="0">
                  <a:moveTo>
                    <a:pt x="838" y="0"/>
                  </a:moveTo>
                  <a:lnTo>
                    <a:pt x="217" y="626"/>
                  </a:lnTo>
                  <a:cubicBezTo>
                    <a:pt x="78" y="761"/>
                    <a:pt x="1" y="948"/>
                    <a:pt x="1" y="1141"/>
                  </a:cubicBezTo>
                  <a:lnTo>
                    <a:pt x="1" y="1829"/>
                  </a:lnTo>
                  <a:lnTo>
                    <a:pt x="973" y="1829"/>
                  </a:lnTo>
                  <a:lnTo>
                    <a:pt x="973" y="419"/>
                  </a:lnTo>
                  <a:cubicBezTo>
                    <a:pt x="973" y="270"/>
                    <a:pt x="924" y="125"/>
                    <a:pt x="838" y="0"/>
                  </a:cubicBezTo>
                  <a:close/>
                </a:path>
              </a:pathLst>
            </a:custGeom>
            <a:solidFill>
              <a:srgbClr val="8DA0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0144;p85"/>
            <p:cNvSpPr/>
            <p:nvPr/>
          </p:nvSpPr>
          <p:spPr>
            <a:xfrm>
              <a:off x="3162425" y="2003311"/>
              <a:ext cx="180367" cy="155267"/>
            </a:xfrm>
            <a:custGeom>
              <a:avLst/>
              <a:gdLst/>
              <a:ahLst/>
              <a:cxnLst/>
              <a:rect l="l" t="t" r="r" b="b"/>
              <a:pathLst>
                <a:path w="6877" h="5920" extrusionOk="0">
                  <a:moveTo>
                    <a:pt x="6274" y="0"/>
                  </a:moveTo>
                  <a:cubicBezTo>
                    <a:pt x="6271" y="0"/>
                    <a:pt x="6269" y="0"/>
                    <a:pt x="6266" y="0"/>
                  </a:cubicBezTo>
                  <a:lnTo>
                    <a:pt x="607" y="0"/>
                  </a:lnTo>
                  <a:cubicBezTo>
                    <a:pt x="270" y="0"/>
                    <a:pt x="1" y="270"/>
                    <a:pt x="1" y="606"/>
                  </a:cubicBezTo>
                  <a:lnTo>
                    <a:pt x="1" y="3840"/>
                  </a:lnTo>
                  <a:cubicBezTo>
                    <a:pt x="1" y="4177"/>
                    <a:pt x="275" y="4446"/>
                    <a:pt x="607" y="4446"/>
                  </a:cubicBezTo>
                  <a:lnTo>
                    <a:pt x="2835" y="4446"/>
                  </a:lnTo>
                  <a:lnTo>
                    <a:pt x="2498" y="5793"/>
                  </a:lnTo>
                  <a:cubicBezTo>
                    <a:pt x="2480" y="5862"/>
                    <a:pt x="2533" y="5920"/>
                    <a:pt x="2592" y="5920"/>
                  </a:cubicBezTo>
                  <a:cubicBezTo>
                    <a:pt x="2612" y="5920"/>
                    <a:pt x="2633" y="5914"/>
                    <a:pt x="2652" y="5899"/>
                  </a:cubicBezTo>
                  <a:lnTo>
                    <a:pt x="4654" y="4446"/>
                  </a:lnTo>
                  <a:lnTo>
                    <a:pt x="6270" y="4446"/>
                  </a:lnTo>
                  <a:cubicBezTo>
                    <a:pt x="6602" y="4446"/>
                    <a:pt x="6877" y="4177"/>
                    <a:pt x="6877" y="3840"/>
                  </a:cubicBezTo>
                  <a:lnTo>
                    <a:pt x="6877" y="606"/>
                  </a:lnTo>
                  <a:cubicBezTo>
                    <a:pt x="6877" y="272"/>
                    <a:pt x="6607" y="0"/>
                    <a:pt x="6274" y="0"/>
                  </a:cubicBezTo>
                  <a:close/>
                </a:path>
              </a:pathLst>
            </a:custGeom>
            <a:solidFill>
              <a:srgbClr val="ECF0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0145;p85"/>
            <p:cNvSpPr/>
            <p:nvPr/>
          </p:nvSpPr>
          <p:spPr>
            <a:xfrm>
              <a:off x="3104515" y="2146723"/>
              <a:ext cx="126600" cy="190149"/>
            </a:xfrm>
            <a:custGeom>
              <a:avLst/>
              <a:gdLst/>
              <a:ahLst/>
              <a:cxnLst/>
              <a:rect l="l" t="t" r="r" b="b"/>
              <a:pathLst>
                <a:path w="4827" h="7250" extrusionOk="0">
                  <a:moveTo>
                    <a:pt x="2411" y="376"/>
                  </a:moveTo>
                  <a:cubicBezTo>
                    <a:pt x="2463" y="376"/>
                    <a:pt x="2514" y="378"/>
                    <a:pt x="2565" y="383"/>
                  </a:cubicBezTo>
                  <a:cubicBezTo>
                    <a:pt x="3388" y="460"/>
                    <a:pt x="4037" y="1182"/>
                    <a:pt x="4042" y="2029"/>
                  </a:cubicBezTo>
                  <a:cubicBezTo>
                    <a:pt x="4042" y="2828"/>
                    <a:pt x="4234" y="3573"/>
                    <a:pt x="4398" y="3963"/>
                  </a:cubicBezTo>
                  <a:cubicBezTo>
                    <a:pt x="4398" y="3968"/>
                    <a:pt x="4398" y="3978"/>
                    <a:pt x="4393" y="3978"/>
                  </a:cubicBezTo>
                  <a:cubicBezTo>
                    <a:pt x="4225" y="4093"/>
                    <a:pt x="3850" y="4310"/>
                    <a:pt x="3214" y="4439"/>
                  </a:cubicBezTo>
                  <a:cubicBezTo>
                    <a:pt x="3210" y="4420"/>
                    <a:pt x="3205" y="4401"/>
                    <a:pt x="3205" y="4382"/>
                  </a:cubicBezTo>
                  <a:lnTo>
                    <a:pt x="3205" y="4002"/>
                  </a:lnTo>
                  <a:cubicBezTo>
                    <a:pt x="3455" y="3857"/>
                    <a:pt x="3667" y="3650"/>
                    <a:pt x="3806" y="3400"/>
                  </a:cubicBezTo>
                  <a:cubicBezTo>
                    <a:pt x="4071" y="2929"/>
                    <a:pt x="3979" y="2337"/>
                    <a:pt x="3580" y="1966"/>
                  </a:cubicBezTo>
                  <a:cubicBezTo>
                    <a:pt x="3301" y="1711"/>
                    <a:pt x="2801" y="1408"/>
                    <a:pt x="2007" y="1408"/>
                  </a:cubicBezTo>
                  <a:cubicBezTo>
                    <a:pt x="1959" y="1408"/>
                    <a:pt x="1910" y="1427"/>
                    <a:pt x="1877" y="1466"/>
                  </a:cubicBezTo>
                  <a:lnTo>
                    <a:pt x="1473" y="1870"/>
                  </a:lnTo>
                  <a:cubicBezTo>
                    <a:pt x="1332" y="2006"/>
                    <a:pt x="1458" y="2194"/>
                    <a:pt x="1604" y="2194"/>
                  </a:cubicBezTo>
                  <a:cubicBezTo>
                    <a:pt x="1649" y="2194"/>
                    <a:pt x="1696" y="2176"/>
                    <a:pt x="1737" y="2135"/>
                  </a:cubicBezTo>
                  <a:lnTo>
                    <a:pt x="2084" y="1788"/>
                  </a:lnTo>
                  <a:cubicBezTo>
                    <a:pt x="2589" y="1803"/>
                    <a:pt x="3007" y="1957"/>
                    <a:pt x="3325" y="2245"/>
                  </a:cubicBezTo>
                  <a:cubicBezTo>
                    <a:pt x="3595" y="2496"/>
                    <a:pt x="3657" y="2895"/>
                    <a:pt x="3479" y="3212"/>
                  </a:cubicBezTo>
                  <a:cubicBezTo>
                    <a:pt x="3257" y="3605"/>
                    <a:pt x="2847" y="3834"/>
                    <a:pt x="2414" y="3834"/>
                  </a:cubicBezTo>
                  <a:cubicBezTo>
                    <a:pt x="2311" y="3834"/>
                    <a:pt x="2206" y="3821"/>
                    <a:pt x="2103" y="3795"/>
                  </a:cubicBezTo>
                  <a:cubicBezTo>
                    <a:pt x="1564" y="3655"/>
                    <a:pt x="1189" y="3169"/>
                    <a:pt x="1189" y="2611"/>
                  </a:cubicBezTo>
                  <a:cubicBezTo>
                    <a:pt x="1189" y="2486"/>
                    <a:pt x="1094" y="2423"/>
                    <a:pt x="999" y="2423"/>
                  </a:cubicBezTo>
                  <a:cubicBezTo>
                    <a:pt x="904" y="2423"/>
                    <a:pt x="809" y="2486"/>
                    <a:pt x="809" y="2611"/>
                  </a:cubicBezTo>
                  <a:cubicBezTo>
                    <a:pt x="809" y="3188"/>
                    <a:pt x="1116" y="3718"/>
                    <a:pt x="1617" y="4006"/>
                  </a:cubicBezTo>
                  <a:lnTo>
                    <a:pt x="1617" y="4382"/>
                  </a:lnTo>
                  <a:cubicBezTo>
                    <a:pt x="1617" y="4406"/>
                    <a:pt x="1617" y="4425"/>
                    <a:pt x="1612" y="4444"/>
                  </a:cubicBezTo>
                  <a:cubicBezTo>
                    <a:pt x="972" y="4310"/>
                    <a:pt x="602" y="4098"/>
                    <a:pt x="433" y="3982"/>
                  </a:cubicBezTo>
                  <a:cubicBezTo>
                    <a:pt x="424" y="3978"/>
                    <a:pt x="424" y="3973"/>
                    <a:pt x="424" y="3968"/>
                  </a:cubicBezTo>
                  <a:lnTo>
                    <a:pt x="424" y="3963"/>
                  </a:lnTo>
                  <a:cubicBezTo>
                    <a:pt x="587" y="3573"/>
                    <a:pt x="780" y="2828"/>
                    <a:pt x="780" y="2029"/>
                  </a:cubicBezTo>
                  <a:cubicBezTo>
                    <a:pt x="784" y="1182"/>
                    <a:pt x="1434" y="460"/>
                    <a:pt x="2257" y="383"/>
                  </a:cubicBezTo>
                  <a:cubicBezTo>
                    <a:pt x="2307" y="378"/>
                    <a:pt x="2359" y="376"/>
                    <a:pt x="2411" y="376"/>
                  </a:cubicBezTo>
                  <a:close/>
                  <a:moveTo>
                    <a:pt x="2825" y="4160"/>
                  </a:moveTo>
                  <a:lnTo>
                    <a:pt x="2825" y="4382"/>
                  </a:lnTo>
                  <a:cubicBezTo>
                    <a:pt x="2825" y="4608"/>
                    <a:pt x="2950" y="4815"/>
                    <a:pt x="3152" y="4916"/>
                  </a:cubicBezTo>
                  <a:lnTo>
                    <a:pt x="3272" y="4974"/>
                  </a:lnTo>
                  <a:cubicBezTo>
                    <a:pt x="3089" y="5272"/>
                    <a:pt x="2762" y="5455"/>
                    <a:pt x="2411" y="5455"/>
                  </a:cubicBezTo>
                  <a:cubicBezTo>
                    <a:pt x="2055" y="5455"/>
                    <a:pt x="1728" y="5272"/>
                    <a:pt x="1545" y="4974"/>
                  </a:cubicBezTo>
                  <a:lnTo>
                    <a:pt x="1665" y="4911"/>
                  </a:lnTo>
                  <a:cubicBezTo>
                    <a:pt x="1862" y="4815"/>
                    <a:pt x="1992" y="4608"/>
                    <a:pt x="1992" y="4382"/>
                  </a:cubicBezTo>
                  <a:lnTo>
                    <a:pt x="1992" y="4160"/>
                  </a:lnTo>
                  <a:cubicBezTo>
                    <a:pt x="2127" y="4196"/>
                    <a:pt x="2266" y="4214"/>
                    <a:pt x="2407" y="4214"/>
                  </a:cubicBezTo>
                  <a:cubicBezTo>
                    <a:pt x="2547" y="4214"/>
                    <a:pt x="2687" y="4196"/>
                    <a:pt x="2825" y="4160"/>
                  </a:cubicBezTo>
                  <a:close/>
                  <a:moveTo>
                    <a:pt x="2411" y="1"/>
                  </a:moveTo>
                  <a:cubicBezTo>
                    <a:pt x="2348" y="1"/>
                    <a:pt x="2286" y="3"/>
                    <a:pt x="2223" y="8"/>
                  </a:cubicBezTo>
                  <a:cubicBezTo>
                    <a:pt x="1208" y="104"/>
                    <a:pt x="409" y="989"/>
                    <a:pt x="404" y="2029"/>
                  </a:cubicBezTo>
                  <a:cubicBezTo>
                    <a:pt x="400" y="2775"/>
                    <a:pt x="221" y="3463"/>
                    <a:pt x="72" y="3824"/>
                  </a:cubicBezTo>
                  <a:cubicBezTo>
                    <a:pt x="5" y="3992"/>
                    <a:pt x="63" y="4184"/>
                    <a:pt x="212" y="4290"/>
                  </a:cubicBezTo>
                  <a:cubicBezTo>
                    <a:pt x="515" y="4488"/>
                    <a:pt x="842" y="4637"/>
                    <a:pt x="1193" y="4728"/>
                  </a:cubicBezTo>
                  <a:lnTo>
                    <a:pt x="438" y="5108"/>
                  </a:lnTo>
                  <a:cubicBezTo>
                    <a:pt x="169" y="5238"/>
                    <a:pt x="0" y="5517"/>
                    <a:pt x="0" y="5820"/>
                  </a:cubicBezTo>
                  <a:lnTo>
                    <a:pt x="0" y="7062"/>
                  </a:lnTo>
                  <a:cubicBezTo>
                    <a:pt x="0" y="7187"/>
                    <a:pt x="94" y="7249"/>
                    <a:pt x="188" y="7249"/>
                  </a:cubicBezTo>
                  <a:cubicBezTo>
                    <a:pt x="282" y="7249"/>
                    <a:pt x="375" y="7187"/>
                    <a:pt x="375" y="7062"/>
                  </a:cubicBezTo>
                  <a:lnTo>
                    <a:pt x="375" y="5820"/>
                  </a:lnTo>
                  <a:cubicBezTo>
                    <a:pt x="375" y="5662"/>
                    <a:pt x="467" y="5517"/>
                    <a:pt x="606" y="5445"/>
                  </a:cubicBezTo>
                  <a:lnTo>
                    <a:pt x="1203" y="5147"/>
                  </a:lnTo>
                  <a:cubicBezTo>
                    <a:pt x="1475" y="5604"/>
                    <a:pt x="1943" y="5832"/>
                    <a:pt x="2411" y="5832"/>
                  </a:cubicBezTo>
                  <a:cubicBezTo>
                    <a:pt x="2879" y="5832"/>
                    <a:pt x="3347" y="5604"/>
                    <a:pt x="3619" y="5147"/>
                  </a:cubicBezTo>
                  <a:lnTo>
                    <a:pt x="4215" y="5445"/>
                  </a:lnTo>
                  <a:cubicBezTo>
                    <a:pt x="4355" y="5517"/>
                    <a:pt x="4446" y="5662"/>
                    <a:pt x="4446" y="5820"/>
                  </a:cubicBezTo>
                  <a:lnTo>
                    <a:pt x="4446" y="7062"/>
                  </a:lnTo>
                  <a:cubicBezTo>
                    <a:pt x="4446" y="7187"/>
                    <a:pt x="4540" y="7249"/>
                    <a:pt x="4634" y="7249"/>
                  </a:cubicBezTo>
                  <a:cubicBezTo>
                    <a:pt x="4728" y="7249"/>
                    <a:pt x="4822" y="7187"/>
                    <a:pt x="4822" y="7062"/>
                  </a:cubicBezTo>
                  <a:lnTo>
                    <a:pt x="4822" y="5820"/>
                  </a:lnTo>
                  <a:cubicBezTo>
                    <a:pt x="4826" y="5517"/>
                    <a:pt x="4653" y="5238"/>
                    <a:pt x="4384" y="5108"/>
                  </a:cubicBezTo>
                  <a:lnTo>
                    <a:pt x="3633" y="4728"/>
                  </a:lnTo>
                  <a:cubicBezTo>
                    <a:pt x="3979" y="4637"/>
                    <a:pt x="4311" y="4488"/>
                    <a:pt x="4610" y="4290"/>
                  </a:cubicBezTo>
                  <a:cubicBezTo>
                    <a:pt x="4759" y="4184"/>
                    <a:pt x="4817" y="3992"/>
                    <a:pt x="4749" y="3824"/>
                  </a:cubicBezTo>
                  <a:cubicBezTo>
                    <a:pt x="4595" y="3463"/>
                    <a:pt x="4422" y="2775"/>
                    <a:pt x="4417" y="2029"/>
                  </a:cubicBezTo>
                  <a:cubicBezTo>
                    <a:pt x="4417" y="989"/>
                    <a:pt x="3619" y="104"/>
                    <a:pt x="2598" y="8"/>
                  </a:cubicBezTo>
                  <a:cubicBezTo>
                    <a:pt x="2536" y="3"/>
                    <a:pt x="2473" y="1"/>
                    <a:pt x="241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0146;p85"/>
            <p:cNvSpPr/>
            <p:nvPr/>
          </p:nvSpPr>
          <p:spPr>
            <a:xfrm>
              <a:off x="3125707" y="2305662"/>
              <a:ext cx="9993" cy="31211"/>
            </a:xfrm>
            <a:custGeom>
              <a:avLst/>
              <a:gdLst/>
              <a:ahLst/>
              <a:cxnLst/>
              <a:rect l="l" t="t" r="r" b="b"/>
              <a:pathLst>
                <a:path w="381" h="1190" extrusionOk="0">
                  <a:moveTo>
                    <a:pt x="188" y="1"/>
                  </a:moveTo>
                  <a:cubicBezTo>
                    <a:pt x="82" y="1"/>
                    <a:pt x="1" y="88"/>
                    <a:pt x="1" y="193"/>
                  </a:cubicBezTo>
                  <a:lnTo>
                    <a:pt x="1" y="1002"/>
                  </a:lnTo>
                  <a:cubicBezTo>
                    <a:pt x="1" y="1127"/>
                    <a:pt x="94" y="1189"/>
                    <a:pt x="188" y="1189"/>
                  </a:cubicBezTo>
                  <a:cubicBezTo>
                    <a:pt x="282" y="1189"/>
                    <a:pt x="376" y="1127"/>
                    <a:pt x="376" y="1002"/>
                  </a:cubicBezTo>
                  <a:lnTo>
                    <a:pt x="376" y="193"/>
                  </a:lnTo>
                  <a:cubicBezTo>
                    <a:pt x="381" y="88"/>
                    <a:pt x="294" y="1"/>
                    <a:pt x="188"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0147;p85"/>
            <p:cNvSpPr/>
            <p:nvPr/>
          </p:nvSpPr>
          <p:spPr>
            <a:xfrm>
              <a:off x="3199904" y="2305662"/>
              <a:ext cx="9993" cy="31211"/>
            </a:xfrm>
            <a:custGeom>
              <a:avLst/>
              <a:gdLst/>
              <a:ahLst/>
              <a:cxnLst/>
              <a:rect l="l" t="t" r="r" b="b"/>
              <a:pathLst>
                <a:path w="381" h="1190" extrusionOk="0">
                  <a:moveTo>
                    <a:pt x="188" y="1"/>
                  </a:moveTo>
                  <a:cubicBezTo>
                    <a:pt x="83" y="1"/>
                    <a:pt x="1" y="88"/>
                    <a:pt x="1" y="193"/>
                  </a:cubicBezTo>
                  <a:lnTo>
                    <a:pt x="1" y="1002"/>
                  </a:lnTo>
                  <a:cubicBezTo>
                    <a:pt x="1" y="1127"/>
                    <a:pt x="95" y="1189"/>
                    <a:pt x="188" y="1189"/>
                  </a:cubicBezTo>
                  <a:cubicBezTo>
                    <a:pt x="282" y="1189"/>
                    <a:pt x="376" y="1127"/>
                    <a:pt x="376" y="1002"/>
                  </a:cubicBezTo>
                  <a:lnTo>
                    <a:pt x="376" y="193"/>
                  </a:lnTo>
                  <a:cubicBezTo>
                    <a:pt x="381" y="88"/>
                    <a:pt x="294" y="1"/>
                    <a:pt x="188"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0148;p85"/>
            <p:cNvSpPr/>
            <p:nvPr/>
          </p:nvSpPr>
          <p:spPr>
            <a:xfrm>
              <a:off x="3348326" y="2182340"/>
              <a:ext cx="54632" cy="16838"/>
            </a:xfrm>
            <a:custGeom>
              <a:avLst/>
              <a:gdLst/>
              <a:ahLst/>
              <a:cxnLst/>
              <a:rect l="l" t="t" r="r" b="b"/>
              <a:pathLst>
                <a:path w="2083" h="642" extrusionOk="0">
                  <a:moveTo>
                    <a:pt x="741" y="1"/>
                  </a:moveTo>
                  <a:cubicBezTo>
                    <a:pt x="562" y="1"/>
                    <a:pt x="364" y="18"/>
                    <a:pt x="150" y="60"/>
                  </a:cubicBezTo>
                  <a:cubicBezTo>
                    <a:pt x="63" y="79"/>
                    <a:pt x="0" y="156"/>
                    <a:pt x="0" y="247"/>
                  </a:cubicBezTo>
                  <a:lnTo>
                    <a:pt x="0" y="449"/>
                  </a:lnTo>
                  <a:cubicBezTo>
                    <a:pt x="0" y="575"/>
                    <a:pt x="94" y="637"/>
                    <a:pt x="188" y="637"/>
                  </a:cubicBezTo>
                  <a:cubicBezTo>
                    <a:pt x="282" y="637"/>
                    <a:pt x="376" y="575"/>
                    <a:pt x="376" y="449"/>
                  </a:cubicBezTo>
                  <a:lnTo>
                    <a:pt x="376" y="406"/>
                  </a:lnTo>
                  <a:cubicBezTo>
                    <a:pt x="496" y="388"/>
                    <a:pt x="617" y="378"/>
                    <a:pt x="738" y="378"/>
                  </a:cubicBezTo>
                  <a:cubicBezTo>
                    <a:pt x="931" y="378"/>
                    <a:pt x="1123" y="402"/>
                    <a:pt x="1309" y="449"/>
                  </a:cubicBezTo>
                  <a:cubicBezTo>
                    <a:pt x="1444" y="483"/>
                    <a:pt x="1579" y="536"/>
                    <a:pt x="1699" y="608"/>
                  </a:cubicBezTo>
                  <a:cubicBezTo>
                    <a:pt x="1735" y="631"/>
                    <a:pt x="1771" y="641"/>
                    <a:pt x="1805" y="641"/>
                  </a:cubicBezTo>
                  <a:cubicBezTo>
                    <a:pt x="1969" y="641"/>
                    <a:pt x="2082" y="406"/>
                    <a:pt x="1911" y="291"/>
                  </a:cubicBezTo>
                  <a:cubicBezTo>
                    <a:pt x="1888" y="275"/>
                    <a:pt x="1463" y="1"/>
                    <a:pt x="74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0149;p85"/>
            <p:cNvSpPr/>
            <p:nvPr/>
          </p:nvSpPr>
          <p:spPr>
            <a:xfrm>
              <a:off x="3305785" y="2151969"/>
              <a:ext cx="137222" cy="185009"/>
            </a:xfrm>
            <a:custGeom>
              <a:avLst/>
              <a:gdLst/>
              <a:ahLst/>
              <a:cxnLst/>
              <a:rect l="l" t="t" r="r" b="b"/>
              <a:pathLst>
                <a:path w="5232" h="7054" extrusionOk="0">
                  <a:moveTo>
                    <a:pt x="4048" y="380"/>
                  </a:moveTo>
                  <a:lnTo>
                    <a:pt x="4048" y="1319"/>
                  </a:lnTo>
                  <a:cubicBezTo>
                    <a:pt x="4048" y="1478"/>
                    <a:pt x="4009" y="1636"/>
                    <a:pt x="3937" y="1776"/>
                  </a:cubicBezTo>
                  <a:lnTo>
                    <a:pt x="3865" y="1925"/>
                  </a:lnTo>
                  <a:cubicBezTo>
                    <a:pt x="3850" y="1954"/>
                    <a:pt x="3845" y="1983"/>
                    <a:pt x="3845" y="2012"/>
                  </a:cubicBezTo>
                  <a:lnTo>
                    <a:pt x="3845" y="2416"/>
                  </a:lnTo>
                  <a:cubicBezTo>
                    <a:pt x="3845" y="3090"/>
                    <a:pt x="3296" y="3639"/>
                    <a:pt x="2623" y="3639"/>
                  </a:cubicBezTo>
                  <a:cubicBezTo>
                    <a:pt x="2609" y="3639"/>
                    <a:pt x="2594" y="3638"/>
                    <a:pt x="2580" y="3638"/>
                  </a:cubicBezTo>
                  <a:cubicBezTo>
                    <a:pt x="1926" y="3619"/>
                    <a:pt x="1391" y="3041"/>
                    <a:pt x="1391" y="2353"/>
                  </a:cubicBezTo>
                  <a:lnTo>
                    <a:pt x="1391" y="2012"/>
                  </a:lnTo>
                  <a:cubicBezTo>
                    <a:pt x="1391" y="1983"/>
                    <a:pt x="1387" y="1949"/>
                    <a:pt x="1372" y="1925"/>
                  </a:cubicBezTo>
                  <a:lnTo>
                    <a:pt x="1300" y="1776"/>
                  </a:lnTo>
                  <a:cubicBezTo>
                    <a:pt x="1228" y="1636"/>
                    <a:pt x="1189" y="1478"/>
                    <a:pt x="1189" y="1319"/>
                  </a:cubicBezTo>
                  <a:cubicBezTo>
                    <a:pt x="1189" y="799"/>
                    <a:pt x="1613" y="380"/>
                    <a:pt x="2128" y="380"/>
                  </a:cubicBezTo>
                  <a:close/>
                  <a:moveTo>
                    <a:pt x="1998" y="3888"/>
                  </a:moveTo>
                  <a:cubicBezTo>
                    <a:pt x="2181" y="3965"/>
                    <a:pt x="2373" y="4008"/>
                    <a:pt x="2570" y="4018"/>
                  </a:cubicBezTo>
                  <a:lnTo>
                    <a:pt x="2618" y="4018"/>
                  </a:lnTo>
                  <a:cubicBezTo>
                    <a:pt x="2830" y="4018"/>
                    <a:pt x="3042" y="3975"/>
                    <a:pt x="3239" y="3893"/>
                  </a:cubicBezTo>
                  <a:lnTo>
                    <a:pt x="3239" y="4153"/>
                  </a:lnTo>
                  <a:cubicBezTo>
                    <a:pt x="3239" y="4211"/>
                    <a:pt x="3244" y="4268"/>
                    <a:pt x="3263" y="4321"/>
                  </a:cubicBezTo>
                  <a:lnTo>
                    <a:pt x="2618" y="4802"/>
                  </a:lnTo>
                  <a:lnTo>
                    <a:pt x="1974" y="4321"/>
                  </a:lnTo>
                  <a:cubicBezTo>
                    <a:pt x="1993" y="4268"/>
                    <a:pt x="1998" y="4211"/>
                    <a:pt x="1998" y="4153"/>
                  </a:cubicBezTo>
                  <a:lnTo>
                    <a:pt x="1998" y="3888"/>
                  </a:lnTo>
                  <a:close/>
                  <a:moveTo>
                    <a:pt x="2132" y="0"/>
                  </a:moveTo>
                  <a:cubicBezTo>
                    <a:pt x="1401" y="5"/>
                    <a:pt x="814" y="592"/>
                    <a:pt x="814" y="1319"/>
                  </a:cubicBezTo>
                  <a:cubicBezTo>
                    <a:pt x="814" y="1535"/>
                    <a:pt x="862" y="1752"/>
                    <a:pt x="963" y="1944"/>
                  </a:cubicBezTo>
                  <a:lnTo>
                    <a:pt x="1016" y="2055"/>
                  </a:lnTo>
                  <a:lnTo>
                    <a:pt x="1016" y="2353"/>
                  </a:lnTo>
                  <a:cubicBezTo>
                    <a:pt x="1016" y="2854"/>
                    <a:pt x="1237" y="3330"/>
                    <a:pt x="1622" y="3652"/>
                  </a:cubicBezTo>
                  <a:lnTo>
                    <a:pt x="1622" y="4153"/>
                  </a:lnTo>
                  <a:cubicBezTo>
                    <a:pt x="1618" y="4244"/>
                    <a:pt x="1565" y="4326"/>
                    <a:pt x="1483" y="4355"/>
                  </a:cubicBezTo>
                  <a:lnTo>
                    <a:pt x="521" y="4716"/>
                  </a:lnTo>
                  <a:cubicBezTo>
                    <a:pt x="208" y="4836"/>
                    <a:pt x="1" y="5130"/>
                    <a:pt x="1" y="5462"/>
                  </a:cubicBezTo>
                  <a:lnTo>
                    <a:pt x="1" y="6862"/>
                  </a:lnTo>
                  <a:cubicBezTo>
                    <a:pt x="1" y="6987"/>
                    <a:pt x="96" y="7049"/>
                    <a:pt x="191" y="7049"/>
                  </a:cubicBezTo>
                  <a:cubicBezTo>
                    <a:pt x="286" y="7049"/>
                    <a:pt x="381" y="6987"/>
                    <a:pt x="381" y="6862"/>
                  </a:cubicBezTo>
                  <a:lnTo>
                    <a:pt x="381" y="5466"/>
                  </a:lnTo>
                  <a:cubicBezTo>
                    <a:pt x="381" y="5288"/>
                    <a:pt x="487" y="5134"/>
                    <a:pt x="650" y="5072"/>
                  </a:cubicBezTo>
                  <a:lnTo>
                    <a:pt x="1613" y="4711"/>
                  </a:lnTo>
                  <a:cubicBezTo>
                    <a:pt x="1666" y="4692"/>
                    <a:pt x="1714" y="4668"/>
                    <a:pt x="1757" y="4634"/>
                  </a:cubicBezTo>
                  <a:lnTo>
                    <a:pt x="2431" y="5139"/>
                  </a:lnTo>
                  <a:lnTo>
                    <a:pt x="2431" y="6862"/>
                  </a:lnTo>
                  <a:cubicBezTo>
                    <a:pt x="2431" y="6989"/>
                    <a:pt x="2525" y="7053"/>
                    <a:pt x="2618" y="7053"/>
                  </a:cubicBezTo>
                  <a:cubicBezTo>
                    <a:pt x="2712" y="7053"/>
                    <a:pt x="2806" y="6989"/>
                    <a:pt x="2806" y="6862"/>
                  </a:cubicBezTo>
                  <a:lnTo>
                    <a:pt x="2806" y="5134"/>
                  </a:lnTo>
                  <a:lnTo>
                    <a:pt x="3480" y="4634"/>
                  </a:lnTo>
                  <a:cubicBezTo>
                    <a:pt x="3523" y="4663"/>
                    <a:pt x="3571" y="4692"/>
                    <a:pt x="3624" y="4711"/>
                  </a:cubicBezTo>
                  <a:lnTo>
                    <a:pt x="4586" y="5072"/>
                  </a:lnTo>
                  <a:cubicBezTo>
                    <a:pt x="4745" y="5134"/>
                    <a:pt x="4856" y="5288"/>
                    <a:pt x="4856" y="5462"/>
                  </a:cubicBezTo>
                  <a:lnTo>
                    <a:pt x="4856" y="6862"/>
                  </a:lnTo>
                  <a:cubicBezTo>
                    <a:pt x="4856" y="6987"/>
                    <a:pt x="4950" y="7049"/>
                    <a:pt x="5044" y="7049"/>
                  </a:cubicBezTo>
                  <a:cubicBezTo>
                    <a:pt x="5137" y="7049"/>
                    <a:pt x="5231" y="6987"/>
                    <a:pt x="5231" y="6862"/>
                  </a:cubicBezTo>
                  <a:lnTo>
                    <a:pt x="5231" y="5466"/>
                  </a:lnTo>
                  <a:cubicBezTo>
                    <a:pt x="5231" y="5130"/>
                    <a:pt x="5029" y="4836"/>
                    <a:pt x="4716" y="4716"/>
                  </a:cubicBezTo>
                  <a:lnTo>
                    <a:pt x="3754" y="4355"/>
                  </a:lnTo>
                  <a:cubicBezTo>
                    <a:pt x="3672" y="4326"/>
                    <a:pt x="3614" y="4244"/>
                    <a:pt x="3614" y="4153"/>
                  </a:cubicBezTo>
                  <a:lnTo>
                    <a:pt x="3614" y="3672"/>
                  </a:lnTo>
                  <a:cubicBezTo>
                    <a:pt x="3653" y="3638"/>
                    <a:pt x="3696" y="3599"/>
                    <a:pt x="3735" y="3566"/>
                  </a:cubicBezTo>
                  <a:cubicBezTo>
                    <a:pt x="4048" y="3263"/>
                    <a:pt x="4226" y="2849"/>
                    <a:pt x="4221" y="2411"/>
                  </a:cubicBezTo>
                  <a:lnTo>
                    <a:pt x="4221" y="2050"/>
                  </a:lnTo>
                  <a:lnTo>
                    <a:pt x="4279" y="1944"/>
                  </a:lnTo>
                  <a:cubicBezTo>
                    <a:pt x="4375" y="1747"/>
                    <a:pt x="4423" y="1535"/>
                    <a:pt x="4423" y="1319"/>
                  </a:cubicBezTo>
                  <a:lnTo>
                    <a:pt x="4423" y="193"/>
                  </a:lnTo>
                  <a:cubicBezTo>
                    <a:pt x="4423" y="87"/>
                    <a:pt x="4341" y="0"/>
                    <a:pt x="4235"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0150;p85"/>
            <p:cNvSpPr/>
            <p:nvPr/>
          </p:nvSpPr>
          <p:spPr>
            <a:xfrm>
              <a:off x="3332432" y="2300364"/>
              <a:ext cx="9862" cy="36482"/>
            </a:xfrm>
            <a:custGeom>
              <a:avLst/>
              <a:gdLst/>
              <a:ahLst/>
              <a:cxnLst/>
              <a:rect l="l" t="t" r="r" b="b"/>
              <a:pathLst>
                <a:path w="376" h="1391" extrusionOk="0">
                  <a:moveTo>
                    <a:pt x="188" y="1"/>
                  </a:moveTo>
                  <a:cubicBezTo>
                    <a:pt x="82" y="1"/>
                    <a:pt x="0" y="88"/>
                    <a:pt x="0" y="193"/>
                  </a:cubicBezTo>
                  <a:lnTo>
                    <a:pt x="0" y="1199"/>
                  </a:lnTo>
                  <a:cubicBezTo>
                    <a:pt x="0" y="1327"/>
                    <a:pt x="94" y="1390"/>
                    <a:pt x="188" y="1390"/>
                  </a:cubicBezTo>
                  <a:cubicBezTo>
                    <a:pt x="282" y="1390"/>
                    <a:pt x="375" y="1327"/>
                    <a:pt x="375" y="1199"/>
                  </a:cubicBezTo>
                  <a:lnTo>
                    <a:pt x="375" y="189"/>
                  </a:lnTo>
                  <a:cubicBezTo>
                    <a:pt x="375" y="88"/>
                    <a:pt x="294" y="1"/>
                    <a:pt x="188"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0151;p85"/>
            <p:cNvSpPr/>
            <p:nvPr/>
          </p:nvSpPr>
          <p:spPr>
            <a:xfrm>
              <a:off x="3406630" y="2300364"/>
              <a:ext cx="9862" cy="36482"/>
            </a:xfrm>
            <a:custGeom>
              <a:avLst/>
              <a:gdLst/>
              <a:ahLst/>
              <a:cxnLst/>
              <a:rect l="l" t="t" r="r" b="b"/>
              <a:pathLst>
                <a:path w="376" h="1391" extrusionOk="0">
                  <a:moveTo>
                    <a:pt x="188" y="1"/>
                  </a:moveTo>
                  <a:cubicBezTo>
                    <a:pt x="82" y="1"/>
                    <a:pt x="0" y="88"/>
                    <a:pt x="0" y="193"/>
                  </a:cubicBezTo>
                  <a:lnTo>
                    <a:pt x="0" y="1199"/>
                  </a:lnTo>
                  <a:cubicBezTo>
                    <a:pt x="0" y="1327"/>
                    <a:pt x="94" y="1390"/>
                    <a:pt x="188" y="1390"/>
                  </a:cubicBezTo>
                  <a:cubicBezTo>
                    <a:pt x="282" y="1390"/>
                    <a:pt x="376" y="1327"/>
                    <a:pt x="376" y="1199"/>
                  </a:cubicBezTo>
                  <a:lnTo>
                    <a:pt x="376" y="189"/>
                  </a:lnTo>
                  <a:cubicBezTo>
                    <a:pt x="376" y="88"/>
                    <a:pt x="294" y="1"/>
                    <a:pt x="188"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0152;p85"/>
            <p:cNvSpPr/>
            <p:nvPr/>
          </p:nvSpPr>
          <p:spPr>
            <a:xfrm>
              <a:off x="3157521" y="1998381"/>
              <a:ext cx="211263" cy="176537"/>
            </a:xfrm>
            <a:custGeom>
              <a:avLst/>
              <a:gdLst/>
              <a:ahLst/>
              <a:cxnLst/>
              <a:rect l="l" t="t" r="r" b="b"/>
              <a:pathLst>
                <a:path w="8055" h="6731" extrusionOk="0">
                  <a:moveTo>
                    <a:pt x="2776" y="4827"/>
                  </a:moveTo>
                  <a:lnTo>
                    <a:pt x="2666" y="5255"/>
                  </a:lnTo>
                  <a:lnTo>
                    <a:pt x="2411" y="5250"/>
                  </a:lnTo>
                  <a:cubicBezTo>
                    <a:pt x="2180" y="5250"/>
                    <a:pt x="1992" y="5067"/>
                    <a:pt x="1992" y="4836"/>
                  </a:cubicBezTo>
                  <a:lnTo>
                    <a:pt x="1992" y="4827"/>
                  </a:lnTo>
                  <a:close/>
                  <a:moveTo>
                    <a:pt x="6453" y="376"/>
                  </a:moveTo>
                  <a:cubicBezTo>
                    <a:pt x="6684" y="376"/>
                    <a:pt x="6871" y="563"/>
                    <a:pt x="6871" y="794"/>
                  </a:cubicBezTo>
                  <a:lnTo>
                    <a:pt x="6871" y="4028"/>
                  </a:lnTo>
                  <a:cubicBezTo>
                    <a:pt x="6871" y="4259"/>
                    <a:pt x="6684" y="4446"/>
                    <a:pt x="6453" y="4446"/>
                  </a:cubicBezTo>
                  <a:lnTo>
                    <a:pt x="4836" y="4446"/>
                  </a:lnTo>
                  <a:cubicBezTo>
                    <a:pt x="4797" y="4446"/>
                    <a:pt x="4759" y="4456"/>
                    <a:pt x="4725" y="4480"/>
                  </a:cubicBezTo>
                  <a:lnTo>
                    <a:pt x="2921" y="5794"/>
                  </a:lnTo>
                  <a:lnTo>
                    <a:pt x="3200" y="4682"/>
                  </a:lnTo>
                  <a:cubicBezTo>
                    <a:pt x="3229" y="4562"/>
                    <a:pt x="3142" y="4446"/>
                    <a:pt x="3022" y="4446"/>
                  </a:cubicBezTo>
                  <a:lnTo>
                    <a:pt x="794" y="4446"/>
                  </a:lnTo>
                  <a:cubicBezTo>
                    <a:pt x="563" y="4446"/>
                    <a:pt x="375" y="4259"/>
                    <a:pt x="375" y="4028"/>
                  </a:cubicBezTo>
                  <a:lnTo>
                    <a:pt x="375" y="794"/>
                  </a:lnTo>
                  <a:cubicBezTo>
                    <a:pt x="375" y="563"/>
                    <a:pt x="563" y="376"/>
                    <a:pt x="794" y="376"/>
                  </a:cubicBezTo>
                  <a:close/>
                  <a:moveTo>
                    <a:pt x="7261" y="1184"/>
                  </a:moveTo>
                  <a:cubicBezTo>
                    <a:pt x="7492" y="1184"/>
                    <a:pt x="7680" y="1372"/>
                    <a:pt x="7680" y="1603"/>
                  </a:cubicBezTo>
                  <a:lnTo>
                    <a:pt x="7680" y="4836"/>
                  </a:lnTo>
                  <a:cubicBezTo>
                    <a:pt x="7680" y="5067"/>
                    <a:pt x="7492" y="5255"/>
                    <a:pt x="7261" y="5255"/>
                  </a:cubicBezTo>
                  <a:lnTo>
                    <a:pt x="5644" y="5255"/>
                  </a:lnTo>
                  <a:cubicBezTo>
                    <a:pt x="5642" y="5255"/>
                    <a:pt x="5639" y="5255"/>
                    <a:pt x="5637" y="5255"/>
                  </a:cubicBezTo>
                  <a:cubicBezTo>
                    <a:pt x="5525" y="5255"/>
                    <a:pt x="5438" y="5358"/>
                    <a:pt x="5457" y="5471"/>
                  </a:cubicBezTo>
                  <a:lnTo>
                    <a:pt x="5457" y="5476"/>
                  </a:lnTo>
                  <a:lnTo>
                    <a:pt x="5591" y="6256"/>
                  </a:lnTo>
                  <a:lnTo>
                    <a:pt x="4201" y="5332"/>
                  </a:lnTo>
                  <a:lnTo>
                    <a:pt x="4898" y="4827"/>
                  </a:lnTo>
                  <a:lnTo>
                    <a:pt x="6453" y="4827"/>
                  </a:lnTo>
                  <a:cubicBezTo>
                    <a:pt x="6890" y="4822"/>
                    <a:pt x="7247" y="4471"/>
                    <a:pt x="7247" y="4028"/>
                  </a:cubicBezTo>
                  <a:lnTo>
                    <a:pt x="7247" y="1184"/>
                  </a:lnTo>
                  <a:close/>
                  <a:moveTo>
                    <a:pt x="794" y="0"/>
                  </a:moveTo>
                  <a:cubicBezTo>
                    <a:pt x="356" y="0"/>
                    <a:pt x="0" y="357"/>
                    <a:pt x="0" y="794"/>
                  </a:cubicBezTo>
                  <a:lnTo>
                    <a:pt x="0" y="4028"/>
                  </a:lnTo>
                  <a:cubicBezTo>
                    <a:pt x="0" y="4466"/>
                    <a:pt x="356" y="4822"/>
                    <a:pt x="794" y="4827"/>
                  </a:cubicBezTo>
                  <a:lnTo>
                    <a:pt x="1617" y="4827"/>
                  </a:lnTo>
                  <a:lnTo>
                    <a:pt x="1617" y="4836"/>
                  </a:lnTo>
                  <a:cubicBezTo>
                    <a:pt x="1617" y="5274"/>
                    <a:pt x="1973" y="5630"/>
                    <a:pt x="2411" y="5635"/>
                  </a:cubicBezTo>
                  <a:lnTo>
                    <a:pt x="2574" y="5635"/>
                  </a:lnTo>
                  <a:lnTo>
                    <a:pt x="2497" y="5933"/>
                  </a:lnTo>
                  <a:cubicBezTo>
                    <a:pt x="2447" y="6132"/>
                    <a:pt x="2602" y="6295"/>
                    <a:pt x="2777" y="6295"/>
                  </a:cubicBezTo>
                  <a:cubicBezTo>
                    <a:pt x="2834" y="6295"/>
                    <a:pt x="2894" y="6277"/>
                    <a:pt x="2950" y="6236"/>
                  </a:cubicBezTo>
                  <a:lnTo>
                    <a:pt x="3787" y="5630"/>
                  </a:lnTo>
                  <a:lnTo>
                    <a:pt x="3970" y="5630"/>
                  </a:lnTo>
                  <a:lnTo>
                    <a:pt x="5548" y="6684"/>
                  </a:lnTo>
                  <a:cubicBezTo>
                    <a:pt x="5596" y="6715"/>
                    <a:pt x="5651" y="6731"/>
                    <a:pt x="5707" y="6731"/>
                  </a:cubicBezTo>
                  <a:cubicBezTo>
                    <a:pt x="5762" y="6731"/>
                    <a:pt x="5817" y="6715"/>
                    <a:pt x="5866" y="6684"/>
                  </a:cubicBezTo>
                  <a:cubicBezTo>
                    <a:pt x="5962" y="6621"/>
                    <a:pt x="6015" y="6506"/>
                    <a:pt x="5996" y="6390"/>
                  </a:cubicBezTo>
                  <a:lnTo>
                    <a:pt x="5870" y="5630"/>
                  </a:lnTo>
                  <a:lnTo>
                    <a:pt x="7261" y="5630"/>
                  </a:lnTo>
                  <a:cubicBezTo>
                    <a:pt x="7699" y="5630"/>
                    <a:pt x="8055" y="5274"/>
                    <a:pt x="8055" y="4836"/>
                  </a:cubicBezTo>
                  <a:lnTo>
                    <a:pt x="8055" y="1603"/>
                  </a:lnTo>
                  <a:cubicBezTo>
                    <a:pt x="8055" y="1165"/>
                    <a:pt x="7699" y="809"/>
                    <a:pt x="7261" y="809"/>
                  </a:cubicBezTo>
                  <a:lnTo>
                    <a:pt x="7247" y="809"/>
                  </a:lnTo>
                  <a:lnTo>
                    <a:pt x="7247" y="794"/>
                  </a:lnTo>
                  <a:cubicBezTo>
                    <a:pt x="7247" y="357"/>
                    <a:pt x="6890" y="0"/>
                    <a:pt x="6453"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0153;p85"/>
            <p:cNvSpPr/>
            <p:nvPr/>
          </p:nvSpPr>
          <p:spPr>
            <a:xfrm>
              <a:off x="3192980" y="2030064"/>
              <a:ext cx="29165" cy="9993"/>
            </a:xfrm>
            <a:custGeom>
              <a:avLst/>
              <a:gdLst/>
              <a:ahLst/>
              <a:cxnLst/>
              <a:rect l="l" t="t" r="r" b="b"/>
              <a:pathLst>
                <a:path w="1112" h="381" extrusionOk="0">
                  <a:moveTo>
                    <a:pt x="250" y="0"/>
                  </a:moveTo>
                  <a:cubicBezTo>
                    <a:pt x="0" y="0"/>
                    <a:pt x="0" y="380"/>
                    <a:pt x="250" y="380"/>
                  </a:cubicBezTo>
                  <a:lnTo>
                    <a:pt x="857" y="380"/>
                  </a:lnTo>
                  <a:cubicBezTo>
                    <a:pt x="1112" y="380"/>
                    <a:pt x="1112" y="0"/>
                    <a:pt x="85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0154;p85"/>
            <p:cNvSpPr/>
            <p:nvPr/>
          </p:nvSpPr>
          <p:spPr>
            <a:xfrm>
              <a:off x="3230066" y="2030064"/>
              <a:ext cx="82197" cy="9993"/>
            </a:xfrm>
            <a:custGeom>
              <a:avLst/>
              <a:gdLst/>
              <a:ahLst/>
              <a:cxnLst/>
              <a:rect l="l" t="t" r="r" b="b"/>
              <a:pathLst>
                <a:path w="3134" h="381" extrusionOk="0">
                  <a:moveTo>
                    <a:pt x="251" y="0"/>
                  </a:moveTo>
                  <a:cubicBezTo>
                    <a:pt x="1" y="0"/>
                    <a:pt x="1" y="380"/>
                    <a:pt x="251" y="380"/>
                  </a:cubicBezTo>
                  <a:lnTo>
                    <a:pt x="2878" y="380"/>
                  </a:lnTo>
                  <a:cubicBezTo>
                    <a:pt x="3133" y="380"/>
                    <a:pt x="3133" y="0"/>
                    <a:pt x="2878"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0155;p85"/>
            <p:cNvSpPr/>
            <p:nvPr/>
          </p:nvSpPr>
          <p:spPr>
            <a:xfrm>
              <a:off x="3192980" y="2056553"/>
              <a:ext cx="119283" cy="9993"/>
            </a:xfrm>
            <a:custGeom>
              <a:avLst/>
              <a:gdLst/>
              <a:ahLst/>
              <a:cxnLst/>
              <a:rect l="l" t="t" r="r" b="b"/>
              <a:pathLst>
                <a:path w="4548" h="381" extrusionOk="0">
                  <a:moveTo>
                    <a:pt x="250" y="1"/>
                  </a:moveTo>
                  <a:cubicBezTo>
                    <a:pt x="0" y="1"/>
                    <a:pt x="0" y="381"/>
                    <a:pt x="250" y="381"/>
                  </a:cubicBezTo>
                  <a:lnTo>
                    <a:pt x="4292" y="381"/>
                  </a:lnTo>
                  <a:cubicBezTo>
                    <a:pt x="4547" y="381"/>
                    <a:pt x="4547" y="1"/>
                    <a:pt x="4292"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0156;p85"/>
            <p:cNvSpPr/>
            <p:nvPr/>
          </p:nvSpPr>
          <p:spPr>
            <a:xfrm>
              <a:off x="3192980" y="2083069"/>
              <a:ext cx="82040" cy="9993"/>
            </a:xfrm>
            <a:custGeom>
              <a:avLst/>
              <a:gdLst/>
              <a:ahLst/>
              <a:cxnLst/>
              <a:rect l="l" t="t" r="r" b="b"/>
              <a:pathLst>
                <a:path w="3128" h="381" extrusionOk="0">
                  <a:moveTo>
                    <a:pt x="250" y="0"/>
                  </a:moveTo>
                  <a:cubicBezTo>
                    <a:pt x="0" y="0"/>
                    <a:pt x="0" y="380"/>
                    <a:pt x="250" y="380"/>
                  </a:cubicBezTo>
                  <a:lnTo>
                    <a:pt x="2878" y="380"/>
                  </a:lnTo>
                  <a:cubicBezTo>
                    <a:pt x="3128" y="380"/>
                    <a:pt x="3128" y="0"/>
                    <a:pt x="2878"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0157;p85"/>
            <p:cNvSpPr/>
            <p:nvPr/>
          </p:nvSpPr>
          <p:spPr>
            <a:xfrm>
              <a:off x="3283072" y="2083069"/>
              <a:ext cx="29060" cy="9993"/>
            </a:xfrm>
            <a:custGeom>
              <a:avLst/>
              <a:gdLst/>
              <a:ahLst/>
              <a:cxnLst/>
              <a:rect l="l" t="t" r="r" b="b"/>
              <a:pathLst>
                <a:path w="1108" h="381" extrusionOk="0">
                  <a:moveTo>
                    <a:pt x="251" y="0"/>
                  </a:moveTo>
                  <a:cubicBezTo>
                    <a:pt x="1" y="0"/>
                    <a:pt x="1" y="380"/>
                    <a:pt x="251" y="380"/>
                  </a:cubicBezTo>
                  <a:lnTo>
                    <a:pt x="857" y="380"/>
                  </a:lnTo>
                  <a:cubicBezTo>
                    <a:pt x="1107" y="380"/>
                    <a:pt x="1107" y="0"/>
                    <a:pt x="85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9896;p85"/>
          <p:cNvGrpSpPr/>
          <p:nvPr/>
        </p:nvGrpSpPr>
        <p:grpSpPr>
          <a:xfrm>
            <a:off x="320718" y="2578817"/>
            <a:ext cx="330991" cy="460975"/>
            <a:chOff x="910401" y="1511703"/>
            <a:chExt cx="248243" cy="345731"/>
          </a:xfrm>
        </p:grpSpPr>
        <p:sp>
          <p:nvSpPr>
            <p:cNvPr id="142" name="Google Shape;9897;p85"/>
            <p:cNvSpPr/>
            <p:nvPr/>
          </p:nvSpPr>
          <p:spPr>
            <a:xfrm>
              <a:off x="915437" y="1538508"/>
              <a:ext cx="238172" cy="313891"/>
            </a:xfrm>
            <a:custGeom>
              <a:avLst/>
              <a:gdLst/>
              <a:ahLst/>
              <a:cxnLst/>
              <a:rect l="l" t="t" r="r" b="b"/>
              <a:pathLst>
                <a:path w="9081" h="11968" extrusionOk="0">
                  <a:moveTo>
                    <a:pt x="621" y="1"/>
                  </a:moveTo>
                  <a:cubicBezTo>
                    <a:pt x="275" y="1"/>
                    <a:pt x="1" y="275"/>
                    <a:pt x="1" y="616"/>
                  </a:cubicBezTo>
                  <a:lnTo>
                    <a:pt x="1" y="11347"/>
                  </a:lnTo>
                  <a:cubicBezTo>
                    <a:pt x="1" y="11688"/>
                    <a:pt x="275" y="11967"/>
                    <a:pt x="621" y="11967"/>
                  </a:cubicBezTo>
                  <a:lnTo>
                    <a:pt x="8460" y="11967"/>
                  </a:lnTo>
                  <a:cubicBezTo>
                    <a:pt x="8801" y="11967"/>
                    <a:pt x="9080" y="11688"/>
                    <a:pt x="9080" y="11347"/>
                  </a:cubicBezTo>
                  <a:lnTo>
                    <a:pt x="9080" y="616"/>
                  </a:lnTo>
                  <a:cubicBezTo>
                    <a:pt x="9080" y="275"/>
                    <a:pt x="8801" y="1"/>
                    <a:pt x="8460" y="1"/>
                  </a:cubicBezTo>
                  <a:close/>
                </a:path>
              </a:pathLst>
            </a:custGeom>
            <a:solidFill>
              <a:srgbClr val="D8E1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9898;p85"/>
            <p:cNvSpPr/>
            <p:nvPr/>
          </p:nvSpPr>
          <p:spPr>
            <a:xfrm>
              <a:off x="937022" y="1560093"/>
              <a:ext cx="194870" cy="259862"/>
            </a:xfrm>
            <a:custGeom>
              <a:avLst/>
              <a:gdLst/>
              <a:ahLst/>
              <a:cxnLst/>
              <a:rect l="l" t="t" r="r" b="b"/>
              <a:pathLst>
                <a:path w="7430" h="9908" extrusionOk="0">
                  <a:moveTo>
                    <a:pt x="1" y="0"/>
                  </a:moveTo>
                  <a:lnTo>
                    <a:pt x="1" y="9908"/>
                  </a:lnTo>
                  <a:lnTo>
                    <a:pt x="7430" y="9908"/>
                  </a:lnTo>
                  <a:lnTo>
                    <a:pt x="743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9899;p85"/>
            <p:cNvSpPr/>
            <p:nvPr/>
          </p:nvSpPr>
          <p:spPr>
            <a:xfrm>
              <a:off x="985726" y="1516765"/>
              <a:ext cx="97461" cy="43485"/>
            </a:xfrm>
            <a:custGeom>
              <a:avLst/>
              <a:gdLst/>
              <a:ahLst/>
              <a:cxnLst/>
              <a:rect l="l" t="t" r="r" b="b"/>
              <a:pathLst>
                <a:path w="3716" h="1658" extrusionOk="0">
                  <a:moveTo>
                    <a:pt x="1861" y="1"/>
                  </a:moveTo>
                  <a:cubicBezTo>
                    <a:pt x="1584" y="1"/>
                    <a:pt x="1307" y="139"/>
                    <a:pt x="1151" y="416"/>
                  </a:cubicBezTo>
                  <a:lnTo>
                    <a:pt x="415" y="416"/>
                  </a:lnTo>
                  <a:cubicBezTo>
                    <a:pt x="188" y="416"/>
                    <a:pt x="1" y="599"/>
                    <a:pt x="1" y="830"/>
                  </a:cubicBezTo>
                  <a:lnTo>
                    <a:pt x="1" y="1657"/>
                  </a:lnTo>
                  <a:lnTo>
                    <a:pt x="3715" y="1657"/>
                  </a:lnTo>
                  <a:lnTo>
                    <a:pt x="3715" y="830"/>
                  </a:lnTo>
                  <a:cubicBezTo>
                    <a:pt x="3715" y="599"/>
                    <a:pt x="3533" y="416"/>
                    <a:pt x="3306" y="416"/>
                  </a:cubicBezTo>
                  <a:lnTo>
                    <a:pt x="2570" y="416"/>
                  </a:lnTo>
                  <a:cubicBezTo>
                    <a:pt x="2414" y="139"/>
                    <a:pt x="2137" y="1"/>
                    <a:pt x="1861" y="1"/>
                  </a:cubicBezTo>
                  <a:close/>
                </a:path>
              </a:pathLst>
            </a:custGeom>
            <a:solidFill>
              <a:srgbClr val="D9E1E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9900;p85"/>
            <p:cNvSpPr/>
            <p:nvPr/>
          </p:nvSpPr>
          <p:spPr>
            <a:xfrm>
              <a:off x="966816" y="1665580"/>
              <a:ext cx="27145" cy="27172"/>
            </a:xfrm>
            <a:custGeom>
              <a:avLst/>
              <a:gdLst/>
              <a:ahLst/>
              <a:cxnLst/>
              <a:rect l="l" t="t" r="r" b="b"/>
              <a:pathLst>
                <a:path w="1035" h="1036" extrusionOk="0">
                  <a:moveTo>
                    <a:pt x="515" y="1"/>
                  </a:moveTo>
                  <a:cubicBezTo>
                    <a:pt x="231" y="1"/>
                    <a:pt x="0" y="232"/>
                    <a:pt x="0" y="521"/>
                  </a:cubicBezTo>
                  <a:cubicBezTo>
                    <a:pt x="0" y="804"/>
                    <a:pt x="231" y="1035"/>
                    <a:pt x="515" y="1035"/>
                  </a:cubicBezTo>
                  <a:cubicBezTo>
                    <a:pt x="804" y="1035"/>
                    <a:pt x="1035" y="804"/>
                    <a:pt x="1035" y="521"/>
                  </a:cubicBezTo>
                  <a:cubicBezTo>
                    <a:pt x="1035" y="232"/>
                    <a:pt x="804" y="1"/>
                    <a:pt x="515" y="1"/>
                  </a:cubicBezTo>
                  <a:close/>
                </a:path>
              </a:pathLst>
            </a:custGeom>
            <a:solidFill>
              <a:srgbClr val="C0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9901;p85"/>
            <p:cNvSpPr/>
            <p:nvPr/>
          </p:nvSpPr>
          <p:spPr>
            <a:xfrm>
              <a:off x="966816" y="1714311"/>
              <a:ext cx="27145" cy="27145"/>
            </a:xfrm>
            <a:custGeom>
              <a:avLst/>
              <a:gdLst/>
              <a:ahLst/>
              <a:cxnLst/>
              <a:rect l="l" t="t" r="r" b="b"/>
              <a:pathLst>
                <a:path w="1035" h="1035" extrusionOk="0">
                  <a:moveTo>
                    <a:pt x="515" y="0"/>
                  </a:moveTo>
                  <a:cubicBezTo>
                    <a:pt x="231" y="0"/>
                    <a:pt x="0" y="231"/>
                    <a:pt x="0" y="520"/>
                  </a:cubicBezTo>
                  <a:cubicBezTo>
                    <a:pt x="0" y="804"/>
                    <a:pt x="231" y="1035"/>
                    <a:pt x="515" y="1035"/>
                  </a:cubicBezTo>
                  <a:cubicBezTo>
                    <a:pt x="804" y="1035"/>
                    <a:pt x="1035" y="804"/>
                    <a:pt x="1035" y="520"/>
                  </a:cubicBezTo>
                  <a:cubicBezTo>
                    <a:pt x="1035" y="231"/>
                    <a:pt x="804" y="0"/>
                    <a:pt x="515" y="0"/>
                  </a:cubicBezTo>
                  <a:close/>
                </a:path>
              </a:pathLst>
            </a:custGeom>
            <a:solidFill>
              <a:srgbClr val="C0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9902;p85"/>
            <p:cNvSpPr/>
            <p:nvPr/>
          </p:nvSpPr>
          <p:spPr>
            <a:xfrm>
              <a:off x="966816" y="1763015"/>
              <a:ext cx="27145" cy="27172"/>
            </a:xfrm>
            <a:custGeom>
              <a:avLst/>
              <a:gdLst/>
              <a:ahLst/>
              <a:cxnLst/>
              <a:rect l="l" t="t" r="r" b="b"/>
              <a:pathLst>
                <a:path w="1035" h="1036" extrusionOk="0">
                  <a:moveTo>
                    <a:pt x="515" y="1"/>
                  </a:moveTo>
                  <a:cubicBezTo>
                    <a:pt x="231" y="1"/>
                    <a:pt x="0" y="232"/>
                    <a:pt x="0" y="515"/>
                  </a:cubicBezTo>
                  <a:cubicBezTo>
                    <a:pt x="0" y="804"/>
                    <a:pt x="231" y="1035"/>
                    <a:pt x="515" y="1035"/>
                  </a:cubicBezTo>
                  <a:cubicBezTo>
                    <a:pt x="804" y="1035"/>
                    <a:pt x="1035" y="804"/>
                    <a:pt x="1035" y="515"/>
                  </a:cubicBezTo>
                  <a:cubicBezTo>
                    <a:pt x="1035" y="232"/>
                    <a:pt x="804" y="1"/>
                    <a:pt x="515" y="1"/>
                  </a:cubicBezTo>
                  <a:close/>
                </a:path>
              </a:pathLst>
            </a:custGeom>
            <a:solidFill>
              <a:srgbClr val="C0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9903;p85"/>
            <p:cNvSpPr/>
            <p:nvPr/>
          </p:nvSpPr>
          <p:spPr>
            <a:xfrm>
              <a:off x="964167" y="1581783"/>
              <a:ext cx="32443" cy="32470"/>
            </a:xfrm>
            <a:custGeom>
              <a:avLst/>
              <a:gdLst/>
              <a:ahLst/>
              <a:cxnLst/>
              <a:rect l="l" t="t" r="r" b="b"/>
              <a:pathLst>
                <a:path w="1237" h="1238" extrusionOk="0">
                  <a:moveTo>
                    <a:pt x="207" y="1"/>
                  </a:moveTo>
                  <a:cubicBezTo>
                    <a:pt x="91" y="1"/>
                    <a:pt x="0" y="92"/>
                    <a:pt x="0" y="208"/>
                  </a:cubicBezTo>
                  <a:lnTo>
                    <a:pt x="0" y="1031"/>
                  </a:lnTo>
                  <a:cubicBezTo>
                    <a:pt x="0" y="1146"/>
                    <a:pt x="91" y="1238"/>
                    <a:pt x="207" y="1238"/>
                  </a:cubicBezTo>
                  <a:lnTo>
                    <a:pt x="1030" y="1238"/>
                  </a:lnTo>
                  <a:cubicBezTo>
                    <a:pt x="1145" y="1238"/>
                    <a:pt x="1237" y="1146"/>
                    <a:pt x="1237" y="1031"/>
                  </a:cubicBezTo>
                  <a:lnTo>
                    <a:pt x="1237" y="208"/>
                  </a:lnTo>
                  <a:cubicBezTo>
                    <a:pt x="1237" y="92"/>
                    <a:pt x="1145" y="1"/>
                    <a:pt x="1030" y="1"/>
                  </a:cubicBezTo>
                  <a:close/>
                </a:path>
              </a:pathLst>
            </a:custGeom>
            <a:solidFill>
              <a:srgbClr val="C4D2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9904;p85"/>
            <p:cNvSpPr/>
            <p:nvPr/>
          </p:nvSpPr>
          <p:spPr>
            <a:xfrm>
              <a:off x="910401" y="1511703"/>
              <a:ext cx="248243" cy="345731"/>
            </a:xfrm>
            <a:custGeom>
              <a:avLst/>
              <a:gdLst/>
              <a:ahLst/>
              <a:cxnLst/>
              <a:rect l="l" t="t" r="r" b="b"/>
              <a:pathLst>
                <a:path w="9465" h="13182" extrusionOk="0">
                  <a:moveTo>
                    <a:pt x="4732" y="386"/>
                  </a:moveTo>
                  <a:cubicBezTo>
                    <a:pt x="4944" y="386"/>
                    <a:pt x="5156" y="491"/>
                    <a:pt x="5274" y="700"/>
                  </a:cubicBezTo>
                  <a:cubicBezTo>
                    <a:pt x="5312" y="763"/>
                    <a:pt x="5375" y="796"/>
                    <a:pt x="5442" y="801"/>
                  </a:cubicBezTo>
                  <a:lnTo>
                    <a:pt x="6174" y="801"/>
                  </a:lnTo>
                  <a:cubicBezTo>
                    <a:pt x="6299" y="801"/>
                    <a:pt x="6395" y="897"/>
                    <a:pt x="6395" y="1018"/>
                  </a:cubicBezTo>
                  <a:lnTo>
                    <a:pt x="6395" y="1653"/>
                  </a:lnTo>
                  <a:lnTo>
                    <a:pt x="3070" y="1653"/>
                  </a:lnTo>
                  <a:lnTo>
                    <a:pt x="3070" y="1023"/>
                  </a:lnTo>
                  <a:cubicBezTo>
                    <a:pt x="3065" y="902"/>
                    <a:pt x="3166" y="801"/>
                    <a:pt x="3287" y="801"/>
                  </a:cubicBezTo>
                  <a:lnTo>
                    <a:pt x="4023" y="801"/>
                  </a:lnTo>
                  <a:cubicBezTo>
                    <a:pt x="4090" y="796"/>
                    <a:pt x="4153" y="763"/>
                    <a:pt x="4186" y="700"/>
                  </a:cubicBezTo>
                  <a:cubicBezTo>
                    <a:pt x="4307" y="491"/>
                    <a:pt x="4520" y="386"/>
                    <a:pt x="4732" y="386"/>
                  </a:cubicBezTo>
                  <a:close/>
                  <a:moveTo>
                    <a:pt x="8652" y="1215"/>
                  </a:moveTo>
                  <a:cubicBezTo>
                    <a:pt x="8888" y="1215"/>
                    <a:pt x="9080" y="1403"/>
                    <a:pt x="9080" y="1638"/>
                  </a:cubicBezTo>
                  <a:lnTo>
                    <a:pt x="9080" y="12369"/>
                  </a:lnTo>
                  <a:cubicBezTo>
                    <a:pt x="9080" y="12604"/>
                    <a:pt x="8888" y="12792"/>
                    <a:pt x="8652" y="12792"/>
                  </a:cubicBezTo>
                  <a:lnTo>
                    <a:pt x="813" y="12792"/>
                  </a:lnTo>
                  <a:cubicBezTo>
                    <a:pt x="578" y="12792"/>
                    <a:pt x="385" y="12604"/>
                    <a:pt x="385" y="12369"/>
                  </a:cubicBezTo>
                  <a:lnTo>
                    <a:pt x="385" y="1638"/>
                  </a:lnTo>
                  <a:cubicBezTo>
                    <a:pt x="385" y="1407"/>
                    <a:pt x="578" y="1215"/>
                    <a:pt x="813" y="1215"/>
                  </a:cubicBezTo>
                  <a:lnTo>
                    <a:pt x="2680" y="1215"/>
                  </a:lnTo>
                  <a:lnTo>
                    <a:pt x="2680" y="1850"/>
                  </a:lnTo>
                  <a:cubicBezTo>
                    <a:pt x="2680" y="1956"/>
                    <a:pt x="2767" y="2043"/>
                    <a:pt x="2873" y="2043"/>
                  </a:cubicBezTo>
                  <a:lnTo>
                    <a:pt x="6587" y="2043"/>
                  </a:lnTo>
                  <a:cubicBezTo>
                    <a:pt x="6693" y="2043"/>
                    <a:pt x="6780" y="1956"/>
                    <a:pt x="6780" y="1850"/>
                  </a:cubicBezTo>
                  <a:lnTo>
                    <a:pt x="6780" y="1215"/>
                  </a:lnTo>
                  <a:close/>
                  <a:moveTo>
                    <a:pt x="4733" y="0"/>
                  </a:moveTo>
                  <a:cubicBezTo>
                    <a:pt x="4426" y="0"/>
                    <a:pt x="4119" y="137"/>
                    <a:pt x="3917" y="411"/>
                  </a:cubicBezTo>
                  <a:lnTo>
                    <a:pt x="3287" y="411"/>
                  </a:lnTo>
                  <a:cubicBezTo>
                    <a:pt x="3027" y="411"/>
                    <a:pt x="2796" y="580"/>
                    <a:pt x="2714" y="825"/>
                  </a:cubicBezTo>
                  <a:lnTo>
                    <a:pt x="813" y="825"/>
                  </a:lnTo>
                  <a:cubicBezTo>
                    <a:pt x="361" y="825"/>
                    <a:pt x="0" y="1191"/>
                    <a:pt x="0" y="1638"/>
                  </a:cubicBezTo>
                  <a:lnTo>
                    <a:pt x="0" y="12369"/>
                  </a:lnTo>
                  <a:cubicBezTo>
                    <a:pt x="0" y="12816"/>
                    <a:pt x="361" y="13177"/>
                    <a:pt x="813" y="13182"/>
                  </a:cubicBezTo>
                  <a:lnTo>
                    <a:pt x="8652" y="13182"/>
                  </a:lnTo>
                  <a:cubicBezTo>
                    <a:pt x="9099" y="13177"/>
                    <a:pt x="9465" y="12816"/>
                    <a:pt x="9465" y="12369"/>
                  </a:cubicBezTo>
                  <a:lnTo>
                    <a:pt x="9465" y="1638"/>
                  </a:lnTo>
                  <a:cubicBezTo>
                    <a:pt x="9465" y="1191"/>
                    <a:pt x="9104" y="825"/>
                    <a:pt x="8652" y="825"/>
                  </a:cubicBezTo>
                  <a:lnTo>
                    <a:pt x="6751" y="825"/>
                  </a:lnTo>
                  <a:cubicBezTo>
                    <a:pt x="6669" y="580"/>
                    <a:pt x="6438" y="411"/>
                    <a:pt x="6178" y="411"/>
                  </a:cubicBezTo>
                  <a:lnTo>
                    <a:pt x="5548" y="411"/>
                  </a:lnTo>
                  <a:cubicBezTo>
                    <a:pt x="5346" y="137"/>
                    <a:pt x="5039" y="0"/>
                    <a:pt x="4733"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9905;p85"/>
            <p:cNvSpPr/>
            <p:nvPr/>
          </p:nvSpPr>
          <p:spPr>
            <a:xfrm>
              <a:off x="1027769" y="1533472"/>
              <a:ext cx="13507" cy="10098"/>
            </a:xfrm>
            <a:custGeom>
              <a:avLst/>
              <a:gdLst/>
              <a:ahLst/>
              <a:cxnLst/>
              <a:rect l="l" t="t" r="r" b="b"/>
              <a:pathLst>
                <a:path w="515" h="385" extrusionOk="0">
                  <a:moveTo>
                    <a:pt x="260" y="0"/>
                  </a:moveTo>
                  <a:cubicBezTo>
                    <a:pt x="0" y="0"/>
                    <a:pt x="0" y="385"/>
                    <a:pt x="260" y="385"/>
                  </a:cubicBezTo>
                  <a:cubicBezTo>
                    <a:pt x="515" y="385"/>
                    <a:pt x="515" y="0"/>
                    <a:pt x="260"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9906;p85"/>
            <p:cNvSpPr/>
            <p:nvPr/>
          </p:nvSpPr>
          <p:spPr>
            <a:xfrm>
              <a:off x="931986" y="1555031"/>
              <a:ext cx="204968" cy="269986"/>
            </a:xfrm>
            <a:custGeom>
              <a:avLst/>
              <a:gdLst/>
              <a:ahLst/>
              <a:cxnLst/>
              <a:rect l="l" t="t" r="r" b="b"/>
              <a:pathLst>
                <a:path w="7815" h="10294" extrusionOk="0">
                  <a:moveTo>
                    <a:pt x="193" y="1"/>
                  </a:moveTo>
                  <a:cubicBezTo>
                    <a:pt x="87" y="1"/>
                    <a:pt x="0" y="87"/>
                    <a:pt x="0" y="198"/>
                  </a:cubicBezTo>
                  <a:lnTo>
                    <a:pt x="0" y="10101"/>
                  </a:lnTo>
                  <a:cubicBezTo>
                    <a:pt x="0" y="10207"/>
                    <a:pt x="87" y="10293"/>
                    <a:pt x="193" y="10293"/>
                  </a:cubicBezTo>
                  <a:lnTo>
                    <a:pt x="7622" y="10293"/>
                  </a:lnTo>
                  <a:cubicBezTo>
                    <a:pt x="7728" y="10293"/>
                    <a:pt x="7814" y="10207"/>
                    <a:pt x="7814" y="10101"/>
                  </a:cubicBezTo>
                  <a:lnTo>
                    <a:pt x="7814" y="198"/>
                  </a:lnTo>
                  <a:cubicBezTo>
                    <a:pt x="7814" y="87"/>
                    <a:pt x="7728" y="1"/>
                    <a:pt x="7622" y="1"/>
                  </a:cubicBezTo>
                  <a:lnTo>
                    <a:pt x="6592" y="1"/>
                  </a:lnTo>
                  <a:cubicBezTo>
                    <a:pt x="6332" y="1"/>
                    <a:pt x="6332" y="386"/>
                    <a:pt x="6592" y="386"/>
                  </a:cubicBezTo>
                  <a:lnTo>
                    <a:pt x="7429" y="386"/>
                  </a:lnTo>
                  <a:lnTo>
                    <a:pt x="7429" y="9908"/>
                  </a:lnTo>
                  <a:lnTo>
                    <a:pt x="390" y="9908"/>
                  </a:lnTo>
                  <a:lnTo>
                    <a:pt x="390" y="386"/>
                  </a:lnTo>
                  <a:lnTo>
                    <a:pt x="1227" y="386"/>
                  </a:lnTo>
                  <a:cubicBezTo>
                    <a:pt x="1482" y="386"/>
                    <a:pt x="1482" y="1"/>
                    <a:pt x="1227"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9907;p85"/>
            <p:cNvSpPr/>
            <p:nvPr/>
          </p:nvSpPr>
          <p:spPr>
            <a:xfrm>
              <a:off x="959132" y="1663324"/>
              <a:ext cx="37112" cy="31788"/>
            </a:xfrm>
            <a:custGeom>
              <a:avLst/>
              <a:gdLst/>
              <a:ahLst/>
              <a:cxnLst/>
              <a:rect l="l" t="t" r="r" b="b"/>
              <a:pathLst>
                <a:path w="1415" h="1212" extrusionOk="0">
                  <a:moveTo>
                    <a:pt x="810" y="385"/>
                  </a:moveTo>
                  <a:cubicBezTo>
                    <a:pt x="923" y="385"/>
                    <a:pt x="1034" y="473"/>
                    <a:pt x="1034" y="607"/>
                  </a:cubicBezTo>
                  <a:cubicBezTo>
                    <a:pt x="1034" y="727"/>
                    <a:pt x="933" y="823"/>
                    <a:pt x="813" y="823"/>
                  </a:cubicBezTo>
                  <a:cubicBezTo>
                    <a:pt x="615" y="823"/>
                    <a:pt x="519" y="587"/>
                    <a:pt x="659" y="448"/>
                  </a:cubicBezTo>
                  <a:cubicBezTo>
                    <a:pt x="702" y="405"/>
                    <a:pt x="756" y="385"/>
                    <a:pt x="810" y="385"/>
                  </a:cubicBezTo>
                  <a:close/>
                  <a:moveTo>
                    <a:pt x="807" y="0"/>
                  </a:moveTo>
                  <a:cubicBezTo>
                    <a:pt x="272" y="0"/>
                    <a:pt x="1" y="651"/>
                    <a:pt x="380" y="1030"/>
                  </a:cubicBezTo>
                  <a:cubicBezTo>
                    <a:pt x="503" y="1155"/>
                    <a:pt x="656" y="1211"/>
                    <a:pt x="806" y="1211"/>
                  </a:cubicBezTo>
                  <a:cubicBezTo>
                    <a:pt x="1116" y="1211"/>
                    <a:pt x="1414" y="970"/>
                    <a:pt x="1414" y="607"/>
                  </a:cubicBezTo>
                  <a:cubicBezTo>
                    <a:pt x="1414" y="270"/>
                    <a:pt x="1145" y="0"/>
                    <a:pt x="813" y="0"/>
                  </a:cubicBezTo>
                  <a:cubicBezTo>
                    <a:pt x="811" y="0"/>
                    <a:pt x="809" y="0"/>
                    <a:pt x="80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9908;p85"/>
            <p:cNvSpPr/>
            <p:nvPr/>
          </p:nvSpPr>
          <p:spPr>
            <a:xfrm>
              <a:off x="959132" y="1712029"/>
              <a:ext cx="37112" cy="31788"/>
            </a:xfrm>
            <a:custGeom>
              <a:avLst/>
              <a:gdLst/>
              <a:ahLst/>
              <a:cxnLst/>
              <a:rect l="l" t="t" r="r" b="b"/>
              <a:pathLst>
                <a:path w="1415" h="1212" extrusionOk="0">
                  <a:moveTo>
                    <a:pt x="812" y="387"/>
                  </a:moveTo>
                  <a:cubicBezTo>
                    <a:pt x="925" y="387"/>
                    <a:pt x="1034" y="474"/>
                    <a:pt x="1034" y="607"/>
                  </a:cubicBezTo>
                  <a:cubicBezTo>
                    <a:pt x="1034" y="727"/>
                    <a:pt x="933" y="823"/>
                    <a:pt x="813" y="828"/>
                  </a:cubicBezTo>
                  <a:cubicBezTo>
                    <a:pt x="615" y="828"/>
                    <a:pt x="519" y="588"/>
                    <a:pt x="659" y="453"/>
                  </a:cubicBezTo>
                  <a:cubicBezTo>
                    <a:pt x="703" y="407"/>
                    <a:pt x="758" y="387"/>
                    <a:pt x="812" y="387"/>
                  </a:cubicBezTo>
                  <a:close/>
                  <a:moveTo>
                    <a:pt x="807" y="1"/>
                  </a:moveTo>
                  <a:cubicBezTo>
                    <a:pt x="272" y="1"/>
                    <a:pt x="1" y="652"/>
                    <a:pt x="380" y="1030"/>
                  </a:cubicBezTo>
                  <a:cubicBezTo>
                    <a:pt x="503" y="1156"/>
                    <a:pt x="656" y="1212"/>
                    <a:pt x="806" y="1212"/>
                  </a:cubicBezTo>
                  <a:cubicBezTo>
                    <a:pt x="1116" y="1212"/>
                    <a:pt x="1414" y="971"/>
                    <a:pt x="1414" y="607"/>
                  </a:cubicBezTo>
                  <a:cubicBezTo>
                    <a:pt x="1414" y="270"/>
                    <a:pt x="1145" y="1"/>
                    <a:pt x="813" y="1"/>
                  </a:cubicBezTo>
                  <a:cubicBezTo>
                    <a:pt x="811" y="1"/>
                    <a:pt x="809" y="1"/>
                    <a:pt x="807"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9909;p85"/>
            <p:cNvSpPr/>
            <p:nvPr/>
          </p:nvSpPr>
          <p:spPr>
            <a:xfrm>
              <a:off x="959132" y="1760733"/>
              <a:ext cx="37112" cy="31788"/>
            </a:xfrm>
            <a:custGeom>
              <a:avLst/>
              <a:gdLst/>
              <a:ahLst/>
              <a:cxnLst/>
              <a:rect l="l" t="t" r="r" b="b"/>
              <a:pathLst>
                <a:path w="1415" h="1212" extrusionOk="0">
                  <a:moveTo>
                    <a:pt x="810" y="384"/>
                  </a:moveTo>
                  <a:cubicBezTo>
                    <a:pt x="923" y="384"/>
                    <a:pt x="1034" y="473"/>
                    <a:pt x="1034" y="607"/>
                  </a:cubicBezTo>
                  <a:cubicBezTo>
                    <a:pt x="1034" y="728"/>
                    <a:pt x="933" y="824"/>
                    <a:pt x="813" y="824"/>
                  </a:cubicBezTo>
                  <a:cubicBezTo>
                    <a:pt x="615" y="824"/>
                    <a:pt x="519" y="588"/>
                    <a:pt x="659" y="448"/>
                  </a:cubicBezTo>
                  <a:cubicBezTo>
                    <a:pt x="702" y="404"/>
                    <a:pt x="756" y="384"/>
                    <a:pt x="810" y="384"/>
                  </a:cubicBezTo>
                  <a:close/>
                  <a:moveTo>
                    <a:pt x="807" y="1"/>
                  </a:moveTo>
                  <a:cubicBezTo>
                    <a:pt x="272" y="1"/>
                    <a:pt x="1" y="647"/>
                    <a:pt x="380" y="1031"/>
                  </a:cubicBezTo>
                  <a:cubicBezTo>
                    <a:pt x="503" y="1156"/>
                    <a:pt x="656" y="1212"/>
                    <a:pt x="806" y="1212"/>
                  </a:cubicBezTo>
                  <a:cubicBezTo>
                    <a:pt x="1116" y="1212"/>
                    <a:pt x="1414" y="971"/>
                    <a:pt x="1414" y="607"/>
                  </a:cubicBezTo>
                  <a:cubicBezTo>
                    <a:pt x="1414" y="270"/>
                    <a:pt x="1145" y="1"/>
                    <a:pt x="813" y="1"/>
                  </a:cubicBezTo>
                  <a:cubicBezTo>
                    <a:pt x="811" y="1"/>
                    <a:pt x="809" y="1"/>
                    <a:pt x="807"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9910;p85"/>
            <p:cNvSpPr/>
            <p:nvPr/>
          </p:nvSpPr>
          <p:spPr>
            <a:xfrm>
              <a:off x="1006053" y="1663324"/>
              <a:ext cx="62238" cy="10124"/>
            </a:xfrm>
            <a:custGeom>
              <a:avLst/>
              <a:gdLst/>
              <a:ahLst/>
              <a:cxnLst/>
              <a:rect l="l" t="t" r="r" b="b"/>
              <a:pathLst>
                <a:path w="2373" h="386" extrusionOk="0">
                  <a:moveTo>
                    <a:pt x="260" y="0"/>
                  </a:moveTo>
                  <a:cubicBezTo>
                    <a:pt x="1" y="0"/>
                    <a:pt x="1" y="385"/>
                    <a:pt x="260" y="385"/>
                  </a:cubicBezTo>
                  <a:lnTo>
                    <a:pt x="2118" y="385"/>
                  </a:lnTo>
                  <a:cubicBezTo>
                    <a:pt x="2373" y="385"/>
                    <a:pt x="2373" y="0"/>
                    <a:pt x="2118"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9911;p85"/>
            <p:cNvSpPr/>
            <p:nvPr/>
          </p:nvSpPr>
          <p:spPr>
            <a:xfrm>
              <a:off x="1006053" y="1684910"/>
              <a:ext cx="100110" cy="10229"/>
            </a:xfrm>
            <a:custGeom>
              <a:avLst/>
              <a:gdLst/>
              <a:ahLst/>
              <a:cxnLst/>
              <a:rect l="l" t="t" r="r" b="b"/>
              <a:pathLst>
                <a:path w="3817" h="390" extrusionOk="0">
                  <a:moveTo>
                    <a:pt x="260" y="0"/>
                  </a:moveTo>
                  <a:cubicBezTo>
                    <a:pt x="1" y="0"/>
                    <a:pt x="1" y="390"/>
                    <a:pt x="260" y="390"/>
                  </a:cubicBezTo>
                  <a:lnTo>
                    <a:pt x="3561" y="390"/>
                  </a:lnTo>
                  <a:cubicBezTo>
                    <a:pt x="3816" y="390"/>
                    <a:pt x="3816" y="0"/>
                    <a:pt x="3561"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9912;p85"/>
            <p:cNvSpPr/>
            <p:nvPr/>
          </p:nvSpPr>
          <p:spPr>
            <a:xfrm>
              <a:off x="1006053" y="1712029"/>
              <a:ext cx="62238" cy="10124"/>
            </a:xfrm>
            <a:custGeom>
              <a:avLst/>
              <a:gdLst/>
              <a:ahLst/>
              <a:cxnLst/>
              <a:rect l="l" t="t" r="r" b="b"/>
              <a:pathLst>
                <a:path w="2373" h="386" extrusionOk="0">
                  <a:moveTo>
                    <a:pt x="260" y="1"/>
                  </a:moveTo>
                  <a:cubicBezTo>
                    <a:pt x="1" y="1"/>
                    <a:pt x="1" y="386"/>
                    <a:pt x="260" y="386"/>
                  </a:cubicBezTo>
                  <a:lnTo>
                    <a:pt x="2118" y="386"/>
                  </a:lnTo>
                  <a:cubicBezTo>
                    <a:pt x="2373" y="386"/>
                    <a:pt x="2373" y="1"/>
                    <a:pt x="2118"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9913;p85"/>
            <p:cNvSpPr/>
            <p:nvPr/>
          </p:nvSpPr>
          <p:spPr>
            <a:xfrm>
              <a:off x="1006053" y="1733745"/>
              <a:ext cx="100110" cy="10124"/>
            </a:xfrm>
            <a:custGeom>
              <a:avLst/>
              <a:gdLst/>
              <a:ahLst/>
              <a:cxnLst/>
              <a:rect l="l" t="t" r="r" b="b"/>
              <a:pathLst>
                <a:path w="3817" h="386" extrusionOk="0">
                  <a:moveTo>
                    <a:pt x="260" y="0"/>
                  </a:moveTo>
                  <a:cubicBezTo>
                    <a:pt x="1" y="0"/>
                    <a:pt x="1" y="385"/>
                    <a:pt x="260" y="385"/>
                  </a:cubicBezTo>
                  <a:lnTo>
                    <a:pt x="3561" y="385"/>
                  </a:lnTo>
                  <a:cubicBezTo>
                    <a:pt x="3816" y="385"/>
                    <a:pt x="3816" y="0"/>
                    <a:pt x="3561"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9914;p85"/>
            <p:cNvSpPr/>
            <p:nvPr/>
          </p:nvSpPr>
          <p:spPr>
            <a:xfrm>
              <a:off x="1006053" y="1760733"/>
              <a:ext cx="62238" cy="10124"/>
            </a:xfrm>
            <a:custGeom>
              <a:avLst/>
              <a:gdLst/>
              <a:ahLst/>
              <a:cxnLst/>
              <a:rect l="l" t="t" r="r" b="b"/>
              <a:pathLst>
                <a:path w="2373" h="386" extrusionOk="0">
                  <a:moveTo>
                    <a:pt x="260" y="1"/>
                  </a:moveTo>
                  <a:cubicBezTo>
                    <a:pt x="1" y="1"/>
                    <a:pt x="1" y="386"/>
                    <a:pt x="260" y="386"/>
                  </a:cubicBezTo>
                  <a:lnTo>
                    <a:pt x="2118" y="386"/>
                  </a:lnTo>
                  <a:cubicBezTo>
                    <a:pt x="2373" y="386"/>
                    <a:pt x="2373" y="1"/>
                    <a:pt x="2118"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9915;p85"/>
            <p:cNvSpPr/>
            <p:nvPr/>
          </p:nvSpPr>
          <p:spPr>
            <a:xfrm>
              <a:off x="1006053" y="1782319"/>
              <a:ext cx="100110" cy="10255"/>
            </a:xfrm>
            <a:custGeom>
              <a:avLst/>
              <a:gdLst/>
              <a:ahLst/>
              <a:cxnLst/>
              <a:rect l="l" t="t" r="r" b="b"/>
              <a:pathLst>
                <a:path w="3817" h="391" extrusionOk="0">
                  <a:moveTo>
                    <a:pt x="260" y="1"/>
                  </a:moveTo>
                  <a:cubicBezTo>
                    <a:pt x="1" y="1"/>
                    <a:pt x="1" y="386"/>
                    <a:pt x="260" y="391"/>
                  </a:cubicBezTo>
                  <a:lnTo>
                    <a:pt x="3561" y="391"/>
                  </a:lnTo>
                  <a:cubicBezTo>
                    <a:pt x="3816" y="391"/>
                    <a:pt x="3816" y="1"/>
                    <a:pt x="356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9916;p85"/>
            <p:cNvSpPr/>
            <p:nvPr/>
          </p:nvSpPr>
          <p:spPr>
            <a:xfrm>
              <a:off x="1006053" y="1582176"/>
              <a:ext cx="100110" cy="10124"/>
            </a:xfrm>
            <a:custGeom>
              <a:avLst/>
              <a:gdLst/>
              <a:ahLst/>
              <a:cxnLst/>
              <a:rect l="l" t="t" r="r" b="b"/>
              <a:pathLst>
                <a:path w="3817" h="386" extrusionOk="0">
                  <a:moveTo>
                    <a:pt x="260" y="0"/>
                  </a:moveTo>
                  <a:cubicBezTo>
                    <a:pt x="1" y="0"/>
                    <a:pt x="1" y="385"/>
                    <a:pt x="260" y="385"/>
                  </a:cubicBezTo>
                  <a:lnTo>
                    <a:pt x="3561" y="385"/>
                  </a:lnTo>
                  <a:cubicBezTo>
                    <a:pt x="3816" y="385"/>
                    <a:pt x="3816" y="0"/>
                    <a:pt x="3561"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9917;p85"/>
            <p:cNvSpPr/>
            <p:nvPr/>
          </p:nvSpPr>
          <p:spPr>
            <a:xfrm>
              <a:off x="962777" y="1630881"/>
              <a:ext cx="143386" cy="10124"/>
            </a:xfrm>
            <a:custGeom>
              <a:avLst/>
              <a:gdLst/>
              <a:ahLst/>
              <a:cxnLst/>
              <a:rect l="l" t="t" r="r" b="b"/>
              <a:pathLst>
                <a:path w="5467" h="386" extrusionOk="0">
                  <a:moveTo>
                    <a:pt x="260" y="1"/>
                  </a:moveTo>
                  <a:cubicBezTo>
                    <a:pt x="0" y="1"/>
                    <a:pt x="0" y="386"/>
                    <a:pt x="260" y="386"/>
                  </a:cubicBezTo>
                  <a:lnTo>
                    <a:pt x="5211" y="386"/>
                  </a:lnTo>
                  <a:cubicBezTo>
                    <a:pt x="5466" y="386"/>
                    <a:pt x="5466" y="1"/>
                    <a:pt x="5211"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9918;p85"/>
            <p:cNvSpPr/>
            <p:nvPr/>
          </p:nvSpPr>
          <p:spPr>
            <a:xfrm>
              <a:off x="1006053" y="1603762"/>
              <a:ext cx="29821" cy="10124"/>
            </a:xfrm>
            <a:custGeom>
              <a:avLst/>
              <a:gdLst/>
              <a:ahLst/>
              <a:cxnLst/>
              <a:rect l="l" t="t" r="r" b="b"/>
              <a:pathLst>
                <a:path w="1137" h="386" extrusionOk="0">
                  <a:moveTo>
                    <a:pt x="260" y="0"/>
                  </a:moveTo>
                  <a:cubicBezTo>
                    <a:pt x="1" y="0"/>
                    <a:pt x="1" y="385"/>
                    <a:pt x="260" y="385"/>
                  </a:cubicBezTo>
                  <a:lnTo>
                    <a:pt x="876" y="385"/>
                  </a:lnTo>
                  <a:cubicBezTo>
                    <a:pt x="1136" y="385"/>
                    <a:pt x="1136" y="0"/>
                    <a:pt x="87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9919;p85"/>
            <p:cNvSpPr/>
            <p:nvPr/>
          </p:nvSpPr>
          <p:spPr>
            <a:xfrm>
              <a:off x="1044030" y="1603762"/>
              <a:ext cx="29690" cy="10124"/>
            </a:xfrm>
            <a:custGeom>
              <a:avLst/>
              <a:gdLst/>
              <a:ahLst/>
              <a:cxnLst/>
              <a:rect l="l" t="t" r="r" b="b"/>
              <a:pathLst>
                <a:path w="1132" h="386" extrusionOk="0">
                  <a:moveTo>
                    <a:pt x="256" y="0"/>
                  </a:moveTo>
                  <a:cubicBezTo>
                    <a:pt x="1" y="0"/>
                    <a:pt x="1" y="385"/>
                    <a:pt x="256" y="385"/>
                  </a:cubicBezTo>
                  <a:lnTo>
                    <a:pt x="877" y="385"/>
                  </a:lnTo>
                  <a:cubicBezTo>
                    <a:pt x="1132" y="385"/>
                    <a:pt x="1132" y="0"/>
                    <a:pt x="87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9920;p85"/>
            <p:cNvSpPr/>
            <p:nvPr/>
          </p:nvSpPr>
          <p:spPr>
            <a:xfrm>
              <a:off x="964535" y="1582176"/>
              <a:ext cx="31709" cy="31709"/>
            </a:xfrm>
            <a:custGeom>
              <a:avLst/>
              <a:gdLst/>
              <a:ahLst/>
              <a:cxnLst/>
              <a:rect l="l" t="t" r="r" b="b"/>
              <a:pathLst>
                <a:path w="1209" h="1209" extrusionOk="0">
                  <a:moveTo>
                    <a:pt x="823" y="385"/>
                  </a:moveTo>
                  <a:lnTo>
                    <a:pt x="823" y="823"/>
                  </a:lnTo>
                  <a:lnTo>
                    <a:pt x="385" y="823"/>
                  </a:lnTo>
                  <a:lnTo>
                    <a:pt x="385" y="385"/>
                  </a:lnTo>
                  <a:close/>
                  <a:moveTo>
                    <a:pt x="193" y="0"/>
                  </a:moveTo>
                  <a:cubicBezTo>
                    <a:pt x="87" y="0"/>
                    <a:pt x="0" y="82"/>
                    <a:pt x="0" y="193"/>
                  </a:cubicBezTo>
                  <a:lnTo>
                    <a:pt x="0" y="1016"/>
                  </a:lnTo>
                  <a:cubicBezTo>
                    <a:pt x="0" y="1121"/>
                    <a:pt x="87" y="1208"/>
                    <a:pt x="193" y="1208"/>
                  </a:cubicBezTo>
                  <a:lnTo>
                    <a:pt x="1016" y="1208"/>
                  </a:lnTo>
                  <a:cubicBezTo>
                    <a:pt x="1122" y="1208"/>
                    <a:pt x="1208" y="1121"/>
                    <a:pt x="1208" y="1016"/>
                  </a:cubicBezTo>
                  <a:lnTo>
                    <a:pt x="1208" y="193"/>
                  </a:lnTo>
                  <a:cubicBezTo>
                    <a:pt x="1208" y="82"/>
                    <a:pt x="1122" y="0"/>
                    <a:pt x="101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6" name="Google Shape;10564;p85"/>
          <p:cNvGrpSpPr/>
          <p:nvPr/>
        </p:nvGrpSpPr>
        <p:grpSpPr>
          <a:xfrm>
            <a:off x="152302" y="3784212"/>
            <a:ext cx="516263" cy="473459"/>
            <a:chOff x="3072963" y="2903675"/>
            <a:chExt cx="387197" cy="355094"/>
          </a:xfrm>
        </p:grpSpPr>
        <p:sp>
          <p:nvSpPr>
            <p:cNvPr id="167" name="Google Shape;10565;p85"/>
            <p:cNvSpPr/>
            <p:nvPr/>
          </p:nvSpPr>
          <p:spPr>
            <a:xfrm>
              <a:off x="3120540" y="3017949"/>
              <a:ext cx="79260" cy="87469"/>
            </a:xfrm>
            <a:custGeom>
              <a:avLst/>
              <a:gdLst/>
              <a:ahLst/>
              <a:cxnLst/>
              <a:rect l="l" t="t" r="r" b="b"/>
              <a:pathLst>
                <a:path w="3022" h="3335" extrusionOk="0">
                  <a:moveTo>
                    <a:pt x="530" y="0"/>
                  </a:moveTo>
                  <a:lnTo>
                    <a:pt x="539" y="169"/>
                  </a:lnTo>
                  <a:cubicBezTo>
                    <a:pt x="578" y="640"/>
                    <a:pt x="568" y="1656"/>
                    <a:pt x="68" y="3128"/>
                  </a:cubicBezTo>
                  <a:lnTo>
                    <a:pt x="0" y="3335"/>
                  </a:lnTo>
                  <a:lnTo>
                    <a:pt x="3022" y="3335"/>
                  </a:lnTo>
                  <a:lnTo>
                    <a:pt x="2950" y="3128"/>
                  </a:lnTo>
                  <a:cubicBezTo>
                    <a:pt x="2454" y="1656"/>
                    <a:pt x="2440" y="645"/>
                    <a:pt x="2478" y="169"/>
                  </a:cubicBezTo>
                  <a:lnTo>
                    <a:pt x="2493"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0566;p85"/>
            <p:cNvSpPr/>
            <p:nvPr/>
          </p:nvSpPr>
          <p:spPr>
            <a:xfrm>
              <a:off x="3114482" y="3109430"/>
              <a:ext cx="91272" cy="19356"/>
            </a:xfrm>
            <a:custGeom>
              <a:avLst/>
              <a:gdLst/>
              <a:ahLst/>
              <a:cxnLst/>
              <a:rect l="l" t="t" r="r" b="b"/>
              <a:pathLst>
                <a:path w="3480" h="738" extrusionOk="0">
                  <a:moveTo>
                    <a:pt x="130" y="1"/>
                  </a:moveTo>
                  <a:lnTo>
                    <a:pt x="0" y="737"/>
                  </a:lnTo>
                  <a:lnTo>
                    <a:pt x="3479" y="737"/>
                  </a:lnTo>
                  <a:lnTo>
                    <a:pt x="3349" y="1"/>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0567;p85"/>
            <p:cNvSpPr/>
            <p:nvPr/>
          </p:nvSpPr>
          <p:spPr>
            <a:xfrm>
              <a:off x="3081409" y="3178985"/>
              <a:ext cx="125971" cy="19330"/>
            </a:xfrm>
            <a:custGeom>
              <a:avLst/>
              <a:gdLst/>
              <a:ahLst/>
              <a:cxnLst/>
              <a:rect l="l" t="t" r="r" b="b"/>
              <a:pathLst>
                <a:path w="4803" h="737" extrusionOk="0">
                  <a:moveTo>
                    <a:pt x="1" y="0"/>
                  </a:moveTo>
                  <a:lnTo>
                    <a:pt x="1" y="736"/>
                  </a:lnTo>
                  <a:lnTo>
                    <a:pt x="4605" y="736"/>
                  </a:lnTo>
                  <a:lnTo>
                    <a:pt x="4803" y="0"/>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0568;p85"/>
            <p:cNvSpPr/>
            <p:nvPr/>
          </p:nvSpPr>
          <p:spPr>
            <a:xfrm>
              <a:off x="3091873" y="3132799"/>
              <a:ext cx="131531" cy="42043"/>
            </a:xfrm>
            <a:custGeom>
              <a:avLst/>
              <a:gdLst/>
              <a:ahLst/>
              <a:cxnLst/>
              <a:rect l="l" t="t" r="r" b="b"/>
              <a:pathLst>
                <a:path w="5015" h="1603" extrusionOk="0">
                  <a:moveTo>
                    <a:pt x="439" y="0"/>
                  </a:moveTo>
                  <a:lnTo>
                    <a:pt x="1" y="1602"/>
                  </a:lnTo>
                  <a:lnTo>
                    <a:pt x="4813" y="1602"/>
                  </a:lnTo>
                  <a:lnTo>
                    <a:pt x="4919" y="1011"/>
                  </a:lnTo>
                  <a:cubicBezTo>
                    <a:pt x="4919" y="996"/>
                    <a:pt x="4928" y="977"/>
                    <a:pt x="4943" y="967"/>
                  </a:cubicBezTo>
                  <a:lnTo>
                    <a:pt x="5015" y="900"/>
                  </a:lnTo>
                  <a:lnTo>
                    <a:pt x="4986" y="808"/>
                  </a:lnTo>
                  <a:lnTo>
                    <a:pt x="4769"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0569;p85"/>
            <p:cNvSpPr/>
            <p:nvPr/>
          </p:nvSpPr>
          <p:spPr>
            <a:xfrm>
              <a:off x="3326111" y="3178985"/>
              <a:ext cx="125971" cy="19330"/>
            </a:xfrm>
            <a:custGeom>
              <a:avLst/>
              <a:gdLst/>
              <a:ahLst/>
              <a:cxnLst/>
              <a:rect l="l" t="t" r="r" b="b"/>
              <a:pathLst>
                <a:path w="4803" h="737" extrusionOk="0">
                  <a:moveTo>
                    <a:pt x="1" y="0"/>
                  </a:moveTo>
                  <a:lnTo>
                    <a:pt x="203" y="736"/>
                  </a:lnTo>
                  <a:lnTo>
                    <a:pt x="4803" y="736"/>
                  </a:lnTo>
                  <a:lnTo>
                    <a:pt x="4803" y="0"/>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0570;p85"/>
            <p:cNvSpPr/>
            <p:nvPr/>
          </p:nvSpPr>
          <p:spPr>
            <a:xfrm>
              <a:off x="3188050" y="3231231"/>
              <a:ext cx="157522" cy="19199"/>
            </a:xfrm>
            <a:custGeom>
              <a:avLst/>
              <a:gdLst/>
              <a:ahLst/>
              <a:cxnLst/>
              <a:rect l="l" t="t" r="r" b="b"/>
              <a:pathLst>
                <a:path w="6006" h="732" extrusionOk="0">
                  <a:moveTo>
                    <a:pt x="1" y="0"/>
                  </a:moveTo>
                  <a:lnTo>
                    <a:pt x="1" y="732"/>
                  </a:lnTo>
                  <a:lnTo>
                    <a:pt x="6006" y="732"/>
                  </a:lnTo>
                  <a:lnTo>
                    <a:pt x="6006" y="0"/>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0571;p85"/>
            <p:cNvSpPr/>
            <p:nvPr/>
          </p:nvSpPr>
          <p:spPr>
            <a:xfrm>
              <a:off x="3325744" y="2930322"/>
              <a:ext cx="95547" cy="83482"/>
            </a:xfrm>
            <a:custGeom>
              <a:avLst/>
              <a:gdLst/>
              <a:ahLst/>
              <a:cxnLst/>
              <a:rect l="l" t="t" r="r" b="b"/>
              <a:pathLst>
                <a:path w="3643" h="3183" extrusionOk="0">
                  <a:moveTo>
                    <a:pt x="1814" y="1"/>
                  </a:moveTo>
                  <a:cubicBezTo>
                    <a:pt x="692" y="1"/>
                    <a:pt x="12" y="1266"/>
                    <a:pt x="659" y="2206"/>
                  </a:cubicBezTo>
                  <a:lnTo>
                    <a:pt x="707"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32"/>
                    <a:pt x="2863" y="2355"/>
                    <a:pt x="2906" y="2302"/>
                  </a:cubicBezTo>
                  <a:cubicBezTo>
                    <a:pt x="3643" y="1407"/>
                    <a:pt x="3036" y="50"/>
                    <a:pt x="1877" y="2"/>
                  </a:cubicBezTo>
                  <a:cubicBezTo>
                    <a:pt x="1856" y="1"/>
                    <a:pt x="1835" y="1"/>
                    <a:pt x="1814" y="1"/>
                  </a:cubicBez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0572;p85"/>
            <p:cNvSpPr/>
            <p:nvPr/>
          </p:nvSpPr>
          <p:spPr>
            <a:xfrm>
              <a:off x="3227181" y="3070194"/>
              <a:ext cx="79260" cy="87469"/>
            </a:xfrm>
            <a:custGeom>
              <a:avLst/>
              <a:gdLst/>
              <a:ahLst/>
              <a:cxnLst/>
              <a:rect l="l" t="t" r="r" b="b"/>
              <a:pathLst>
                <a:path w="3022" h="3335" extrusionOk="0">
                  <a:moveTo>
                    <a:pt x="529" y="0"/>
                  </a:moveTo>
                  <a:lnTo>
                    <a:pt x="539" y="169"/>
                  </a:lnTo>
                  <a:cubicBezTo>
                    <a:pt x="578" y="640"/>
                    <a:pt x="568" y="1656"/>
                    <a:pt x="68" y="3128"/>
                  </a:cubicBezTo>
                  <a:lnTo>
                    <a:pt x="0" y="3335"/>
                  </a:lnTo>
                  <a:lnTo>
                    <a:pt x="3022" y="3335"/>
                  </a:lnTo>
                  <a:lnTo>
                    <a:pt x="2950" y="3128"/>
                  </a:lnTo>
                  <a:cubicBezTo>
                    <a:pt x="2454" y="1656"/>
                    <a:pt x="2440" y="640"/>
                    <a:pt x="2478" y="169"/>
                  </a:cubicBezTo>
                  <a:lnTo>
                    <a:pt x="2493"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0573;p85"/>
            <p:cNvSpPr/>
            <p:nvPr/>
          </p:nvSpPr>
          <p:spPr>
            <a:xfrm>
              <a:off x="3112462" y="2930322"/>
              <a:ext cx="95547" cy="83482"/>
            </a:xfrm>
            <a:custGeom>
              <a:avLst/>
              <a:gdLst/>
              <a:ahLst/>
              <a:cxnLst/>
              <a:rect l="l" t="t" r="r" b="b"/>
              <a:pathLst>
                <a:path w="3643" h="3183" extrusionOk="0">
                  <a:moveTo>
                    <a:pt x="1814" y="1"/>
                  </a:moveTo>
                  <a:cubicBezTo>
                    <a:pt x="692" y="1"/>
                    <a:pt x="12" y="1266"/>
                    <a:pt x="659" y="2206"/>
                  </a:cubicBezTo>
                  <a:lnTo>
                    <a:pt x="708"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32"/>
                    <a:pt x="2863" y="2355"/>
                    <a:pt x="2907" y="2302"/>
                  </a:cubicBezTo>
                  <a:cubicBezTo>
                    <a:pt x="3643" y="1407"/>
                    <a:pt x="3036" y="50"/>
                    <a:pt x="1877" y="2"/>
                  </a:cubicBezTo>
                  <a:cubicBezTo>
                    <a:pt x="1856" y="1"/>
                    <a:pt x="1835" y="1"/>
                    <a:pt x="1814" y="1"/>
                  </a:cubicBez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0574;p85"/>
            <p:cNvSpPr/>
            <p:nvPr/>
          </p:nvSpPr>
          <p:spPr>
            <a:xfrm>
              <a:off x="3310086" y="3132799"/>
              <a:ext cx="131400" cy="42043"/>
            </a:xfrm>
            <a:custGeom>
              <a:avLst/>
              <a:gdLst/>
              <a:ahLst/>
              <a:cxnLst/>
              <a:rect l="l" t="t" r="r" b="b"/>
              <a:pathLst>
                <a:path w="5010" h="1603" extrusionOk="0">
                  <a:moveTo>
                    <a:pt x="246" y="0"/>
                  </a:moveTo>
                  <a:lnTo>
                    <a:pt x="29" y="794"/>
                  </a:lnTo>
                  <a:lnTo>
                    <a:pt x="0" y="900"/>
                  </a:lnTo>
                  <a:lnTo>
                    <a:pt x="73" y="967"/>
                  </a:lnTo>
                  <a:cubicBezTo>
                    <a:pt x="87" y="977"/>
                    <a:pt x="97" y="996"/>
                    <a:pt x="97" y="1011"/>
                  </a:cubicBezTo>
                  <a:lnTo>
                    <a:pt x="203" y="1602"/>
                  </a:lnTo>
                  <a:lnTo>
                    <a:pt x="5009" y="1602"/>
                  </a:lnTo>
                  <a:lnTo>
                    <a:pt x="4576"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0575;p85"/>
            <p:cNvSpPr/>
            <p:nvPr/>
          </p:nvSpPr>
          <p:spPr>
            <a:xfrm>
              <a:off x="3327764" y="3109430"/>
              <a:ext cx="91245" cy="19356"/>
            </a:xfrm>
            <a:custGeom>
              <a:avLst/>
              <a:gdLst/>
              <a:ahLst/>
              <a:cxnLst/>
              <a:rect l="l" t="t" r="r" b="b"/>
              <a:pathLst>
                <a:path w="3479" h="738" extrusionOk="0">
                  <a:moveTo>
                    <a:pt x="130" y="1"/>
                  </a:moveTo>
                  <a:lnTo>
                    <a:pt x="0" y="737"/>
                  </a:lnTo>
                  <a:lnTo>
                    <a:pt x="3479" y="737"/>
                  </a:lnTo>
                  <a:lnTo>
                    <a:pt x="3349" y="1"/>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0576;p85"/>
            <p:cNvSpPr/>
            <p:nvPr/>
          </p:nvSpPr>
          <p:spPr>
            <a:xfrm>
              <a:off x="3221123" y="3161675"/>
              <a:ext cx="91272" cy="19356"/>
            </a:xfrm>
            <a:custGeom>
              <a:avLst/>
              <a:gdLst/>
              <a:ahLst/>
              <a:cxnLst/>
              <a:rect l="l" t="t" r="r" b="b"/>
              <a:pathLst>
                <a:path w="3480" h="738" extrusionOk="0">
                  <a:moveTo>
                    <a:pt x="130" y="1"/>
                  </a:moveTo>
                  <a:lnTo>
                    <a:pt x="0" y="737"/>
                  </a:lnTo>
                  <a:lnTo>
                    <a:pt x="3479" y="737"/>
                  </a:lnTo>
                  <a:lnTo>
                    <a:pt x="3349" y="1"/>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0577;p85"/>
            <p:cNvSpPr/>
            <p:nvPr/>
          </p:nvSpPr>
          <p:spPr>
            <a:xfrm>
              <a:off x="3219103" y="2982568"/>
              <a:ext cx="95547" cy="83482"/>
            </a:xfrm>
            <a:custGeom>
              <a:avLst/>
              <a:gdLst/>
              <a:ahLst/>
              <a:cxnLst/>
              <a:rect l="l" t="t" r="r" b="b"/>
              <a:pathLst>
                <a:path w="3643" h="3183" extrusionOk="0">
                  <a:moveTo>
                    <a:pt x="1808" y="1"/>
                  </a:moveTo>
                  <a:cubicBezTo>
                    <a:pt x="689" y="1"/>
                    <a:pt x="13" y="1267"/>
                    <a:pt x="659" y="2206"/>
                  </a:cubicBezTo>
                  <a:lnTo>
                    <a:pt x="708"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27"/>
                    <a:pt x="2863" y="2350"/>
                    <a:pt x="2906" y="2302"/>
                  </a:cubicBezTo>
                  <a:cubicBezTo>
                    <a:pt x="3643" y="1407"/>
                    <a:pt x="3036" y="50"/>
                    <a:pt x="1877" y="2"/>
                  </a:cubicBezTo>
                  <a:cubicBezTo>
                    <a:pt x="1854" y="1"/>
                    <a:pt x="1831" y="1"/>
                    <a:pt x="1808" y="1"/>
                  </a:cubicBez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0578;p85"/>
            <p:cNvSpPr/>
            <p:nvPr/>
          </p:nvSpPr>
          <p:spPr>
            <a:xfrm>
              <a:off x="3333822" y="3017949"/>
              <a:ext cx="79155" cy="87469"/>
            </a:xfrm>
            <a:custGeom>
              <a:avLst/>
              <a:gdLst/>
              <a:ahLst/>
              <a:cxnLst/>
              <a:rect l="l" t="t" r="r" b="b"/>
              <a:pathLst>
                <a:path w="3018" h="3335" extrusionOk="0">
                  <a:moveTo>
                    <a:pt x="525" y="0"/>
                  </a:moveTo>
                  <a:lnTo>
                    <a:pt x="539" y="169"/>
                  </a:lnTo>
                  <a:cubicBezTo>
                    <a:pt x="573" y="640"/>
                    <a:pt x="563" y="1656"/>
                    <a:pt x="67" y="3128"/>
                  </a:cubicBezTo>
                  <a:lnTo>
                    <a:pt x="0" y="3335"/>
                  </a:lnTo>
                  <a:lnTo>
                    <a:pt x="3017" y="3335"/>
                  </a:lnTo>
                  <a:lnTo>
                    <a:pt x="2945" y="3128"/>
                  </a:lnTo>
                  <a:cubicBezTo>
                    <a:pt x="2449" y="1656"/>
                    <a:pt x="2440" y="645"/>
                    <a:pt x="2473" y="169"/>
                  </a:cubicBezTo>
                  <a:lnTo>
                    <a:pt x="2488"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0579;p85"/>
            <p:cNvSpPr/>
            <p:nvPr/>
          </p:nvSpPr>
          <p:spPr>
            <a:xfrm>
              <a:off x="3201295" y="3187168"/>
              <a:ext cx="131033" cy="37899"/>
            </a:xfrm>
            <a:custGeom>
              <a:avLst/>
              <a:gdLst/>
              <a:ahLst/>
              <a:cxnLst/>
              <a:rect l="l" t="t" r="r" b="b"/>
              <a:pathLst>
                <a:path w="4996" h="1445" extrusionOk="0">
                  <a:moveTo>
                    <a:pt x="390" y="1"/>
                  </a:moveTo>
                  <a:lnTo>
                    <a:pt x="1" y="1444"/>
                  </a:lnTo>
                  <a:lnTo>
                    <a:pt x="4995" y="1444"/>
                  </a:lnTo>
                  <a:lnTo>
                    <a:pt x="4601" y="1"/>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0580;p85"/>
            <p:cNvSpPr/>
            <p:nvPr/>
          </p:nvSpPr>
          <p:spPr>
            <a:xfrm>
              <a:off x="3326111" y="3178985"/>
              <a:ext cx="17572" cy="19330"/>
            </a:xfrm>
            <a:custGeom>
              <a:avLst/>
              <a:gdLst/>
              <a:ahLst/>
              <a:cxnLst/>
              <a:rect l="l" t="t" r="r" b="b"/>
              <a:pathLst>
                <a:path w="670" h="737" extrusionOk="0">
                  <a:moveTo>
                    <a:pt x="1" y="0"/>
                  </a:moveTo>
                  <a:lnTo>
                    <a:pt x="203" y="736"/>
                  </a:lnTo>
                  <a:lnTo>
                    <a:pt x="669" y="736"/>
                  </a:lnTo>
                  <a:lnTo>
                    <a:pt x="472"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0581;p85"/>
            <p:cNvSpPr/>
            <p:nvPr/>
          </p:nvSpPr>
          <p:spPr>
            <a:xfrm>
              <a:off x="3188050" y="3231231"/>
              <a:ext cx="12406" cy="19199"/>
            </a:xfrm>
            <a:custGeom>
              <a:avLst/>
              <a:gdLst/>
              <a:ahLst/>
              <a:cxnLst/>
              <a:rect l="l" t="t" r="r" b="b"/>
              <a:pathLst>
                <a:path w="473" h="732" extrusionOk="0">
                  <a:moveTo>
                    <a:pt x="1" y="0"/>
                  </a:moveTo>
                  <a:lnTo>
                    <a:pt x="1" y="732"/>
                  </a:lnTo>
                  <a:lnTo>
                    <a:pt x="472" y="732"/>
                  </a:lnTo>
                  <a:lnTo>
                    <a:pt x="472"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0582;p85"/>
            <p:cNvSpPr/>
            <p:nvPr/>
          </p:nvSpPr>
          <p:spPr>
            <a:xfrm>
              <a:off x="3325744" y="2930322"/>
              <a:ext cx="53766" cy="59641"/>
            </a:xfrm>
            <a:custGeom>
              <a:avLst/>
              <a:gdLst/>
              <a:ahLst/>
              <a:cxnLst/>
              <a:rect l="l" t="t" r="r" b="b"/>
              <a:pathLst>
                <a:path w="2050" h="2274" extrusionOk="0">
                  <a:moveTo>
                    <a:pt x="1803" y="0"/>
                  </a:moveTo>
                  <a:cubicBezTo>
                    <a:pt x="711" y="0"/>
                    <a:pt x="1" y="1251"/>
                    <a:pt x="659" y="2206"/>
                  </a:cubicBezTo>
                  <a:lnTo>
                    <a:pt x="703" y="2273"/>
                  </a:lnTo>
                  <a:lnTo>
                    <a:pt x="1174" y="2273"/>
                  </a:lnTo>
                  <a:lnTo>
                    <a:pt x="1126" y="2206"/>
                  </a:lnTo>
                  <a:cubicBezTo>
                    <a:pt x="544" y="1359"/>
                    <a:pt x="1039" y="195"/>
                    <a:pt x="2050" y="21"/>
                  </a:cubicBezTo>
                  <a:cubicBezTo>
                    <a:pt x="1966" y="7"/>
                    <a:pt x="1883" y="0"/>
                    <a:pt x="1803" y="0"/>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0583;p85"/>
            <p:cNvSpPr/>
            <p:nvPr/>
          </p:nvSpPr>
          <p:spPr>
            <a:xfrm>
              <a:off x="3325744" y="2994081"/>
              <a:ext cx="18307" cy="19723"/>
            </a:xfrm>
            <a:custGeom>
              <a:avLst/>
              <a:gdLst/>
              <a:ahLst/>
              <a:cxnLst/>
              <a:rect l="l" t="t" r="r" b="b"/>
              <a:pathLst>
                <a:path w="698" h="752" extrusionOk="0">
                  <a:moveTo>
                    <a:pt x="231" y="1"/>
                  </a:moveTo>
                  <a:cubicBezTo>
                    <a:pt x="101" y="1"/>
                    <a:pt x="0" y="102"/>
                    <a:pt x="0" y="227"/>
                  </a:cubicBezTo>
                  <a:lnTo>
                    <a:pt x="0" y="525"/>
                  </a:lnTo>
                  <a:cubicBezTo>
                    <a:pt x="0" y="651"/>
                    <a:pt x="101" y="752"/>
                    <a:pt x="231" y="752"/>
                  </a:cubicBezTo>
                  <a:lnTo>
                    <a:pt x="698" y="752"/>
                  </a:lnTo>
                  <a:cubicBezTo>
                    <a:pt x="573" y="752"/>
                    <a:pt x="472" y="651"/>
                    <a:pt x="472" y="525"/>
                  </a:cubicBezTo>
                  <a:lnTo>
                    <a:pt x="472" y="227"/>
                  </a:lnTo>
                  <a:cubicBezTo>
                    <a:pt x="472" y="102"/>
                    <a:pt x="573" y="1"/>
                    <a:pt x="698" y="1"/>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0584;p85"/>
            <p:cNvSpPr/>
            <p:nvPr/>
          </p:nvSpPr>
          <p:spPr>
            <a:xfrm>
              <a:off x="3227181" y="3070063"/>
              <a:ext cx="27539" cy="87495"/>
            </a:xfrm>
            <a:custGeom>
              <a:avLst/>
              <a:gdLst/>
              <a:ahLst/>
              <a:cxnLst/>
              <a:rect l="l" t="t" r="r" b="b"/>
              <a:pathLst>
                <a:path w="1050" h="3336" extrusionOk="0">
                  <a:moveTo>
                    <a:pt x="529" y="1"/>
                  </a:moveTo>
                  <a:lnTo>
                    <a:pt x="539" y="174"/>
                  </a:lnTo>
                  <a:cubicBezTo>
                    <a:pt x="578" y="645"/>
                    <a:pt x="568" y="1661"/>
                    <a:pt x="68" y="3128"/>
                  </a:cubicBezTo>
                  <a:lnTo>
                    <a:pt x="0" y="3335"/>
                  </a:lnTo>
                  <a:lnTo>
                    <a:pt x="467" y="3335"/>
                  </a:lnTo>
                  <a:lnTo>
                    <a:pt x="539" y="3128"/>
                  </a:lnTo>
                  <a:cubicBezTo>
                    <a:pt x="1039" y="1661"/>
                    <a:pt x="1049" y="645"/>
                    <a:pt x="1011" y="174"/>
                  </a:cubicBezTo>
                  <a:lnTo>
                    <a:pt x="996" y="1"/>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0585;p85"/>
            <p:cNvSpPr/>
            <p:nvPr/>
          </p:nvSpPr>
          <p:spPr>
            <a:xfrm>
              <a:off x="3120540" y="3017949"/>
              <a:ext cx="27539" cy="87469"/>
            </a:xfrm>
            <a:custGeom>
              <a:avLst/>
              <a:gdLst/>
              <a:ahLst/>
              <a:cxnLst/>
              <a:rect l="l" t="t" r="r" b="b"/>
              <a:pathLst>
                <a:path w="1050" h="3335" extrusionOk="0">
                  <a:moveTo>
                    <a:pt x="530" y="0"/>
                  </a:moveTo>
                  <a:lnTo>
                    <a:pt x="539" y="169"/>
                  </a:lnTo>
                  <a:cubicBezTo>
                    <a:pt x="578" y="645"/>
                    <a:pt x="568" y="1656"/>
                    <a:pt x="68" y="3128"/>
                  </a:cubicBezTo>
                  <a:lnTo>
                    <a:pt x="0" y="3335"/>
                  </a:lnTo>
                  <a:lnTo>
                    <a:pt x="467" y="3335"/>
                  </a:lnTo>
                  <a:lnTo>
                    <a:pt x="539" y="3128"/>
                  </a:lnTo>
                  <a:cubicBezTo>
                    <a:pt x="1040" y="1656"/>
                    <a:pt x="1049" y="640"/>
                    <a:pt x="1011" y="169"/>
                  </a:cubicBezTo>
                  <a:lnTo>
                    <a:pt x="996"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0586;p85"/>
            <p:cNvSpPr/>
            <p:nvPr/>
          </p:nvSpPr>
          <p:spPr>
            <a:xfrm>
              <a:off x="3114482" y="3109430"/>
              <a:ext cx="15789" cy="19356"/>
            </a:xfrm>
            <a:custGeom>
              <a:avLst/>
              <a:gdLst/>
              <a:ahLst/>
              <a:cxnLst/>
              <a:rect l="l" t="t" r="r" b="b"/>
              <a:pathLst>
                <a:path w="602" h="738" extrusionOk="0">
                  <a:moveTo>
                    <a:pt x="130" y="1"/>
                  </a:moveTo>
                  <a:lnTo>
                    <a:pt x="0" y="737"/>
                  </a:lnTo>
                  <a:lnTo>
                    <a:pt x="472" y="737"/>
                  </a:lnTo>
                  <a:lnTo>
                    <a:pt x="602" y="1"/>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0587;p85"/>
            <p:cNvSpPr/>
            <p:nvPr/>
          </p:nvSpPr>
          <p:spPr>
            <a:xfrm>
              <a:off x="3081409" y="3178985"/>
              <a:ext cx="12406" cy="19199"/>
            </a:xfrm>
            <a:custGeom>
              <a:avLst/>
              <a:gdLst/>
              <a:ahLst/>
              <a:cxnLst/>
              <a:rect l="l" t="t" r="r" b="b"/>
              <a:pathLst>
                <a:path w="473" h="732" extrusionOk="0">
                  <a:moveTo>
                    <a:pt x="1" y="0"/>
                  </a:moveTo>
                  <a:lnTo>
                    <a:pt x="1" y="732"/>
                  </a:lnTo>
                  <a:lnTo>
                    <a:pt x="472" y="732"/>
                  </a:lnTo>
                  <a:lnTo>
                    <a:pt x="472"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0588;p85"/>
            <p:cNvSpPr/>
            <p:nvPr/>
          </p:nvSpPr>
          <p:spPr>
            <a:xfrm>
              <a:off x="3091873" y="3132799"/>
              <a:ext cx="23762" cy="42043"/>
            </a:xfrm>
            <a:custGeom>
              <a:avLst/>
              <a:gdLst/>
              <a:ahLst/>
              <a:cxnLst/>
              <a:rect l="l" t="t" r="r" b="b"/>
              <a:pathLst>
                <a:path w="906" h="1603" extrusionOk="0">
                  <a:moveTo>
                    <a:pt x="439" y="0"/>
                  </a:moveTo>
                  <a:lnTo>
                    <a:pt x="1" y="1602"/>
                  </a:lnTo>
                  <a:lnTo>
                    <a:pt x="473" y="1602"/>
                  </a:lnTo>
                  <a:lnTo>
                    <a:pt x="906"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0589;p85"/>
            <p:cNvSpPr/>
            <p:nvPr/>
          </p:nvSpPr>
          <p:spPr>
            <a:xfrm>
              <a:off x="3112462" y="2994081"/>
              <a:ext cx="18307" cy="19723"/>
            </a:xfrm>
            <a:custGeom>
              <a:avLst/>
              <a:gdLst/>
              <a:ahLst/>
              <a:cxnLst/>
              <a:rect l="l" t="t" r="r" b="b"/>
              <a:pathLst>
                <a:path w="698" h="752" extrusionOk="0">
                  <a:moveTo>
                    <a:pt x="231" y="1"/>
                  </a:moveTo>
                  <a:cubicBezTo>
                    <a:pt x="101" y="1"/>
                    <a:pt x="0" y="102"/>
                    <a:pt x="0" y="227"/>
                  </a:cubicBezTo>
                  <a:lnTo>
                    <a:pt x="0" y="525"/>
                  </a:lnTo>
                  <a:cubicBezTo>
                    <a:pt x="0" y="651"/>
                    <a:pt x="101" y="752"/>
                    <a:pt x="231" y="752"/>
                  </a:cubicBezTo>
                  <a:lnTo>
                    <a:pt x="698" y="752"/>
                  </a:lnTo>
                  <a:cubicBezTo>
                    <a:pt x="573" y="752"/>
                    <a:pt x="472" y="651"/>
                    <a:pt x="472" y="525"/>
                  </a:cubicBezTo>
                  <a:lnTo>
                    <a:pt x="472" y="227"/>
                  </a:lnTo>
                  <a:cubicBezTo>
                    <a:pt x="472" y="102"/>
                    <a:pt x="573" y="1"/>
                    <a:pt x="698" y="1"/>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0590;p85"/>
            <p:cNvSpPr/>
            <p:nvPr/>
          </p:nvSpPr>
          <p:spPr>
            <a:xfrm>
              <a:off x="3112462" y="2930322"/>
              <a:ext cx="53898" cy="59641"/>
            </a:xfrm>
            <a:custGeom>
              <a:avLst/>
              <a:gdLst/>
              <a:ahLst/>
              <a:cxnLst/>
              <a:rect l="l" t="t" r="r" b="b"/>
              <a:pathLst>
                <a:path w="2055" h="2274" extrusionOk="0">
                  <a:moveTo>
                    <a:pt x="1808" y="0"/>
                  </a:moveTo>
                  <a:cubicBezTo>
                    <a:pt x="715" y="0"/>
                    <a:pt x="1" y="1251"/>
                    <a:pt x="659" y="2206"/>
                  </a:cubicBezTo>
                  <a:lnTo>
                    <a:pt x="708" y="2273"/>
                  </a:lnTo>
                  <a:lnTo>
                    <a:pt x="1174" y="2273"/>
                  </a:lnTo>
                  <a:lnTo>
                    <a:pt x="1131" y="2206"/>
                  </a:lnTo>
                  <a:cubicBezTo>
                    <a:pt x="544" y="1359"/>
                    <a:pt x="1040" y="195"/>
                    <a:pt x="2055" y="21"/>
                  </a:cubicBezTo>
                  <a:cubicBezTo>
                    <a:pt x="1971" y="7"/>
                    <a:pt x="1888" y="0"/>
                    <a:pt x="1808" y="0"/>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0591;p85"/>
            <p:cNvSpPr/>
            <p:nvPr/>
          </p:nvSpPr>
          <p:spPr>
            <a:xfrm>
              <a:off x="3310086" y="3132799"/>
              <a:ext cx="18831" cy="42043"/>
            </a:xfrm>
            <a:custGeom>
              <a:avLst/>
              <a:gdLst/>
              <a:ahLst/>
              <a:cxnLst/>
              <a:rect l="l" t="t" r="r" b="b"/>
              <a:pathLst>
                <a:path w="718" h="1603" extrusionOk="0">
                  <a:moveTo>
                    <a:pt x="246" y="0"/>
                  </a:moveTo>
                  <a:lnTo>
                    <a:pt x="34" y="794"/>
                  </a:lnTo>
                  <a:lnTo>
                    <a:pt x="0" y="900"/>
                  </a:lnTo>
                  <a:lnTo>
                    <a:pt x="73" y="967"/>
                  </a:lnTo>
                  <a:cubicBezTo>
                    <a:pt x="87" y="977"/>
                    <a:pt x="97" y="996"/>
                    <a:pt x="97" y="1011"/>
                  </a:cubicBezTo>
                  <a:lnTo>
                    <a:pt x="203" y="1602"/>
                  </a:lnTo>
                  <a:lnTo>
                    <a:pt x="674" y="1602"/>
                  </a:lnTo>
                  <a:lnTo>
                    <a:pt x="568" y="1011"/>
                  </a:lnTo>
                  <a:cubicBezTo>
                    <a:pt x="568" y="996"/>
                    <a:pt x="559" y="977"/>
                    <a:pt x="544" y="967"/>
                  </a:cubicBezTo>
                  <a:lnTo>
                    <a:pt x="467" y="900"/>
                  </a:lnTo>
                  <a:lnTo>
                    <a:pt x="506" y="794"/>
                  </a:lnTo>
                  <a:lnTo>
                    <a:pt x="717"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0592;p85"/>
            <p:cNvSpPr/>
            <p:nvPr/>
          </p:nvSpPr>
          <p:spPr>
            <a:xfrm>
              <a:off x="3327764" y="3109430"/>
              <a:ext cx="15789" cy="19356"/>
            </a:xfrm>
            <a:custGeom>
              <a:avLst/>
              <a:gdLst/>
              <a:ahLst/>
              <a:cxnLst/>
              <a:rect l="l" t="t" r="r" b="b"/>
              <a:pathLst>
                <a:path w="602" h="738" extrusionOk="0">
                  <a:moveTo>
                    <a:pt x="130" y="1"/>
                  </a:moveTo>
                  <a:lnTo>
                    <a:pt x="0" y="737"/>
                  </a:lnTo>
                  <a:lnTo>
                    <a:pt x="472" y="737"/>
                  </a:lnTo>
                  <a:lnTo>
                    <a:pt x="602" y="1"/>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0593;p85"/>
            <p:cNvSpPr/>
            <p:nvPr/>
          </p:nvSpPr>
          <p:spPr>
            <a:xfrm>
              <a:off x="3221123" y="3161675"/>
              <a:ext cx="15789" cy="19356"/>
            </a:xfrm>
            <a:custGeom>
              <a:avLst/>
              <a:gdLst/>
              <a:ahLst/>
              <a:cxnLst/>
              <a:rect l="l" t="t" r="r" b="b"/>
              <a:pathLst>
                <a:path w="602" h="738" extrusionOk="0">
                  <a:moveTo>
                    <a:pt x="130" y="1"/>
                  </a:moveTo>
                  <a:lnTo>
                    <a:pt x="0" y="737"/>
                  </a:lnTo>
                  <a:lnTo>
                    <a:pt x="472" y="737"/>
                  </a:lnTo>
                  <a:lnTo>
                    <a:pt x="602" y="1"/>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0594;p85"/>
            <p:cNvSpPr/>
            <p:nvPr/>
          </p:nvSpPr>
          <p:spPr>
            <a:xfrm>
              <a:off x="3219103" y="3046353"/>
              <a:ext cx="18307" cy="19697"/>
            </a:xfrm>
            <a:custGeom>
              <a:avLst/>
              <a:gdLst/>
              <a:ahLst/>
              <a:cxnLst/>
              <a:rect l="l" t="t" r="r" b="b"/>
              <a:pathLst>
                <a:path w="698" h="751" extrusionOk="0">
                  <a:moveTo>
                    <a:pt x="231" y="0"/>
                  </a:moveTo>
                  <a:cubicBezTo>
                    <a:pt x="101" y="0"/>
                    <a:pt x="0" y="101"/>
                    <a:pt x="0" y="226"/>
                  </a:cubicBezTo>
                  <a:lnTo>
                    <a:pt x="0" y="524"/>
                  </a:lnTo>
                  <a:cubicBezTo>
                    <a:pt x="0" y="650"/>
                    <a:pt x="101" y="751"/>
                    <a:pt x="231" y="751"/>
                  </a:cubicBezTo>
                  <a:lnTo>
                    <a:pt x="698" y="751"/>
                  </a:lnTo>
                  <a:cubicBezTo>
                    <a:pt x="573" y="751"/>
                    <a:pt x="472" y="650"/>
                    <a:pt x="472" y="524"/>
                  </a:cubicBezTo>
                  <a:lnTo>
                    <a:pt x="472" y="226"/>
                  </a:lnTo>
                  <a:cubicBezTo>
                    <a:pt x="472" y="101"/>
                    <a:pt x="573" y="0"/>
                    <a:pt x="698" y="0"/>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0595;p85"/>
            <p:cNvSpPr/>
            <p:nvPr/>
          </p:nvSpPr>
          <p:spPr>
            <a:xfrm>
              <a:off x="3219129" y="2982541"/>
              <a:ext cx="53871" cy="59668"/>
            </a:xfrm>
            <a:custGeom>
              <a:avLst/>
              <a:gdLst/>
              <a:ahLst/>
              <a:cxnLst/>
              <a:rect l="l" t="t" r="r" b="b"/>
              <a:pathLst>
                <a:path w="2054" h="2275" extrusionOk="0">
                  <a:moveTo>
                    <a:pt x="1802" y="0"/>
                  </a:moveTo>
                  <a:cubicBezTo>
                    <a:pt x="712" y="0"/>
                    <a:pt x="0" y="1254"/>
                    <a:pt x="658" y="2207"/>
                  </a:cubicBezTo>
                  <a:lnTo>
                    <a:pt x="707" y="2274"/>
                  </a:lnTo>
                  <a:lnTo>
                    <a:pt x="1173" y="2274"/>
                  </a:lnTo>
                  <a:lnTo>
                    <a:pt x="1130" y="2207"/>
                  </a:lnTo>
                  <a:cubicBezTo>
                    <a:pt x="543" y="1360"/>
                    <a:pt x="1039" y="191"/>
                    <a:pt x="2054" y="22"/>
                  </a:cubicBezTo>
                  <a:cubicBezTo>
                    <a:pt x="1968" y="8"/>
                    <a:pt x="1884" y="0"/>
                    <a:pt x="1802" y="0"/>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0596;p85"/>
            <p:cNvSpPr/>
            <p:nvPr/>
          </p:nvSpPr>
          <p:spPr>
            <a:xfrm>
              <a:off x="3333822" y="3017949"/>
              <a:ext cx="27539" cy="87469"/>
            </a:xfrm>
            <a:custGeom>
              <a:avLst/>
              <a:gdLst/>
              <a:ahLst/>
              <a:cxnLst/>
              <a:rect l="l" t="t" r="r" b="b"/>
              <a:pathLst>
                <a:path w="1050" h="3335" extrusionOk="0">
                  <a:moveTo>
                    <a:pt x="529" y="0"/>
                  </a:moveTo>
                  <a:lnTo>
                    <a:pt x="539" y="169"/>
                  </a:lnTo>
                  <a:cubicBezTo>
                    <a:pt x="577" y="640"/>
                    <a:pt x="568" y="1656"/>
                    <a:pt x="67" y="3128"/>
                  </a:cubicBezTo>
                  <a:lnTo>
                    <a:pt x="0" y="3335"/>
                  </a:lnTo>
                  <a:lnTo>
                    <a:pt x="467" y="3335"/>
                  </a:lnTo>
                  <a:lnTo>
                    <a:pt x="539" y="3128"/>
                  </a:lnTo>
                  <a:cubicBezTo>
                    <a:pt x="1039" y="1656"/>
                    <a:pt x="1049" y="640"/>
                    <a:pt x="1011" y="169"/>
                  </a:cubicBezTo>
                  <a:lnTo>
                    <a:pt x="996"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0597;p85"/>
            <p:cNvSpPr/>
            <p:nvPr/>
          </p:nvSpPr>
          <p:spPr>
            <a:xfrm>
              <a:off x="3201295" y="3187168"/>
              <a:ext cx="22634" cy="37899"/>
            </a:xfrm>
            <a:custGeom>
              <a:avLst/>
              <a:gdLst/>
              <a:ahLst/>
              <a:cxnLst/>
              <a:rect l="l" t="t" r="r" b="b"/>
              <a:pathLst>
                <a:path w="863" h="1445" extrusionOk="0">
                  <a:moveTo>
                    <a:pt x="390" y="1"/>
                  </a:moveTo>
                  <a:lnTo>
                    <a:pt x="1" y="1444"/>
                  </a:lnTo>
                  <a:lnTo>
                    <a:pt x="467" y="1444"/>
                  </a:lnTo>
                  <a:lnTo>
                    <a:pt x="862" y="1"/>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0598;p85"/>
            <p:cNvSpPr/>
            <p:nvPr/>
          </p:nvSpPr>
          <p:spPr>
            <a:xfrm>
              <a:off x="3072963" y="2903675"/>
              <a:ext cx="387197" cy="355094"/>
            </a:xfrm>
            <a:custGeom>
              <a:avLst/>
              <a:gdLst/>
              <a:ahLst/>
              <a:cxnLst/>
              <a:rect l="l" t="t" r="r" b="b"/>
              <a:pathLst>
                <a:path w="14763" h="13539" extrusionOk="0">
                  <a:moveTo>
                    <a:pt x="3322" y="1171"/>
                  </a:moveTo>
                  <a:cubicBezTo>
                    <a:pt x="3340" y="1171"/>
                    <a:pt x="3359" y="1171"/>
                    <a:pt x="3378" y="1172"/>
                  </a:cubicBezTo>
                  <a:cubicBezTo>
                    <a:pt x="4413" y="1215"/>
                    <a:pt x="4947" y="2418"/>
                    <a:pt x="4292" y="3217"/>
                  </a:cubicBezTo>
                  <a:cubicBezTo>
                    <a:pt x="4167" y="3371"/>
                    <a:pt x="4273" y="3602"/>
                    <a:pt x="4470" y="3602"/>
                  </a:cubicBezTo>
                  <a:lnTo>
                    <a:pt x="4913" y="3602"/>
                  </a:lnTo>
                  <a:cubicBezTo>
                    <a:pt x="4951" y="3602"/>
                    <a:pt x="4985" y="3631"/>
                    <a:pt x="4985" y="3674"/>
                  </a:cubicBezTo>
                  <a:lnTo>
                    <a:pt x="4985" y="3968"/>
                  </a:lnTo>
                  <a:cubicBezTo>
                    <a:pt x="4985" y="4006"/>
                    <a:pt x="4951" y="4040"/>
                    <a:pt x="4913" y="4040"/>
                  </a:cubicBezTo>
                  <a:lnTo>
                    <a:pt x="1737" y="4040"/>
                  </a:lnTo>
                  <a:cubicBezTo>
                    <a:pt x="1699" y="4040"/>
                    <a:pt x="1665" y="4011"/>
                    <a:pt x="1665" y="3972"/>
                  </a:cubicBezTo>
                  <a:lnTo>
                    <a:pt x="1665" y="3968"/>
                  </a:lnTo>
                  <a:lnTo>
                    <a:pt x="1665" y="3674"/>
                  </a:lnTo>
                  <a:cubicBezTo>
                    <a:pt x="1665" y="3636"/>
                    <a:pt x="1699" y="3602"/>
                    <a:pt x="1737" y="3602"/>
                  </a:cubicBezTo>
                  <a:lnTo>
                    <a:pt x="3744" y="3602"/>
                  </a:lnTo>
                  <a:cubicBezTo>
                    <a:pt x="4057" y="3602"/>
                    <a:pt x="4057" y="3130"/>
                    <a:pt x="3744" y="3130"/>
                  </a:cubicBezTo>
                  <a:lnTo>
                    <a:pt x="2295" y="3130"/>
                  </a:lnTo>
                  <a:cubicBezTo>
                    <a:pt x="1719" y="2294"/>
                    <a:pt x="2325" y="1171"/>
                    <a:pt x="3322" y="1171"/>
                  </a:cubicBezTo>
                  <a:close/>
                  <a:moveTo>
                    <a:pt x="11454" y="1171"/>
                  </a:moveTo>
                  <a:cubicBezTo>
                    <a:pt x="11472" y="1171"/>
                    <a:pt x="11491" y="1171"/>
                    <a:pt x="11510" y="1172"/>
                  </a:cubicBezTo>
                  <a:cubicBezTo>
                    <a:pt x="12540" y="1215"/>
                    <a:pt x="13079" y="2423"/>
                    <a:pt x="12419" y="3217"/>
                  </a:cubicBezTo>
                  <a:cubicBezTo>
                    <a:pt x="12294" y="3371"/>
                    <a:pt x="12405" y="3602"/>
                    <a:pt x="12602" y="3602"/>
                  </a:cubicBezTo>
                  <a:lnTo>
                    <a:pt x="13045" y="3602"/>
                  </a:lnTo>
                  <a:cubicBezTo>
                    <a:pt x="13083" y="3602"/>
                    <a:pt x="13117" y="3636"/>
                    <a:pt x="13117" y="3674"/>
                  </a:cubicBezTo>
                  <a:lnTo>
                    <a:pt x="13117" y="3972"/>
                  </a:lnTo>
                  <a:cubicBezTo>
                    <a:pt x="13117" y="4011"/>
                    <a:pt x="13083" y="4045"/>
                    <a:pt x="13045" y="4045"/>
                  </a:cubicBezTo>
                  <a:lnTo>
                    <a:pt x="9864" y="4045"/>
                  </a:lnTo>
                  <a:cubicBezTo>
                    <a:pt x="9826" y="4045"/>
                    <a:pt x="9792" y="4011"/>
                    <a:pt x="9797" y="3972"/>
                  </a:cubicBezTo>
                  <a:lnTo>
                    <a:pt x="9797" y="3674"/>
                  </a:lnTo>
                  <a:cubicBezTo>
                    <a:pt x="9797" y="3636"/>
                    <a:pt x="9826" y="3602"/>
                    <a:pt x="9869" y="3602"/>
                  </a:cubicBezTo>
                  <a:lnTo>
                    <a:pt x="11876" y="3602"/>
                  </a:lnTo>
                  <a:cubicBezTo>
                    <a:pt x="12188" y="3602"/>
                    <a:pt x="12188" y="3135"/>
                    <a:pt x="11876" y="3135"/>
                  </a:cubicBezTo>
                  <a:lnTo>
                    <a:pt x="10427" y="3135"/>
                  </a:lnTo>
                  <a:cubicBezTo>
                    <a:pt x="9851" y="2299"/>
                    <a:pt x="10453" y="1171"/>
                    <a:pt x="11454" y="1171"/>
                  </a:cubicBezTo>
                  <a:close/>
                  <a:moveTo>
                    <a:pt x="7388" y="3163"/>
                  </a:moveTo>
                  <a:cubicBezTo>
                    <a:pt x="7406" y="3163"/>
                    <a:pt x="7425" y="3163"/>
                    <a:pt x="7444" y="3164"/>
                  </a:cubicBezTo>
                  <a:cubicBezTo>
                    <a:pt x="8478" y="3207"/>
                    <a:pt x="9013" y="4410"/>
                    <a:pt x="8358" y="5209"/>
                  </a:cubicBezTo>
                  <a:cubicBezTo>
                    <a:pt x="8233" y="5363"/>
                    <a:pt x="8339" y="5594"/>
                    <a:pt x="8541" y="5594"/>
                  </a:cubicBezTo>
                  <a:lnTo>
                    <a:pt x="8979" y="5594"/>
                  </a:lnTo>
                  <a:cubicBezTo>
                    <a:pt x="9022" y="5594"/>
                    <a:pt x="9051" y="5628"/>
                    <a:pt x="9051" y="5666"/>
                  </a:cubicBezTo>
                  <a:lnTo>
                    <a:pt x="9051" y="5960"/>
                  </a:lnTo>
                  <a:cubicBezTo>
                    <a:pt x="9051" y="6003"/>
                    <a:pt x="9022" y="6032"/>
                    <a:pt x="8979" y="6032"/>
                  </a:cubicBezTo>
                  <a:lnTo>
                    <a:pt x="5803" y="6032"/>
                  </a:lnTo>
                  <a:cubicBezTo>
                    <a:pt x="5801" y="6032"/>
                    <a:pt x="5798" y="6032"/>
                    <a:pt x="5796" y="6032"/>
                  </a:cubicBezTo>
                  <a:cubicBezTo>
                    <a:pt x="5760" y="6032"/>
                    <a:pt x="5731" y="6001"/>
                    <a:pt x="5731" y="5964"/>
                  </a:cubicBezTo>
                  <a:lnTo>
                    <a:pt x="5731" y="5960"/>
                  </a:lnTo>
                  <a:lnTo>
                    <a:pt x="5731" y="5666"/>
                  </a:lnTo>
                  <a:cubicBezTo>
                    <a:pt x="5731" y="5628"/>
                    <a:pt x="5765" y="5594"/>
                    <a:pt x="5803" y="5594"/>
                  </a:cubicBezTo>
                  <a:lnTo>
                    <a:pt x="7810" y="5594"/>
                  </a:lnTo>
                  <a:cubicBezTo>
                    <a:pt x="8122" y="5594"/>
                    <a:pt x="8122" y="5122"/>
                    <a:pt x="7810" y="5122"/>
                  </a:cubicBezTo>
                  <a:lnTo>
                    <a:pt x="6361" y="5122"/>
                  </a:lnTo>
                  <a:cubicBezTo>
                    <a:pt x="5785" y="4291"/>
                    <a:pt x="6391" y="3163"/>
                    <a:pt x="7388" y="3163"/>
                  </a:cubicBezTo>
                  <a:close/>
                  <a:moveTo>
                    <a:pt x="4138" y="4511"/>
                  </a:moveTo>
                  <a:cubicBezTo>
                    <a:pt x="4100" y="4983"/>
                    <a:pt x="4109" y="6027"/>
                    <a:pt x="4619" y="7533"/>
                  </a:cubicBezTo>
                  <a:lnTo>
                    <a:pt x="2031" y="7533"/>
                  </a:lnTo>
                  <a:cubicBezTo>
                    <a:pt x="2541" y="6027"/>
                    <a:pt x="2550" y="4988"/>
                    <a:pt x="2512" y="4511"/>
                  </a:cubicBezTo>
                  <a:close/>
                  <a:moveTo>
                    <a:pt x="12265" y="4511"/>
                  </a:moveTo>
                  <a:cubicBezTo>
                    <a:pt x="12232" y="4988"/>
                    <a:pt x="12236" y="6027"/>
                    <a:pt x="12747" y="7533"/>
                  </a:cubicBezTo>
                  <a:lnTo>
                    <a:pt x="10163" y="7533"/>
                  </a:lnTo>
                  <a:cubicBezTo>
                    <a:pt x="10673" y="6027"/>
                    <a:pt x="10677" y="4988"/>
                    <a:pt x="10644" y="4511"/>
                  </a:cubicBezTo>
                  <a:close/>
                  <a:moveTo>
                    <a:pt x="4802" y="8000"/>
                  </a:moveTo>
                  <a:lnTo>
                    <a:pt x="4879" y="8423"/>
                  </a:lnTo>
                  <a:lnTo>
                    <a:pt x="1771" y="8423"/>
                  </a:lnTo>
                  <a:lnTo>
                    <a:pt x="1848" y="8000"/>
                  </a:lnTo>
                  <a:close/>
                  <a:moveTo>
                    <a:pt x="12934" y="8005"/>
                  </a:moveTo>
                  <a:lnTo>
                    <a:pt x="13006" y="8423"/>
                  </a:lnTo>
                  <a:lnTo>
                    <a:pt x="9903" y="8423"/>
                  </a:lnTo>
                  <a:lnTo>
                    <a:pt x="9980" y="8005"/>
                  </a:lnTo>
                  <a:close/>
                  <a:moveTo>
                    <a:pt x="8204" y="6503"/>
                  </a:moveTo>
                  <a:cubicBezTo>
                    <a:pt x="8166" y="6975"/>
                    <a:pt x="8175" y="8019"/>
                    <a:pt x="8685" y="9525"/>
                  </a:cubicBezTo>
                  <a:lnTo>
                    <a:pt x="6101" y="9525"/>
                  </a:lnTo>
                  <a:cubicBezTo>
                    <a:pt x="6607" y="8019"/>
                    <a:pt x="6616" y="6980"/>
                    <a:pt x="6578" y="6503"/>
                  </a:cubicBezTo>
                  <a:close/>
                  <a:moveTo>
                    <a:pt x="5370" y="8890"/>
                  </a:moveTo>
                  <a:lnTo>
                    <a:pt x="5553" y="9573"/>
                  </a:lnTo>
                  <a:cubicBezTo>
                    <a:pt x="5553" y="9578"/>
                    <a:pt x="5553" y="9578"/>
                    <a:pt x="5558" y="9583"/>
                  </a:cubicBezTo>
                  <a:cubicBezTo>
                    <a:pt x="5519" y="9621"/>
                    <a:pt x="5495" y="9665"/>
                    <a:pt x="5486" y="9718"/>
                  </a:cubicBezTo>
                  <a:lnTo>
                    <a:pt x="5404" y="10180"/>
                  </a:lnTo>
                  <a:lnTo>
                    <a:pt x="929" y="10180"/>
                  </a:lnTo>
                  <a:lnTo>
                    <a:pt x="1280" y="8890"/>
                  </a:lnTo>
                  <a:close/>
                  <a:moveTo>
                    <a:pt x="13502" y="8895"/>
                  </a:moveTo>
                  <a:lnTo>
                    <a:pt x="13848" y="10184"/>
                  </a:lnTo>
                  <a:lnTo>
                    <a:pt x="9378" y="10184"/>
                  </a:lnTo>
                  <a:lnTo>
                    <a:pt x="9296" y="9718"/>
                  </a:lnTo>
                  <a:cubicBezTo>
                    <a:pt x="9287" y="9670"/>
                    <a:pt x="9258" y="9621"/>
                    <a:pt x="9220" y="9588"/>
                  </a:cubicBezTo>
                  <a:cubicBezTo>
                    <a:pt x="9220" y="9583"/>
                    <a:pt x="9224" y="9578"/>
                    <a:pt x="9224" y="9573"/>
                  </a:cubicBezTo>
                  <a:lnTo>
                    <a:pt x="9412" y="8895"/>
                  </a:lnTo>
                  <a:close/>
                  <a:moveTo>
                    <a:pt x="8868" y="9997"/>
                  </a:moveTo>
                  <a:lnTo>
                    <a:pt x="8940" y="10415"/>
                  </a:lnTo>
                  <a:lnTo>
                    <a:pt x="5837" y="10415"/>
                  </a:lnTo>
                  <a:lnTo>
                    <a:pt x="5914" y="9997"/>
                  </a:lnTo>
                  <a:close/>
                  <a:moveTo>
                    <a:pt x="4923" y="10651"/>
                  </a:moveTo>
                  <a:lnTo>
                    <a:pt x="4807" y="11070"/>
                  </a:lnTo>
                  <a:lnTo>
                    <a:pt x="481" y="11070"/>
                  </a:lnTo>
                  <a:lnTo>
                    <a:pt x="481" y="10651"/>
                  </a:lnTo>
                  <a:close/>
                  <a:moveTo>
                    <a:pt x="14301" y="10651"/>
                  </a:moveTo>
                  <a:lnTo>
                    <a:pt x="14301" y="11070"/>
                  </a:lnTo>
                  <a:lnTo>
                    <a:pt x="9975" y="11070"/>
                  </a:lnTo>
                  <a:lnTo>
                    <a:pt x="9859" y="10651"/>
                  </a:lnTo>
                  <a:close/>
                  <a:moveTo>
                    <a:pt x="9436" y="10882"/>
                  </a:moveTo>
                  <a:lnTo>
                    <a:pt x="9787" y="12172"/>
                  </a:lnTo>
                  <a:lnTo>
                    <a:pt x="4995" y="12172"/>
                  </a:lnTo>
                  <a:lnTo>
                    <a:pt x="5346" y="10882"/>
                  </a:lnTo>
                  <a:close/>
                  <a:moveTo>
                    <a:pt x="10235" y="12643"/>
                  </a:moveTo>
                  <a:lnTo>
                    <a:pt x="10235" y="13062"/>
                  </a:lnTo>
                  <a:lnTo>
                    <a:pt x="4542" y="13062"/>
                  </a:lnTo>
                  <a:lnTo>
                    <a:pt x="4542" y="12643"/>
                  </a:lnTo>
                  <a:close/>
                  <a:moveTo>
                    <a:pt x="11457" y="0"/>
                  </a:moveTo>
                  <a:cubicBezTo>
                    <a:pt x="11339" y="0"/>
                    <a:pt x="11221" y="80"/>
                    <a:pt x="11221" y="239"/>
                  </a:cubicBezTo>
                  <a:lnTo>
                    <a:pt x="11221" y="725"/>
                  </a:lnTo>
                  <a:cubicBezTo>
                    <a:pt x="10081" y="878"/>
                    <a:pt x="9412" y="2086"/>
                    <a:pt x="9888" y="3135"/>
                  </a:cubicBezTo>
                  <a:lnTo>
                    <a:pt x="9869" y="3135"/>
                  </a:lnTo>
                  <a:cubicBezTo>
                    <a:pt x="9566" y="3135"/>
                    <a:pt x="9325" y="3381"/>
                    <a:pt x="9325" y="3679"/>
                  </a:cubicBezTo>
                  <a:lnTo>
                    <a:pt x="9325" y="3972"/>
                  </a:lnTo>
                  <a:cubicBezTo>
                    <a:pt x="9325" y="4271"/>
                    <a:pt x="9566" y="4516"/>
                    <a:pt x="9869" y="4516"/>
                  </a:cubicBezTo>
                  <a:lnTo>
                    <a:pt x="10172" y="4516"/>
                  </a:lnTo>
                  <a:cubicBezTo>
                    <a:pt x="10206" y="4920"/>
                    <a:pt x="10220" y="5989"/>
                    <a:pt x="9653" y="7576"/>
                  </a:cubicBezTo>
                  <a:cubicBezTo>
                    <a:pt x="9600" y="7610"/>
                    <a:pt x="9561" y="7668"/>
                    <a:pt x="9547" y="7730"/>
                  </a:cubicBezTo>
                  <a:lnTo>
                    <a:pt x="9426" y="8428"/>
                  </a:lnTo>
                  <a:lnTo>
                    <a:pt x="9229" y="8428"/>
                  </a:lnTo>
                  <a:cubicBezTo>
                    <a:pt x="9123" y="8428"/>
                    <a:pt x="9032" y="8495"/>
                    <a:pt x="9003" y="8601"/>
                  </a:cubicBezTo>
                  <a:lnTo>
                    <a:pt x="8950" y="8799"/>
                  </a:lnTo>
                  <a:cubicBezTo>
                    <a:pt x="8632" y="7639"/>
                    <a:pt x="8647" y="6845"/>
                    <a:pt x="8676" y="6508"/>
                  </a:cubicBezTo>
                  <a:lnTo>
                    <a:pt x="8974" y="6508"/>
                  </a:lnTo>
                  <a:cubicBezTo>
                    <a:pt x="9272" y="6508"/>
                    <a:pt x="9518" y="6263"/>
                    <a:pt x="9518" y="5964"/>
                  </a:cubicBezTo>
                  <a:lnTo>
                    <a:pt x="9518" y="5671"/>
                  </a:lnTo>
                  <a:cubicBezTo>
                    <a:pt x="9518" y="5373"/>
                    <a:pt x="9272" y="5127"/>
                    <a:pt x="8974" y="5127"/>
                  </a:cubicBezTo>
                  <a:lnTo>
                    <a:pt x="8955" y="5127"/>
                  </a:lnTo>
                  <a:cubicBezTo>
                    <a:pt x="9431" y="4078"/>
                    <a:pt x="8762" y="2871"/>
                    <a:pt x="7622" y="2717"/>
                  </a:cubicBezTo>
                  <a:lnTo>
                    <a:pt x="7622" y="2231"/>
                  </a:lnTo>
                  <a:cubicBezTo>
                    <a:pt x="7622" y="2072"/>
                    <a:pt x="7504" y="1992"/>
                    <a:pt x="7386" y="1992"/>
                  </a:cubicBezTo>
                  <a:cubicBezTo>
                    <a:pt x="7268" y="1992"/>
                    <a:pt x="7150" y="2072"/>
                    <a:pt x="7150" y="2231"/>
                  </a:cubicBezTo>
                  <a:lnTo>
                    <a:pt x="7150" y="2717"/>
                  </a:lnTo>
                  <a:cubicBezTo>
                    <a:pt x="6010" y="2871"/>
                    <a:pt x="5346" y="4078"/>
                    <a:pt x="5818" y="5127"/>
                  </a:cubicBezTo>
                  <a:lnTo>
                    <a:pt x="5798" y="5127"/>
                  </a:lnTo>
                  <a:cubicBezTo>
                    <a:pt x="5500" y="5127"/>
                    <a:pt x="5259" y="5373"/>
                    <a:pt x="5259" y="5671"/>
                  </a:cubicBezTo>
                  <a:lnTo>
                    <a:pt x="5259" y="5964"/>
                  </a:lnTo>
                  <a:cubicBezTo>
                    <a:pt x="5259" y="6263"/>
                    <a:pt x="5500" y="6508"/>
                    <a:pt x="5798" y="6508"/>
                  </a:cubicBezTo>
                  <a:lnTo>
                    <a:pt x="6101" y="6508"/>
                  </a:lnTo>
                  <a:cubicBezTo>
                    <a:pt x="6130" y="6845"/>
                    <a:pt x="6140" y="7639"/>
                    <a:pt x="5822" y="8799"/>
                  </a:cubicBezTo>
                  <a:lnTo>
                    <a:pt x="5769" y="8601"/>
                  </a:lnTo>
                  <a:cubicBezTo>
                    <a:pt x="5741" y="8495"/>
                    <a:pt x="5649" y="8428"/>
                    <a:pt x="5543" y="8428"/>
                  </a:cubicBezTo>
                  <a:lnTo>
                    <a:pt x="5351" y="8428"/>
                  </a:lnTo>
                  <a:lnTo>
                    <a:pt x="5226" y="7730"/>
                  </a:lnTo>
                  <a:cubicBezTo>
                    <a:pt x="5211" y="7668"/>
                    <a:pt x="5178" y="7610"/>
                    <a:pt x="5120" y="7576"/>
                  </a:cubicBezTo>
                  <a:cubicBezTo>
                    <a:pt x="4557" y="5998"/>
                    <a:pt x="4567" y="4925"/>
                    <a:pt x="4605" y="4516"/>
                  </a:cubicBezTo>
                  <a:lnTo>
                    <a:pt x="4903" y="4516"/>
                  </a:lnTo>
                  <a:cubicBezTo>
                    <a:pt x="5202" y="4516"/>
                    <a:pt x="5447" y="4271"/>
                    <a:pt x="5447" y="3972"/>
                  </a:cubicBezTo>
                  <a:lnTo>
                    <a:pt x="5447" y="3679"/>
                  </a:lnTo>
                  <a:cubicBezTo>
                    <a:pt x="5447" y="3381"/>
                    <a:pt x="5202" y="3135"/>
                    <a:pt x="4903" y="3135"/>
                  </a:cubicBezTo>
                  <a:lnTo>
                    <a:pt x="4884" y="3135"/>
                  </a:lnTo>
                  <a:cubicBezTo>
                    <a:pt x="5360" y="2091"/>
                    <a:pt x="4692" y="878"/>
                    <a:pt x="3551" y="725"/>
                  </a:cubicBezTo>
                  <a:lnTo>
                    <a:pt x="3551" y="239"/>
                  </a:lnTo>
                  <a:cubicBezTo>
                    <a:pt x="3551" y="82"/>
                    <a:pt x="3433" y="4"/>
                    <a:pt x="3315" y="4"/>
                  </a:cubicBezTo>
                  <a:cubicBezTo>
                    <a:pt x="3198" y="4"/>
                    <a:pt x="3080" y="82"/>
                    <a:pt x="3080" y="239"/>
                  </a:cubicBezTo>
                  <a:lnTo>
                    <a:pt x="3080" y="725"/>
                  </a:lnTo>
                  <a:cubicBezTo>
                    <a:pt x="1939" y="878"/>
                    <a:pt x="1271" y="2091"/>
                    <a:pt x="1747" y="3135"/>
                  </a:cubicBezTo>
                  <a:lnTo>
                    <a:pt x="1728" y="3135"/>
                  </a:lnTo>
                  <a:cubicBezTo>
                    <a:pt x="1429" y="3135"/>
                    <a:pt x="1184" y="3381"/>
                    <a:pt x="1184" y="3679"/>
                  </a:cubicBezTo>
                  <a:lnTo>
                    <a:pt x="1184" y="3972"/>
                  </a:lnTo>
                  <a:cubicBezTo>
                    <a:pt x="1184" y="4271"/>
                    <a:pt x="1429" y="4516"/>
                    <a:pt x="1728" y="4516"/>
                  </a:cubicBezTo>
                  <a:lnTo>
                    <a:pt x="2031" y="4516"/>
                  </a:lnTo>
                  <a:cubicBezTo>
                    <a:pt x="2069" y="4920"/>
                    <a:pt x="2084" y="5989"/>
                    <a:pt x="1511" y="7576"/>
                  </a:cubicBezTo>
                  <a:cubicBezTo>
                    <a:pt x="1458" y="7610"/>
                    <a:pt x="1420" y="7668"/>
                    <a:pt x="1410" y="7730"/>
                  </a:cubicBezTo>
                  <a:lnTo>
                    <a:pt x="1285" y="8428"/>
                  </a:lnTo>
                  <a:lnTo>
                    <a:pt x="1092" y="8428"/>
                  </a:lnTo>
                  <a:cubicBezTo>
                    <a:pt x="982" y="8428"/>
                    <a:pt x="890" y="8500"/>
                    <a:pt x="862" y="8601"/>
                  </a:cubicBezTo>
                  <a:lnTo>
                    <a:pt x="433" y="10184"/>
                  </a:lnTo>
                  <a:lnTo>
                    <a:pt x="236" y="10184"/>
                  </a:lnTo>
                  <a:cubicBezTo>
                    <a:pt x="106" y="10184"/>
                    <a:pt x="0" y="10290"/>
                    <a:pt x="0" y="10420"/>
                  </a:cubicBezTo>
                  <a:lnTo>
                    <a:pt x="0" y="11310"/>
                  </a:lnTo>
                  <a:cubicBezTo>
                    <a:pt x="0" y="11440"/>
                    <a:pt x="106" y="11546"/>
                    <a:pt x="236" y="11546"/>
                  </a:cubicBezTo>
                  <a:lnTo>
                    <a:pt x="4672" y="11546"/>
                  </a:lnTo>
                  <a:lnTo>
                    <a:pt x="4499" y="12176"/>
                  </a:lnTo>
                  <a:lnTo>
                    <a:pt x="4302" y="12176"/>
                  </a:lnTo>
                  <a:cubicBezTo>
                    <a:pt x="4172" y="12176"/>
                    <a:pt x="4066" y="12282"/>
                    <a:pt x="4066" y="12412"/>
                  </a:cubicBezTo>
                  <a:lnTo>
                    <a:pt x="4066" y="13302"/>
                  </a:lnTo>
                  <a:cubicBezTo>
                    <a:pt x="4066" y="13432"/>
                    <a:pt x="4172" y="13538"/>
                    <a:pt x="4302" y="13538"/>
                  </a:cubicBezTo>
                  <a:lnTo>
                    <a:pt x="10461" y="13538"/>
                  </a:lnTo>
                  <a:cubicBezTo>
                    <a:pt x="10591" y="13538"/>
                    <a:pt x="10697" y="13432"/>
                    <a:pt x="10697" y="13302"/>
                  </a:cubicBezTo>
                  <a:lnTo>
                    <a:pt x="10697" y="12412"/>
                  </a:lnTo>
                  <a:cubicBezTo>
                    <a:pt x="10697" y="12282"/>
                    <a:pt x="10591" y="12176"/>
                    <a:pt x="10461" y="12176"/>
                  </a:cubicBezTo>
                  <a:lnTo>
                    <a:pt x="10264" y="12176"/>
                  </a:lnTo>
                  <a:lnTo>
                    <a:pt x="10090" y="11541"/>
                  </a:lnTo>
                  <a:lnTo>
                    <a:pt x="14527" y="11541"/>
                  </a:lnTo>
                  <a:cubicBezTo>
                    <a:pt x="14657" y="11541"/>
                    <a:pt x="14763" y="11435"/>
                    <a:pt x="14763" y="11306"/>
                  </a:cubicBezTo>
                  <a:lnTo>
                    <a:pt x="14763" y="10415"/>
                  </a:lnTo>
                  <a:cubicBezTo>
                    <a:pt x="14763" y="10290"/>
                    <a:pt x="14662" y="10189"/>
                    <a:pt x="14536" y="10184"/>
                  </a:cubicBezTo>
                  <a:lnTo>
                    <a:pt x="14339" y="10184"/>
                  </a:lnTo>
                  <a:lnTo>
                    <a:pt x="13906" y="8601"/>
                  </a:lnTo>
                  <a:cubicBezTo>
                    <a:pt x="13877" y="8495"/>
                    <a:pt x="13786" y="8423"/>
                    <a:pt x="13680" y="8423"/>
                  </a:cubicBezTo>
                  <a:lnTo>
                    <a:pt x="13488" y="8423"/>
                  </a:lnTo>
                  <a:lnTo>
                    <a:pt x="13362" y="7730"/>
                  </a:lnTo>
                  <a:cubicBezTo>
                    <a:pt x="13348" y="7663"/>
                    <a:pt x="13314" y="7610"/>
                    <a:pt x="13257" y="7572"/>
                  </a:cubicBezTo>
                  <a:cubicBezTo>
                    <a:pt x="12694" y="5993"/>
                    <a:pt x="12703" y="4925"/>
                    <a:pt x="12742" y="4511"/>
                  </a:cubicBezTo>
                  <a:lnTo>
                    <a:pt x="13040" y="4511"/>
                  </a:lnTo>
                  <a:cubicBezTo>
                    <a:pt x="13338" y="4511"/>
                    <a:pt x="13584" y="4271"/>
                    <a:pt x="13584" y="3972"/>
                  </a:cubicBezTo>
                  <a:lnTo>
                    <a:pt x="13584" y="3679"/>
                  </a:lnTo>
                  <a:cubicBezTo>
                    <a:pt x="13584" y="3376"/>
                    <a:pt x="13338" y="3135"/>
                    <a:pt x="13040" y="3135"/>
                  </a:cubicBezTo>
                  <a:lnTo>
                    <a:pt x="13026" y="3135"/>
                  </a:lnTo>
                  <a:cubicBezTo>
                    <a:pt x="13497" y="2086"/>
                    <a:pt x="12828" y="878"/>
                    <a:pt x="11693" y="720"/>
                  </a:cubicBezTo>
                  <a:lnTo>
                    <a:pt x="11693" y="239"/>
                  </a:lnTo>
                  <a:cubicBezTo>
                    <a:pt x="11693" y="80"/>
                    <a:pt x="11575" y="0"/>
                    <a:pt x="1145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ZoneTexte 2"/>
          <p:cNvSpPr txBox="1"/>
          <p:nvPr/>
        </p:nvSpPr>
        <p:spPr>
          <a:xfrm>
            <a:off x="872336" y="1173665"/>
            <a:ext cx="10015609" cy="4810356"/>
          </a:xfrm>
          <a:prstGeom prst="rect">
            <a:avLst/>
          </a:prstGeom>
          <a:noFill/>
          <a:ln>
            <a:solidFill>
              <a:schemeClr val="bg1">
                <a:lumMod val="50000"/>
              </a:schemeClr>
            </a:solidFill>
          </a:ln>
        </p:spPr>
        <p:txBody>
          <a:bodyPr wrap="square" rtlCol="0">
            <a:spAutoFit/>
          </a:bodyPr>
          <a:lstStyle/>
          <a:p>
            <a:pPr algn="just" defTabSz="1219170">
              <a:lnSpc>
                <a:spcPct val="150000"/>
              </a:lnSpc>
              <a:spcAft>
                <a:spcPts val="1600"/>
              </a:spcAft>
              <a:buClr>
                <a:srgbClr val="000000"/>
              </a:buClr>
            </a:pPr>
            <a:r>
              <a:rPr lang="fr-FR" sz="1733" kern="0" dirty="0">
                <a:solidFill>
                  <a:srgbClr val="002060"/>
                </a:solidFill>
                <a:latin typeface="Arial"/>
                <a:cs typeface="Arial"/>
                <a:sym typeface="Arial"/>
              </a:rPr>
              <a:t>Dissuader les agents admis à la retraite et les ayants droit des agents décédés de ne pas percevoir la rémunération à laquelle ils n’ont plus droit.</a:t>
            </a:r>
          </a:p>
          <a:p>
            <a:pPr algn="just" defTabSz="1219170">
              <a:lnSpc>
                <a:spcPct val="150000"/>
              </a:lnSpc>
              <a:spcAft>
                <a:spcPts val="1600"/>
              </a:spcAft>
              <a:buClr>
                <a:srgbClr val="000000"/>
              </a:buClr>
            </a:pPr>
            <a:r>
              <a:rPr lang="fr-FR" sz="1733" kern="0" dirty="0">
                <a:solidFill>
                  <a:srgbClr val="002060"/>
                </a:solidFill>
                <a:latin typeface="Arial"/>
                <a:cs typeface="Arial"/>
                <a:sym typeface="Arial"/>
              </a:rPr>
              <a:t>Communiquer dans les meilleurs délais aux services en charge du traitement de la solde la liste/ le(s) nom(s) de(s) (l’) agent(s) décédés (Service de Mandatement de la Solde d’</a:t>
            </a:r>
            <a:r>
              <a:rPr lang="fr-FR" sz="1733" kern="0" dirty="0" err="1">
                <a:solidFill>
                  <a:srgbClr val="002060"/>
                </a:solidFill>
                <a:latin typeface="Arial"/>
                <a:cs typeface="Arial"/>
                <a:sym typeface="Arial"/>
              </a:rPr>
              <a:t>Analamanga</a:t>
            </a:r>
            <a:r>
              <a:rPr lang="fr-FR" sz="1733" kern="0" dirty="0">
                <a:solidFill>
                  <a:srgbClr val="002060"/>
                </a:solidFill>
                <a:latin typeface="Arial"/>
                <a:cs typeface="Arial"/>
                <a:sym typeface="Arial"/>
              </a:rPr>
              <a:t> / SRSP/ Service Central de la Solde).</a:t>
            </a:r>
          </a:p>
          <a:p>
            <a:pPr algn="just" defTabSz="1219170">
              <a:lnSpc>
                <a:spcPct val="150000"/>
              </a:lnSpc>
              <a:spcAft>
                <a:spcPts val="1600"/>
              </a:spcAft>
              <a:buClr>
                <a:srgbClr val="000000"/>
              </a:buClr>
            </a:pPr>
            <a:r>
              <a:rPr lang="fr-FR" sz="1733" kern="0" dirty="0">
                <a:solidFill>
                  <a:srgbClr val="002060"/>
                </a:solidFill>
                <a:latin typeface="Arial"/>
                <a:cs typeface="Arial"/>
                <a:sym typeface="Arial"/>
              </a:rPr>
              <a:t>Après limite d’âge légal de cessation d’activités, aucun agent ne peut prétendre bénéficier d’un droit de traitement en matière de solde. </a:t>
            </a:r>
          </a:p>
          <a:p>
            <a:pPr algn="just" defTabSz="1219170">
              <a:lnSpc>
                <a:spcPct val="150000"/>
              </a:lnSpc>
              <a:spcAft>
                <a:spcPts val="1600"/>
              </a:spcAft>
              <a:buClr>
                <a:srgbClr val="000000"/>
              </a:buClr>
            </a:pPr>
            <a:r>
              <a:rPr lang="fr-FR" sz="1733" kern="0" dirty="0">
                <a:solidFill>
                  <a:srgbClr val="002060"/>
                </a:solidFill>
                <a:latin typeface="Arial"/>
                <a:cs typeface="Arial"/>
                <a:sym typeface="Arial"/>
              </a:rPr>
              <a:t>Par ailleurs, aucune régularisation ne sera permise pour quelque motif que ce soit, excepté pour les agents ayant formellement reçu une Décision de maintien en activités. </a:t>
            </a:r>
          </a:p>
          <a:p>
            <a:pPr algn="just" defTabSz="1219170">
              <a:lnSpc>
                <a:spcPct val="150000"/>
              </a:lnSpc>
              <a:buClr>
                <a:srgbClr val="000000"/>
              </a:buClr>
            </a:pPr>
            <a:endParaRPr lang="fr-FR" sz="1467" kern="0" dirty="0">
              <a:solidFill>
                <a:srgbClr val="000000"/>
              </a:solidFill>
              <a:latin typeface="Arial"/>
              <a:cs typeface="Arial"/>
              <a:sym typeface="Arial"/>
            </a:endParaRPr>
          </a:p>
        </p:txBody>
      </p:sp>
      <p:sp>
        <p:nvSpPr>
          <p:cNvPr id="222" name="Google Shape;1987;p49"/>
          <p:cNvSpPr txBox="1">
            <a:spLocks noGrp="1"/>
          </p:cNvSpPr>
          <p:nvPr>
            <p:ph type="title" idx="2"/>
          </p:nvPr>
        </p:nvSpPr>
        <p:spPr>
          <a:xfrm>
            <a:off x="741032" y="948381"/>
            <a:ext cx="9118861" cy="434569"/>
          </a:xfrm>
          <a:prstGeom prst="rect">
            <a:avLst/>
          </a:prstGeom>
        </p:spPr>
        <p:txBody>
          <a:bodyPr spcFirstLastPara="1" vert="horz" wrap="square" lIns="121900" tIns="121900" rIns="121900" bIns="121900" rtlCol="0" anchor="ctr" anchorCtr="0">
            <a:noAutofit/>
          </a:bodyPr>
          <a:lstStyle/>
          <a:p>
            <a:r>
              <a:rPr lang="fr-FR" sz="6400" b="1" u="sng" dirty="0">
                <a:solidFill>
                  <a:srgbClr val="002060"/>
                </a:solidFill>
              </a:rPr>
              <a:t>Trop perçu sur solde</a:t>
            </a:r>
            <a:r>
              <a:rPr lang="fr-FR" sz="6400" b="1" u="sng" dirty="0"/>
              <a:t> </a:t>
            </a:r>
            <a:br>
              <a:rPr lang="fr-FR" sz="6400" dirty="0"/>
            </a:br>
            <a:endParaRPr sz="6400" dirty="0"/>
          </a:p>
        </p:txBody>
      </p:sp>
    </p:spTree>
    <p:extLst>
      <p:ext uri="{BB962C8B-B14F-4D97-AF65-F5344CB8AC3E}">
        <p14:creationId xmlns:p14="http://schemas.microsoft.com/office/powerpoint/2010/main" val="23261875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graphicFrame>
        <p:nvGraphicFramePr>
          <p:cNvPr id="2" name="Tableau 1"/>
          <p:cNvGraphicFramePr>
            <a:graphicFrameLocks noGrp="1"/>
          </p:cNvGraphicFramePr>
          <p:nvPr/>
        </p:nvGraphicFramePr>
        <p:xfrm>
          <a:off x="2328262" y="1988327"/>
          <a:ext cx="9355738" cy="3060276"/>
        </p:xfrm>
        <a:graphic>
          <a:graphicData uri="http://schemas.openxmlformats.org/drawingml/2006/table">
            <a:tbl>
              <a:tblPr firstRow="1" bandRow="1"/>
              <a:tblGrid>
                <a:gridCol w="1268379">
                  <a:extLst>
                    <a:ext uri="{9D8B030D-6E8A-4147-A177-3AD203B41FA5}">
                      <a16:colId xmlns:a16="http://schemas.microsoft.com/office/drawing/2014/main" val="20000"/>
                    </a:ext>
                  </a:extLst>
                </a:gridCol>
                <a:gridCol w="8087359">
                  <a:extLst>
                    <a:ext uri="{9D8B030D-6E8A-4147-A177-3AD203B41FA5}">
                      <a16:colId xmlns:a16="http://schemas.microsoft.com/office/drawing/2014/main" val="20001"/>
                    </a:ext>
                  </a:extLst>
                </a:gridCol>
              </a:tblGrid>
              <a:tr h="1242553">
                <a:tc>
                  <a:txBody>
                    <a:bodyPr/>
                    <a:lstStyle/>
                    <a:p>
                      <a:endParaRPr lang="fr-FR" sz="2100" dirty="0"/>
                    </a:p>
                  </a:txBody>
                  <a:tcPr marL="121920" marR="121920" marT="60960" marB="60960"/>
                </a:tc>
                <a:tc>
                  <a:txBody>
                    <a:bodyPr/>
                    <a:lstStyle/>
                    <a:p>
                      <a:pPr marL="0" lvl="0" indent="0" algn="just">
                        <a:lnSpc>
                          <a:spcPct val="107000"/>
                        </a:lnSpc>
                        <a:spcAft>
                          <a:spcPts val="0"/>
                        </a:spcAft>
                        <a:buClr>
                          <a:schemeClr val="tx1"/>
                        </a:buClr>
                        <a:buFont typeface="Lato" panose="020B0604020202020204" charset="0"/>
                        <a:buNone/>
                      </a:pPr>
                      <a:endParaRPr lang="fr-FR" sz="1900" b="1" dirty="0">
                        <a:solidFill>
                          <a:srgbClr val="002060"/>
                        </a:solidFill>
                        <a:effectLst/>
                        <a:latin typeface="Lato" panose="020B0604020202020204" charset="0"/>
                        <a:ea typeface="Calibri" panose="020F0502020204030204" pitchFamily="34" charset="0"/>
                        <a:cs typeface="Times New Roman" panose="02020603050405020304" pitchFamily="18" charset="0"/>
                      </a:endParaRPr>
                    </a:p>
                    <a:p>
                      <a:r>
                        <a:rPr lang="fr-FR" sz="1900" b="0" i="0" u="none" strike="noStrike" cap="none" dirty="0">
                          <a:solidFill>
                            <a:srgbClr val="002060"/>
                          </a:solidFill>
                          <a:effectLst/>
                          <a:latin typeface="Arial"/>
                          <a:ea typeface="Arial"/>
                          <a:cs typeface="Arial"/>
                          <a:sym typeface="Arial"/>
                        </a:rPr>
                        <a:t>Tous les titres de paiement non touchés doivent être retournés aux services en charge de son traitement. Il s’agit notamment du: </a:t>
                      </a:r>
                    </a:p>
                    <a:p>
                      <a:pPr marL="0" lvl="0" indent="0" algn="just">
                        <a:lnSpc>
                          <a:spcPct val="107000"/>
                        </a:lnSpc>
                        <a:spcAft>
                          <a:spcPts val="0"/>
                        </a:spcAft>
                        <a:buFont typeface="Calibri" panose="020F0502020204030204" pitchFamily="34" charset="0"/>
                        <a:buNone/>
                      </a:pPr>
                      <a:endParaRPr lang="fr-FR" sz="1900" dirty="0">
                        <a:solidFill>
                          <a:srgbClr val="002060"/>
                        </a:solidFill>
                        <a:effectLst/>
                        <a:latin typeface="Lato" panose="020B060402020202020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0000"/>
                  </a:ext>
                </a:extLst>
              </a:tr>
              <a:tr h="1817723">
                <a:tc>
                  <a:txBody>
                    <a:bodyPr/>
                    <a:lstStyle/>
                    <a:p>
                      <a:endParaRPr lang="fr-FR" sz="2100" dirty="0"/>
                    </a:p>
                  </a:txBody>
                  <a:tcPr marL="121920" marR="121920" marT="60960" marB="60960"/>
                </a:tc>
                <a:tc>
                  <a:txBody>
                    <a:bodyPr/>
                    <a:lstStyle/>
                    <a:p>
                      <a:pPr marL="285750" indent="-285750">
                        <a:buFont typeface="Symbol" panose="05050102010706020507" pitchFamily="18" charset="2"/>
                        <a:buChar char="§"/>
                      </a:pPr>
                      <a:r>
                        <a:rPr lang="fr-FR" sz="1900" b="0" i="0" u="none" strike="noStrike" cap="none" dirty="0">
                          <a:solidFill>
                            <a:srgbClr val="002060"/>
                          </a:solidFill>
                          <a:effectLst/>
                          <a:latin typeface="Arial"/>
                          <a:ea typeface="Arial"/>
                          <a:cs typeface="Arial"/>
                          <a:sym typeface="Arial"/>
                        </a:rPr>
                        <a:t>Service de Mandatement de la Solde </a:t>
                      </a:r>
                      <a:r>
                        <a:rPr lang="fr-FR" sz="1900" b="0" i="0" u="none" strike="noStrike" cap="none" dirty="0" err="1">
                          <a:solidFill>
                            <a:srgbClr val="002060"/>
                          </a:solidFill>
                          <a:effectLst/>
                          <a:latin typeface="Arial"/>
                          <a:ea typeface="Arial"/>
                          <a:cs typeface="Arial"/>
                          <a:sym typeface="Arial"/>
                        </a:rPr>
                        <a:t>Analamanga</a:t>
                      </a:r>
                      <a:r>
                        <a:rPr lang="fr-FR" sz="1900" b="0" i="0" u="none" strike="noStrike" cap="none" dirty="0">
                          <a:solidFill>
                            <a:srgbClr val="002060"/>
                          </a:solidFill>
                          <a:effectLst/>
                          <a:latin typeface="Arial"/>
                          <a:ea typeface="Arial"/>
                          <a:cs typeface="Arial"/>
                          <a:sym typeface="Arial"/>
                        </a:rPr>
                        <a:t> (SMSA) et des SRSP, pour les bons de caisse des agents admis à la retraite; </a:t>
                      </a:r>
                    </a:p>
                    <a:p>
                      <a:pPr marL="285750" indent="-285750">
                        <a:buFont typeface="Symbol" panose="05050102010706020507" pitchFamily="18" charset="2"/>
                        <a:buChar char="§"/>
                      </a:pPr>
                      <a:endParaRPr lang="fr-FR" sz="1900" b="0" i="0" u="none" strike="noStrike" cap="none" dirty="0">
                        <a:solidFill>
                          <a:srgbClr val="002060"/>
                        </a:solidFill>
                        <a:effectLst/>
                        <a:latin typeface="Arial"/>
                        <a:ea typeface="Arial"/>
                        <a:cs typeface="Arial"/>
                        <a:sym typeface="Arial"/>
                      </a:endParaRPr>
                    </a:p>
                    <a:p>
                      <a:r>
                        <a:rPr lang="fr-FR" sz="1900" b="0" i="0" u="none" strike="noStrike" cap="none" dirty="0">
                          <a:solidFill>
                            <a:srgbClr val="002060"/>
                          </a:solidFill>
                          <a:effectLst/>
                          <a:latin typeface="Arial"/>
                          <a:ea typeface="Arial"/>
                          <a:cs typeface="Arial"/>
                          <a:sym typeface="Symbol" panose="05050102010706020507" pitchFamily="18" charset="2"/>
                        </a:rPr>
                        <a:t></a:t>
                      </a:r>
                      <a:r>
                        <a:rPr lang="fr-FR" sz="1900" b="0" i="0" u="none" strike="noStrike" cap="none" dirty="0">
                          <a:solidFill>
                            <a:srgbClr val="002060"/>
                          </a:solidFill>
                          <a:effectLst/>
                          <a:latin typeface="Arial"/>
                          <a:ea typeface="Arial"/>
                          <a:cs typeface="Arial"/>
                          <a:sym typeface="Arial"/>
                        </a:rPr>
                        <a:t>   </a:t>
                      </a:r>
                      <a:r>
                        <a:rPr lang="fr-FR" sz="1900" b="0" i="0" u="none" strike="noStrike" kern="1200" cap="none" dirty="0">
                          <a:solidFill>
                            <a:srgbClr val="002060"/>
                          </a:solidFill>
                          <a:effectLst/>
                          <a:latin typeface="Arial"/>
                          <a:ea typeface="Arial"/>
                          <a:cs typeface="Arial"/>
                          <a:sym typeface="Arial"/>
                        </a:rPr>
                        <a:t>Service de l’Ordonnancement des Dépenses de Pensions (SODP), et    des SRSP pour les bons </a:t>
                      </a:r>
                      <a:r>
                        <a:rPr lang="fr-FR" sz="1900" b="0" i="0" u="none" strike="noStrike" cap="none" dirty="0">
                          <a:solidFill>
                            <a:srgbClr val="002060"/>
                          </a:solidFill>
                          <a:effectLst/>
                          <a:latin typeface="Arial"/>
                          <a:ea typeface="Arial"/>
                          <a:cs typeface="Arial"/>
                          <a:sym typeface="Arial"/>
                        </a:rPr>
                        <a:t>de caisse des pensionnés décédés.</a:t>
                      </a:r>
                    </a:p>
                  </a:txBody>
                  <a:tcPr marT="0" marB="0"/>
                </a:tc>
                <a:extLst>
                  <a:ext uri="{0D108BD9-81ED-4DB2-BD59-A6C34878D82A}">
                    <a16:rowId xmlns:a16="http://schemas.microsoft.com/office/drawing/2014/main" val="10001"/>
                  </a:ext>
                </a:extLst>
              </a:tr>
            </a:tbl>
          </a:graphicData>
        </a:graphic>
      </p:graphicFrame>
      <p:sp>
        <p:nvSpPr>
          <p:cNvPr id="85" name="Titre 3"/>
          <p:cNvSpPr>
            <a:spLocks noGrp="1"/>
          </p:cNvSpPr>
          <p:nvPr>
            <p:ph type="ctrTitle"/>
          </p:nvPr>
        </p:nvSpPr>
        <p:spPr>
          <a:xfrm flipH="1">
            <a:off x="1147256" y="778400"/>
            <a:ext cx="10460125" cy="674800"/>
          </a:xfrm>
        </p:spPr>
        <p:txBody>
          <a:bodyPr/>
          <a:lstStyle/>
          <a:p>
            <a:r>
              <a:rPr lang="fr-FR" sz="3200" b="1" dirty="0">
                <a:solidFill>
                  <a:schemeClr val="tx2">
                    <a:lumMod val="50000"/>
                  </a:schemeClr>
                </a:solidFill>
                <a:latin typeface="Montserrat" panose="020B0604020202020204" charset="0"/>
              </a:rPr>
              <a:t>TITRES DE PAIEMENT NON TOUCHES</a:t>
            </a:r>
          </a:p>
        </p:txBody>
      </p:sp>
      <p:grpSp>
        <p:nvGrpSpPr>
          <p:cNvPr id="86" name="Google Shape;2603;p70"/>
          <p:cNvGrpSpPr/>
          <p:nvPr/>
        </p:nvGrpSpPr>
        <p:grpSpPr>
          <a:xfrm>
            <a:off x="697208" y="2374840"/>
            <a:ext cx="1953089" cy="4202181"/>
            <a:chOff x="4933417" y="1956270"/>
            <a:chExt cx="1187710" cy="2699581"/>
          </a:xfrm>
        </p:grpSpPr>
        <p:sp>
          <p:nvSpPr>
            <p:cNvPr id="129" name="Google Shape;2629;p70"/>
            <p:cNvSpPr/>
            <p:nvPr/>
          </p:nvSpPr>
          <p:spPr>
            <a:xfrm>
              <a:off x="5244022" y="4021761"/>
              <a:ext cx="726909" cy="52599"/>
            </a:xfrm>
            <a:custGeom>
              <a:avLst/>
              <a:gdLst/>
              <a:ahLst/>
              <a:cxnLst/>
              <a:rect l="l" t="t" r="r" b="b"/>
              <a:pathLst>
                <a:path w="30929" h="2238" extrusionOk="0">
                  <a:moveTo>
                    <a:pt x="0" y="0"/>
                  </a:moveTo>
                  <a:lnTo>
                    <a:pt x="0" y="2237"/>
                  </a:lnTo>
                  <a:lnTo>
                    <a:pt x="30929" y="2237"/>
                  </a:lnTo>
                  <a:lnTo>
                    <a:pt x="30929"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630;p70"/>
            <p:cNvSpPr/>
            <p:nvPr/>
          </p:nvSpPr>
          <p:spPr>
            <a:xfrm>
              <a:off x="4955415" y="4076474"/>
              <a:ext cx="1005343" cy="565447"/>
            </a:xfrm>
            <a:custGeom>
              <a:avLst/>
              <a:gdLst/>
              <a:ahLst/>
              <a:cxnLst/>
              <a:rect l="l" t="t" r="r" b="b"/>
              <a:pathLst>
                <a:path w="42776" h="24059" fill="none" extrusionOk="0">
                  <a:moveTo>
                    <a:pt x="30404" y="24058"/>
                  </a:moveTo>
                  <a:lnTo>
                    <a:pt x="42775" y="0"/>
                  </a:lnTo>
                  <a:lnTo>
                    <a:pt x="12372" y="0"/>
                  </a:lnTo>
                  <a:lnTo>
                    <a:pt x="0" y="24058"/>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631;p70"/>
            <p:cNvSpPr/>
            <p:nvPr/>
          </p:nvSpPr>
          <p:spPr>
            <a:xfrm>
              <a:off x="5141012" y="4278170"/>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632;p70"/>
            <p:cNvSpPr/>
            <p:nvPr/>
          </p:nvSpPr>
          <p:spPr>
            <a:xfrm>
              <a:off x="5016027" y="4520642"/>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633;p70"/>
            <p:cNvSpPr/>
            <p:nvPr/>
          </p:nvSpPr>
          <p:spPr>
            <a:xfrm>
              <a:off x="5639916" y="4572159"/>
              <a:ext cx="82094" cy="83692"/>
            </a:xfrm>
            <a:custGeom>
              <a:avLst/>
              <a:gdLst/>
              <a:ahLst/>
              <a:cxnLst/>
              <a:rect l="l" t="t" r="r" b="b"/>
              <a:pathLst>
                <a:path w="3493" h="3561" extrusionOk="0">
                  <a:moveTo>
                    <a:pt x="3493" y="0"/>
                  </a:moveTo>
                  <a:lnTo>
                    <a:pt x="1804" y="46"/>
                  </a:lnTo>
                  <a:lnTo>
                    <a:pt x="0" y="3561"/>
                  </a:lnTo>
                  <a:lnTo>
                    <a:pt x="0"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634;p70"/>
            <p:cNvSpPr/>
            <p:nvPr/>
          </p:nvSpPr>
          <p:spPr>
            <a:xfrm>
              <a:off x="4933417" y="4572159"/>
              <a:ext cx="82094" cy="83692"/>
            </a:xfrm>
            <a:custGeom>
              <a:avLst/>
              <a:gdLst/>
              <a:ahLst/>
              <a:cxnLst/>
              <a:rect l="l" t="t" r="r" b="b"/>
              <a:pathLst>
                <a:path w="3493" h="3561" extrusionOk="0">
                  <a:moveTo>
                    <a:pt x="3493" y="0"/>
                  </a:moveTo>
                  <a:lnTo>
                    <a:pt x="1804" y="46"/>
                  </a:lnTo>
                  <a:lnTo>
                    <a:pt x="1" y="3561"/>
                  </a:lnTo>
                  <a:lnTo>
                    <a:pt x="1"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635;p70"/>
            <p:cNvSpPr/>
            <p:nvPr/>
          </p:nvSpPr>
          <p:spPr>
            <a:xfrm>
              <a:off x="5960721" y="4076474"/>
              <a:ext cx="153448" cy="526809"/>
            </a:xfrm>
            <a:custGeom>
              <a:avLst/>
              <a:gdLst/>
              <a:ahLst/>
              <a:cxnLst/>
              <a:rect l="l" t="t" r="r" b="b"/>
              <a:pathLst>
                <a:path w="6529" h="22415" fill="none" extrusionOk="0">
                  <a:moveTo>
                    <a:pt x="6528" y="22415"/>
                  </a:moveTo>
                  <a:lnTo>
                    <a:pt x="0" y="0"/>
                  </a:lnTo>
                </a:path>
              </a:pathLst>
            </a:custGeom>
            <a:noFill/>
            <a:ln w="6275" cap="flat" cmpd="sng">
              <a:solidFill>
                <a:srgbClr val="18004C"/>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636;p70"/>
            <p:cNvSpPr/>
            <p:nvPr/>
          </p:nvSpPr>
          <p:spPr>
            <a:xfrm>
              <a:off x="5248323" y="4076474"/>
              <a:ext cx="153448" cy="526809"/>
            </a:xfrm>
            <a:custGeom>
              <a:avLst/>
              <a:gdLst/>
              <a:ahLst/>
              <a:cxnLst/>
              <a:rect l="l" t="t" r="r" b="b"/>
              <a:pathLst>
                <a:path w="6529" h="22415" fill="none" extrusionOk="0">
                  <a:moveTo>
                    <a:pt x="6528" y="22415"/>
                  </a:moveTo>
                  <a:lnTo>
                    <a:pt x="0" y="0"/>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637;p70"/>
            <p:cNvSpPr/>
            <p:nvPr/>
          </p:nvSpPr>
          <p:spPr>
            <a:xfrm>
              <a:off x="5793338" y="2250094"/>
              <a:ext cx="327789" cy="375194"/>
            </a:xfrm>
            <a:custGeom>
              <a:avLst/>
              <a:gdLst/>
              <a:ahLst/>
              <a:cxnLst/>
              <a:rect l="l" t="t" r="r" b="b"/>
              <a:pathLst>
                <a:path w="13947" h="15964" extrusionOk="0">
                  <a:moveTo>
                    <a:pt x="510" y="1"/>
                  </a:moveTo>
                  <a:cubicBezTo>
                    <a:pt x="361" y="1"/>
                    <a:pt x="206" y="20"/>
                    <a:pt x="46" y="60"/>
                  </a:cubicBezTo>
                  <a:cubicBezTo>
                    <a:pt x="1" y="83"/>
                    <a:pt x="320" y="311"/>
                    <a:pt x="434" y="448"/>
                  </a:cubicBezTo>
                  <a:cubicBezTo>
                    <a:pt x="1393" y="1658"/>
                    <a:pt x="1827" y="7455"/>
                    <a:pt x="1827" y="7455"/>
                  </a:cubicBezTo>
                  <a:cubicBezTo>
                    <a:pt x="1849" y="7547"/>
                    <a:pt x="1849" y="7935"/>
                    <a:pt x="1849" y="8528"/>
                  </a:cubicBezTo>
                  <a:cubicBezTo>
                    <a:pt x="822" y="14394"/>
                    <a:pt x="3675" y="15855"/>
                    <a:pt x="3675" y="15855"/>
                  </a:cubicBezTo>
                  <a:cubicBezTo>
                    <a:pt x="3780" y="15929"/>
                    <a:pt x="3902" y="15964"/>
                    <a:pt x="4038" y="15964"/>
                  </a:cubicBezTo>
                  <a:cubicBezTo>
                    <a:pt x="6205" y="15964"/>
                    <a:pt x="12007" y="7090"/>
                    <a:pt x="12007" y="7090"/>
                  </a:cubicBezTo>
                  <a:cubicBezTo>
                    <a:pt x="12623" y="6634"/>
                    <a:pt x="13947" y="4830"/>
                    <a:pt x="13901" y="4648"/>
                  </a:cubicBezTo>
                  <a:cubicBezTo>
                    <a:pt x="13833" y="4488"/>
                    <a:pt x="13559" y="4305"/>
                    <a:pt x="13467" y="4009"/>
                  </a:cubicBezTo>
                  <a:cubicBezTo>
                    <a:pt x="13399" y="3712"/>
                    <a:pt x="13285" y="3575"/>
                    <a:pt x="13057" y="3484"/>
                  </a:cubicBezTo>
                  <a:cubicBezTo>
                    <a:pt x="12828" y="3370"/>
                    <a:pt x="12760" y="3187"/>
                    <a:pt x="12760" y="3187"/>
                  </a:cubicBezTo>
                  <a:cubicBezTo>
                    <a:pt x="12760" y="3187"/>
                    <a:pt x="13901" y="1452"/>
                    <a:pt x="13604" y="1133"/>
                  </a:cubicBezTo>
                  <a:cubicBezTo>
                    <a:pt x="13599" y="1127"/>
                    <a:pt x="13592" y="1125"/>
                    <a:pt x="13583" y="1125"/>
                  </a:cubicBezTo>
                  <a:cubicBezTo>
                    <a:pt x="13249" y="1125"/>
                    <a:pt x="10477" y="4785"/>
                    <a:pt x="10477" y="4785"/>
                  </a:cubicBezTo>
                  <a:cubicBezTo>
                    <a:pt x="10477" y="4785"/>
                    <a:pt x="5148" y="8942"/>
                    <a:pt x="4937" y="8942"/>
                  </a:cubicBezTo>
                  <a:cubicBezTo>
                    <a:pt x="4934" y="8942"/>
                    <a:pt x="4932" y="8941"/>
                    <a:pt x="4931" y="8939"/>
                  </a:cubicBezTo>
                  <a:cubicBezTo>
                    <a:pt x="4176" y="5724"/>
                    <a:pt x="3094" y="1"/>
                    <a:pt x="510" y="1"/>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638;p70"/>
            <p:cNvSpPr/>
            <p:nvPr/>
          </p:nvSpPr>
          <p:spPr>
            <a:xfrm>
              <a:off x="6070687" y="2326594"/>
              <a:ext cx="28438" cy="37040"/>
            </a:xfrm>
            <a:custGeom>
              <a:avLst/>
              <a:gdLst/>
              <a:ahLst/>
              <a:cxnLst/>
              <a:rect l="l" t="t" r="r" b="b"/>
              <a:pathLst>
                <a:path w="1210" h="1576" extrusionOk="0">
                  <a:moveTo>
                    <a:pt x="0" y="0"/>
                  </a:moveTo>
                  <a:lnTo>
                    <a:pt x="662" y="343"/>
                  </a:lnTo>
                  <a:cubicBezTo>
                    <a:pt x="753" y="411"/>
                    <a:pt x="890" y="457"/>
                    <a:pt x="982" y="525"/>
                  </a:cubicBezTo>
                  <a:cubicBezTo>
                    <a:pt x="1027" y="548"/>
                    <a:pt x="1073" y="594"/>
                    <a:pt x="1096" y="662"/>
                  </a:cubicBezTo>
                  <a:cubicBezTo>
                    <a:pt x="1096" y="708"/>
                    <a:pt x="1073" y="777"/>
                    <a:pt x="1027" y="822"/>
                  </a:cubicBezTo>
                  <a:cubicBezTo>
                    <a:pt x="845" y="982"/>
                    <a:pt x="594" y="1005"/>
                    <a:pt x="343" y="1005"/>
                  </a:cubicBezTo>
                  <a:cubicBezTo>
                    <a:pt x="320" y="1005"/>
                    <a:pt x="291" y="999"/>
                    <a:pt x="260" y="999"/>
                  </a:cubicBezTo>
                  <a:cubicBezTo>
                    <a:pt x="228" y="999"/>
                    <a:pt x="194" y="1005"/>
                    <a:pt x="160" y="1028"/>
                  </a:cubicBezTo>
                  <a:cubicBezTo>
                    <a:pt x="114" y="1073"/>
                    <a:pt x="160" y="1142"/>
                    <a:pt x="160" y="1210"/>
                  </a:cubicBezTo>
                  <a:lnTo>
                    <a:pt x="228" y="1575"/>
                  </a:lnTo>
                  <a:lnTo>
                    <a:pt x="251" y="1575"/>
                  </a:lnTo>
                  <a:lnTo>
                    <a:pt x="228" y="1187"/>
                  </a:lnTo>
                  <a:cubicBezTo>
                    <a:pt x="211" y="1152"/>
                    <a:pt x="207" y="1089"/>
                    <a:pt x="206" y="1073"/>
                  </a:cubicBezTo>
                  <a:lnTo>
                    <a:pt x="343" y="1073"/>
                  </a:lnTo>
                  <a:cubicBezTo>
                    <a:pt x="405" y="1079"/>
                    <a:pt x="470" y="1083"/>
                    <a:pt x="534" y="1083"/>
                  </a:cubicBezTo>
                  <a:cubicBezTo>
                    <a:pt x="729" y="1083"/>
                    <a:pt x="930" y="1045"/>
                    <a:pt x="1119" y="891"/>
                  </a:cubicBezTo>
                  <a:cubicBezTo>
                    <a:pt x="1164" y="845"/>
                    <a:pt x="1210" y="731"/>
                    <a:pt x="1187" y="640"/>
                  </a:cubicBezTo>
                  <a:cubicBezTo>
                    <a:pt x="1164" y="548"/>
                    <a:pt x="1096" y="480"/>
                    <a:pt x="1050" y="434"/>
                  </a:cubicBezTo>
                  <a:cubicBezTo>
                    <a:pt x="913" y="366"/>
                    <a:pt x="822" y="320"/>
                    <a:pt x="708" y="274"/>
                  </a:cubicBezTo>
                  <a:cubicBezTo>
                    <a:pt x="480" y="160"/>
                    <a:pt x="251" y="69"/>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639;p70"/>
            <p:cNvSpPr/>
            <p:nvPr/>
          </p:nvSpPr>
          <p:spPr>
            <a:xfrm>
              <a:off x="6084624" y="2323374"/>
              <a:ext cx="9142" cy="9683"/>
            </a:xfrm>
            <a:custGeom>
              <a:avLst/>
              <a:gdLst/>
              <a:ahLst/>
              <a:cxnLst/>
              <a:rect l="l" t="t" r="r" b="b"/>
              <a:pathLst>
                <a:path w="389" h="412" extrusionOk="0">
                  <a:moveTo>
                    <a:pt x="389" y="1"/>
                  </a:moveTo>
                  <a:cubicBezTo>
                    <a:pt x="252" y="137"/>
                    <a:pt x="138" y="252"/>
                    <a:pt x="1" y="389"/>
                  </a:cubicBezTo>
                  <a:lnTo>
                    <a:pt x="23" y="411"/>
                  </a:lnTo>
                  <a:cubicBezTo>
                    <a:pt x="69" y="389"/>
                    <a:pt x="138" y="366"/>
                    <a:pt x="160" y="343"/>
                  </a:cubicBezTo>
                  <a:cubicBezTo>
                    <a:pt x="206" y="320"/>
                    <a:pt x="252" y="297"/>
                    <a:pt x="275" y="274"/>
                  </a:cubicBezTo>
                  <a:cubicBezTo>
                    <a:pt x="297" y="229"/>
                    <a:pt x="343" y="206"/>
                    <a:pt x="366" y="160"/>
                  </a:cubicBezTo>
                  <a:cubicBezTo>
                    <a:pt x="389" y="115"/>
                    <a:pt x="389" y="69"/>
                    <a:pt x="389" y="23"/>
                  </a:cubicBezTo>
                  <a:lnTo>
                    <a:pt x="3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640;p70"/>
            <p:cNvSpPr/>
            <p:nvPr/>
          </p:nvSpPr>
          <p:spPr>
            <a:xfrm>
              <a:off x="6076586" y="2338392"/>
              <a:ext cx="28979" cy="20095"/>
            </a:xfrm>
            <a:custGeom>
              <a:avLst/>
              <a:gdLst/>
              <a:ahLst/>
              <a:cxnLst/>
              <a:rect l="l" t="t" r="r" b="b"/>
              <a:pathLst>
                <a:path w="1233" h="855" extrusionOk="0">
                  <a:moveTo>
                    <a:pt x="1233" y="1"/>
                  </a:moveTo>
                  <a:lnTo>
                    <a:pt x="1233" y="1"/>
                  </a:lnTo>
                  <a:cubicBezTo>
                    <a:pt x="1073" y="183"/>
                    <a:pt x="868" y="366"/>
                    <a:pt x="662" y="526"/>
                  </a:cubicBezTo>
                  <a:cubicBezTo>
                    <a:pt x="571" y="594"/>
                    <a:pt x="457" y="663"/>
                    <a:pt x="343" y="731"/>
                  </a:cubicBezTo>
                  <a:cubicBezTo>
                    <a:pt x="297" y="765"/>
                    <a:pt x="234" y="788"/>
                    <a:pt x="171" y="788"/>
                  </a:cubicBezTo>
                  <a:cubicBezTo>
                    <a:pt x="109" y="788"/>
                    <a:pt x="46" y="765"/>
                    <a:pt x="0" y="708"/>
                  </a:cubicBezTo>
                  <a:lnTo>
                    <a:pt x="0" y="731"/>
                  </a:lnTo>
                  <a:cubicBezTo>
                    <a:pt x="23" y="800"/>
                    <a:pt x="92" y="845"/>
                    <a:pt x="183" y="845"/>
                  </a:cubicBezTo>
                  <a:cubicBezTo>
                    <a:pt x="203" y="852"/>
                    <a:pt x="223" y="855"/>
                    <a:pt x="243" y="855"/>
                  </a:cubicBezTo>
                  <a:cubicBezTo>
                    <a:pt x="291" y="855"/>
                    <a:pt x="340" y="838"/>
                    <a:pt x="388" y="822"/>
                  </a:cubicBezTo>
                  <a:cubicBezTo>
                    <a:pt x="525" y="754"/>
                    <a:pt x="617" y="685"/>
                    <a:pt x="731" y="594"/>
                  </a:cubicBezTo>
                  <a:cubicBezTo>
                    <a:pt x="845" y="526"/>
                    <a:pt x="936" y="434"/>
                    <a:pt x="1027" y="320"/>
                  </a:cubicBezTo>
                  <a:cubicBezTo>
                    <a:pt x="1119" y="229"/>
                    <a:pt x="1187" y="115"/>
                    <a:pt x="12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641;p70"/>
            <p:cNvSpPr/>
            <p:nvPr/>
          </p:nvSpPr>
          <p:spPr>
            <a:xfrm>
              <a:off x="6083026" y="2349132"/>
              <a:ext cx="28979" cy="18073"/>
            </a:xfrm>
            <a:custGeom>
              <a:avLst/>
              <a:gdLst/>
              <a:ahLst/>
              <a:cxnLst/>
              <a:rect l="l" t="t" r="r" b="b"/>
              <a:pathLst>
                <a:path w="1233" h="769" extrusionOk="0">
                  <a:moveTo>
                    <a:pt x="1210" y="0"/>
                  </a:moveTo>
                  <a:cubicBezTo>
                    <a:pt x="1096" y="91"/>
                    <a:pt x="982" y="183"/>
                    <a:pt x="868" y="274"/>
                  </a:cubicBezTo>
                  <a:cubicBezTo>
                    <a:pt x="776" y="388"/>
                    <a:pt x="662" y="502"/>
                    <a:pt x="548" y="571"/>
                  </a:cubicBezTo>
                  <a:cubicBezTo>
                    <a:pt x="473" y="627"/>
                    <a:pt x="367" y="668"/>
                    <a:pt x="281" y="668"/>
                  </a:cubicBezTo>
                  <a:cubicBezTo>
                    <a:pt x="262" y="668"/>
                    <a:pt x="245" y="666"/>
                    <a:pt x="228" y="662"/>
                  </a:cubicBezTo>
                  <a:cubicBezTo>
                    <a:pt x="137" y="616"/>
                    <a:pt x="69" y="479"/>
                    <a:pt x="0" y="343"/>
                  </a:cubicBezTo>
                  <a:lnTo>
                    <a:pt x="0" y="343"/>
                  </a:lnTo>
                  <a:cubicBezTo>
                    <a:pt x="23" y="479"/>
                    <a:pt x="46" y="639"/>
                    <a:pt x="206" y="731"/>
                  </a:cubicBezTo>
                  <a:cubicBezTo>
                    <a:pt x="247" y="758"/>
                    <a:pt x="290" y="769"/>
                    <a:pt x="334" y="769"/>
                  </a:cubicBezTo>
                  <a:cubicBezTo>
                    <a:pt x="435" y="769"/>
                    <a:pt x="537" y="710"/>
                    <a:pt x="616" y="662"/>
                  </a:cubicBezTo>
                  <a:cubicBezTo>
                    <a:pt x="731" y="571"/>
                    <a:pt x="845" y="457"/>
                    <a:pt x="936" y="343"/>
                  </a:cubicBezTo>
                  <a:cubicBezTo>
                    <a:pt x="1050" y="228"/>
                    <a:pt x="1141" y="114"/>
                    <a:pt x="12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642;p70"/>
            <p:cNvSpPr/>
            <p:nvPr/>
          </p:nvSpPr>
          <p:spPr>
            <a:xfrm>
              <a:off x="6094824" y="2363610"/>
              <a:ext cx="18261" cy="10224"/>
            </a:xfrm>
            <a:custGeom>
              <a:avLst/>
              <a:gdLst/>
              <a:ahLst/>
              <a:cxnLst/>
              <a:rect l="l" t="t" r="r" b="b"/>
              <a:pathLst>
                <a:path w="777" h="435" extrusionOk="0">
                  <a:moveTo>
                    <a:pt x="0" y="0"/>
                  </a:moveTo>
                  <a:cubicBezTo>
                    <a:pt x="0" y="92"/>
                    <a:pt x="23" y="183"/>
                    <a:pt x="69" y="251"/>
                  </a:cubicBezTo>
                  <a:cubicBezTo>
                    <a:pt x="92" y="297"/>
                    <a:pt x="114" y="343"/>
                    <a:pt x="137" y="388"/>
                  </a:cubicBezTo>
                  <a:cubicBezTo>
                    <a:pt x="183" y="411"/>
                    <a:pt x="229" y="411"/>
                    <a:pt x="274" y="434"/>
                  </a:cubicBezTo>
                  <a:cubicBezTo>
                    <a:pt x="366" y="434"/>
                    <a:pt x="457" y="411"/>
                    <a:pt x="548" y="388"/>
                  </a:cubicBezTo>
                  <a:cubicBezTo>
                    <a:pt x="617" y="366"/>
                    <a:pt x="731" y="320"/>
                    <a:pt x="776" y="251"/>
                  </a:cubicBezTo>
                  <a:lnTo>
                    <a:pt x="776" y="229"/>
                  </a:lnTo>
                  <a:cubicBezTo>
                    <a:pt x="662" y="297"/>
                    <a:pt x="617" y="274"/>
                    <a:pt x="503" y="297"/>
                  </a:cubicBezTo>
                  <a:cubicBezTo>
                    <a:pt x="411" y="320"/>
                    <a:pt x="343" y="320"/>
                    <a:pt x="274" y="320"/>
                  </a:cubicBezTo>
                  <a:lnTo>
                    <a:pt x="206" y="320"/>
                  </a:lnTo>
                  <a:cubicBezTo>
                    <a:pt x="183" y="297"/>
                    <a:pt x="160" y="274"/>
                    <a:pt x="137" y="229"/>
                  </a:cubicBezTo>
                  <a:cubicBezTo>
                    <a:pt x="92" y="160"/>
                    <a:pt x="46" y="92"/>
                    <a:pt x="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2643;p70"/>
            <p:cNvSpPr/>
            <p:nvPr/>
          </p:nvSpPr>
          <p:spPr>
            <a:xfrm>
              <a:off x="5235444" y="1956270"/>
              <a:ext cx="565447" cy="473857"/>
            </a:xfrm>
            <a:custGeom>
              <a:avLst/>
              <a:gdLst/>
              <a:ahLst/>
              <a:cxnLst/>
              <a:rect l="l" t="t" r="r" b="b"/>
              <a:pathLst>
                <a:path w="24059" h="20162" extrusionOk="0">
                  <a:moveTo>
                    <a:pt x="19066" y="0"/>
                  </a:moveTo>
                  <a:cubicBezTo>
                    <a:pt x="18471" y="0"/>
                    <a:pt x="17876" y="66"/>
                    <a:pt x="17302" y="191"/>
                  </a:cubicBezTo>
                  <a:cubicBezTo>
                    <a:pt x="11755" y="1332"/>
                    <a:pt x="2945" y="5303"/>
                    <a:pt x="0" y="8134"/>
                  </a:cubicBezTo>
                  <a:cubicBezTo>
                    <a:pt x="0" y="8134"/>
                    <a:pt x="12681" y="20162"/>
                    <a:pt x="17298" y="20162"/>
                  </a:cubicBezTo>
                  <a:cubicBezTo>
                    <a:pt x="17411" y="20162"/>
                    <a:pt x="17519" y="20155"/>
                    <a:pt x="17621" y="20140"/>
                  </a:cubicBezTo>
                  <a:lnTo>
                    <a:pt x="17370" y="16739"/>
                  </a:lnTo>
                  <a:cubicBezTo>
                    <a:pt x="17370" y="16739"/>
                    <a:pt x="13490" y="16282"/>
                    <a:pt x="13946" y="16054"/>
                  </a:cubicBezTo>
                  <a:cubicBezTo>
                    <a:pt x="14426" y="15826"/>
                    <a:pt x="17667" y="14593"/>
                    <a:pt x="18306" y="14228"/>
                  </a:cubicBezTo>
                  <a:cubicBezTo>
                    <a:pt x="18811" y="13958"/>
                    <a:pt x="19187" y="13929"/>
                    <a:pt x="19323" y="13929"/>
                  </a:cubicBezTo>
                  <a:cubicBezTo>
                    <a:pt x="19360" y="13929"/>
                    <a:pt x="19379" y="13931"/>
                    <a:pt x="19379" y="13931"/>
                  </a:cubicBezTo>
                  <a:lnTo>
                    <a:pt x="23967" y="3272"/>
                  </a:lnTo>
                  <a:cubicBezTo>
                    <a:pt x="24058" y="2633"/>
                    <a:pt x="22917" y="1126"/>
                    <a:pt x="22369" y="807"/>
                  </a:cubicBezTo>
                  <a:cubicBezTo>
                    <a:pt x="21375" y="250"/>
                    <a:pt x="20221" y="0"/>
                    <a:pt x="190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2644;p70"/>
            <p:cNvSpPr/>
            <p:nvPr/>
          </p:nvSpPr>
          <p:spPr>
            <a:xfrm>
              <a:off x="5207100" y="1959654"/>
              <a:ext cx="458604" cy="166750"/>
            </a:xfrm>
            <a:custGeom>
              <a:avLst/>
              <a:gdLst/>
              <a:ahLst/>
              <a:cxnLst/>
              <a:rect l="l" t="t" r="r" b="b"/>
              <a:pathLst>
                <a:path w="19513" h="7095" extrusionOk="0">
                  <a:moveTo>
                    <a:pt x="19284" y="1"/>
                  </a:moveTo>
                  <a:cubicBezTo>
                    <a:pt x="16613" y="69"/>
                    <a:pt x="13897" y="1142"/>
                    <a:pt x="11409" y="2010"/>
                  </a:cubicBezTo>
                  <a:cubicBezTo>
                    <a:pt x="7574" y="3379"/>
                    <a:pt x="3808" y="5000"/>
                    <a:pt x="179" y="6780"/>
                  </a:cubicBezTo>
                  <a:cubicBezTo>
                    <a:pt x="0" y="6859"/>
                    <a:pt x="115" y="7094"/>
                    <a:pt x="268" y="7094"/>
                  </a:cubicBezTo>
                  <a:cubicBezTo>
                    <a:pt x="291" y="7094"/>
                    <a:pt x="315" y="7089"/>
                    <a:pt x="339" y="7077"/>
                  </a:cubicBezTo>
                  <a:cubicBezTo>
                    <a:pt x="3968" y="5274"/>
                    <a:pt x="7689" y="3676"/>
                    <a:pt x="11500" y="2329"/>
                  </a:cubicBezTo>
                  <a:cubicBezTo>
                    <a:pt x="13943" y="1462"/>
                    <a:pt x="16659" y="412"/>
                    <a:pt x="19284" y="343"/>
                  </a:cubicBezTo>
                  <a:cubicBezTo>
                    <a:pt x="19512" y="343"/>
                    <a:pt x="19512" y="1"/>
                    <a:pt x="192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645;p70"/>
            <p:cNvSpPr/>
            <p:nvPr/>
          </p:nvSpPr>
          <p:spPr>
            <a:xfrm>
              <a:off x="5624898" y="1985765"/>
              <a:ext cx="204942" cy="312137"/>
            </a:xfrm>
            <a:custGeom>
              <a:avLst/>
              <a:gdLst/>
              <a:ahLst/>
              <a:cxnLst/>
              <a:rect l="l" t="t" r="r" b="b"/>
              <a:pathLst>
                <a:path w="8720" h="13281" extrusionOk="0">
                  <a:moveTo>
                    <a:pt x="4312" y="0"/>
                  </a:moveTo>
                  <a:cubicBezTo>
                    <a:pt x="4054" y="0"/>
                    <a:pt x="3847" y="30"/>
                    <a:pt x="3721" y="54"/>
                  </a:cubicBezTo>
                  <a:cubicBezTo>
                    <a:pt x="3196" y="145"/>
                    <a:pt x="1416" y="237"/>
                    <a:pt x="1530" y="4391"/>
                  </a:cubicBezTo>
                  <a:cubicBezTo>
                    <a:pt x="1530" y="4482"/>
                    <a:pt x="1484" y="4551"/>
                    <a:pt x="1393" y="4551"/>
                  </a:cubicBezTo>
                  <a:cubicBezTo>
                    <a:pt x="1348" y="4551"/>
                    <a:pt x="1295" y="4549"/>
                    <a:pt x="1237" y="4549"/>
                  </a:cubicBezTo>
                  <a:cubicBezTo>
                    <a:pt x="848" y="4549"/>
                    <a:pt x="214" y="4601"/>
                    <a:pt x="115" y="5395"/>
                  </a:cubicBezTo>
                  <a:cubicBezTo>
                    <a:pt x="0" y="6308"/>
                    <a:pt x="891" y="6833"/>
                    <a:pt x="1416" y="6856"/>
                  </a:cubicBezTo>
                  <a:cubicBezTo>
                    <a:pt x="1575" y="6856"/>
                    <a:pt x="1918" y="6902"/>
                    <a:pt x="2032" y="7016"/>
                  </a:cubicBezTo>
                  <a:cubicBezTo>
                    <a:pt x="2351" y="7358"/>
                    <a:pt x="2488" y="8111"/>
                    <a:pt x="2739" y="9047"/>
                  </a:cubicBezTo>
                  <a:cubicBezTo>
                    <a:pt x="3287" y="11147"/>
                    <a:pt x="1644" y="12083"/>
                    <a:pt x="1644" y="12083"/>
                  </a:cubicBezTo>
                  <a:cubicBezTo>
                    <a:pt x="1644" y="12083"/>
                    <a:pt x="4068" y="13280"/>
                    <a:pt x="5671" y="13280"/>
                  </a:cubicBezTo>
                  <a:cubicBezTo>
                    <a:pt x="6473" y="13280"/>
                    <a:pt x="7069" y="12981"/>
                    <a:pt x="7053" y="12083"/>
                  </a:cubicBezTo>
                  <a:cubicBezTo>
                    <a:pt x="7053" y="12083"/>
                    <a:pt x="6620" y="7130"/>
                    <a:pt x="6643" y="7107"/>
                  </a:cubicBezTo>
                  <a:cubicBezTo>
                    <a:pt x="7076" y="6696"/>
                    <a:pt x="8720" y="6491"/>
                    <a:pt x="7693" y="2976"/>
                  </a:cubicBezTo>
                  <a:cubicBezTo>
                    <a:pt x="6919" y="405"/>
                    <a:pt x="5268" y="0"/>
                    <a:pt x="4312" y="0"/>
                  </a:cubicBezTo>
                  <a:close/>
                </a:path>
              </a:pathLst>
            </a:custGeom>
            <a:solidFill>
              <a:schemeClr val="tx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646;p70"/>
            <p:cNvSpPr/>
            <p:nvPr/>
          </p:nvSpPr>
          <p:spPr>
            <a:xfrm>
              <a:off x="5611008" y="1977915"/>
              <a:ext cx="141039" cy="114269"/>
            </a:xfrm>
            <a:custGeom>
              <a:avLst/>
              <a:gdLst/>
              <a:ahLst/>
              <a:cxnLst/>
              <a:rect l="l" t="t" r="r" b="b"/>
              <a:pathLst>
                <a:path w="6001" h="4862" extrusionOk="0">
                  <a:moveTo>
                    <a:pt x="5096" y="0"/>
                  </a:moveTo>
                  <a:cubicBezTo>
                    <a:pt x="1" y="0"/>
                    <a:pt x="2052" y="4862"/>
                    <a:pt x="2052" y="4862"/>
                  </a:cubicBezTo>
                  <a:cubicBezTo>
                    <a:pt x="2646" y="4497"/>
                    <a:pt x="6001" y="46"/>
                    <a:pt x="6001" y="46"/>
                  </a:cubicBezTo>
                  <a:cubicBezTo>
                    <a:pt x="5677" y="15"/>
                    <a:pt x="5376" y="0"/>
                    <a:pt x="50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647;p70"/>
            <p:cNvSpPr/>
            <p:nvPr/>
          </p:nvSpPr>
          <p:spPr>
            <a:xfrm>
              <a:off x="5637237" y="2108611"/>
              <a:ext cx="28979" cy="18990"/>
            </a:xfrm>
            <a:custGeom>
              <a:avLst/>
              <a:gdLst/>
              <a:ahLst/>
              <a:cxnLst/>
              <a:rect l="l" t="t" r="r" b="b"/>
              <a:pathLst>
                <a:path w="1233" h="808" extrusionOk="0">
                  <a:moveTo>
                    <a:pt x="503" y="0"/>
                  </a:moveTo>
                  <a:cubicBezTo>
                    <a:pt x="198" y="0"/>
                    <a:pt x="0" y="419"/>
                    <a:pt x="0" y="419"/>
                  </a:cubicBezTo>
                  <a:lnTo>
                    <a:pt x="1233" y="807"/>
                  </a:lnTo>
                  <a:cubicBezTo>
                    <a:pt x="959" y="186"/>
                    <a:pt x="707" y="0"/>
                    <a:pt x="5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648;p70"/>
            <p:cNvSpPr/>
            <p:nvPr/>
          </p:nvSpPr>
          <p:spPr>
            <a:xfrm>
              <a:off x="5767063" y="2086260"/>
              <a:ext cx="30060" cy="21176"/>
            </a:xfrm>
            <a:custGeom>
              <a:avLst/>
              <a:gdLst/>
              <a:ahLst/>
              <a:cxnLst/>
              <a:rect l="l" t="t" r="r" b="b"/>
              <a:pathLst>
                <a:path w="1279" h="901" extrusionOk="0">
                  <a:moveTo>
                    <a:pt x="1255" y="1"/>
                  </a:moveTo>
                  <a:lnTo>
                    <a:pt x="0" y="640"/>
                  </a:lnTo>
                  <a:cubicBezTo>
                    <a:pt x="0" y="640"/>
                    <a:pt x="371" y="901"/>
                    <a:pt x="686" y="901"/>
                  </a:cubicBezTo>
                  <a:cubicBezTo>
                    <a:pt x="777" y="901"/>
                    <a:pt x="864" y="879"/>
                    <a:pt x="936" y="822"/>
                  </a:cubicBezTo>
                  <a:cubicBezTo>
                    <a:pt x="1278" y="594"/>
                    <a:pt x="1255" y="1"/>
                    <a:pt x="12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649;p70"/>
            <p:cNvSpPr/>
            <p:nvPr/>
          </p:nvSpPr>
          <p:spPr>
            <a:xfrm>
              <a:off x="5774019" y="2064803"/>
              <a:ext cx="17204" cy="21481"/>
            </a:xfrm>
            <a:custGeom>
              <a:avLst/>
              <a:gdLst/>
              <a:ahLst/>
              <a:cxnLst/>
              <a:rect l="l" t="t" r="r" b="b"/>
              <a:pathLst>
                <a:path w="732" h="914" extrusionOk="0">
                  <a:moveTo>
                    <a:pt x="1" y="1"/>
                  </a:moveTo>
                  <a:lnTo>
                    <a:pt x="206" y="914"/>
                  </a:lnTo>
                  <a:lnTo>
                    <a:pt x="640" y="708"/>
                  </a:lnTo>
                  <a:cubicBezTo>
                    <a:pt x="708" y="685"/>
                    <a:pt x="731" y="571"/>
                    <a:pt x="663" y="526"/>
                  </a:cubicBezTo>
                  <a:lnTo>
                    <a:pt x="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650;p70"/>
            <p:cNvSpPr/>
            <p:nvPr/>
          </p:nvSpPr>
          <p:spPr>
            <a:xfrm>
              <a:off x="5734183" y="2043768"/>
              <a:ext cx="17345" cy="14078"/>
            </a:xfrm>
            <a:custGeom>
              <a:avLst/>
              <a:gdLst/>
              <a:ahLst/>
              <a:cxnLst/>
              <a:rect l="l" t="t" r="r" b="b"/>
              <a:pathLst>
                <a:path w="738" h="599" extrusionOk="0">
                  <a:moveTo>
                    <a:pt x="462" y="1"/>
                  </a:moveTo>
                  <a:cubicBezTo>
                    <a:pt x="379" y="1"/>
                    <a:pt x="291" y="25"/>
                    <a:pt x="212" y="74"/>
                  </a:cubicBezTo>
                  <a:cubicBezTo>
                    <a:pt x="71" y="175"/>
                    <a:pt x="1" y="599"/>
                    <a:pt x="66" y="599"/>
                  </a:cubicBezTo>
                  <a:cubicBezTo>
                    <a:pt x="74" y="599"/>
                    <a:pt x="85" y="592"/>
                    <a:pt x="98" y="576"/>
                  </a:cubicBezTo>
                  <a:cubicBezTo>
                    <a:pt x="349" y="211"/>
                    <a:pt x="737" y="120"/>
                    <a:pt x="737" y="120"/>
                  </a:cubicBezTo>
                  <a:cubicBezTo>
                    <a:pt x="672" y="42"/>
                    <a:pt x="571" y="1"/>
                    <a:pt x="4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651;p70"/>
            <p:cNvSpPr/>
            <p:nvPr/>
          </p:nvSpPr>
          <p:spPr>
            <a:xfrm>
              <a:off x="5772962" y="2028868"/>
              <a:ext cx="22022" cy="8602"/>
            </a:xfrm>
            <a:custGeom>
              <a:avLst/>
              <a:gdLst/>
              <a:ahLst/>
              <a:cxnLst/>
              <a:rect l="l" t="t" r="r" b="b"/>
              <a:pathLst>
                <a:path w="937" h="366" extrusionOk="0">
                  <a:moveTo>
                    <a:pt x="388" y="0"/>
                  </a:moveTo>
                  <a:cubicBezTo>
                    <a:pt x="160" y="23"/>
                    <a:pt x="0" y="183"/>
                    <a:pt x="23" y="366"/>
                  </a:cubicBezTo>
                  <a:cubicBezTo>
                    <a:pt x="23" y="366"/>
                    <a:pt x="204" y="269"/>
                    <a:pt x="470" y="269"/>
                  </a:cubicBezTo>
                  <a:cubicBezTo>
                    <a:pt x="569" y="269"/>
                    <a:pt x="681" y="283"/>
                    <a:pt x="799" y="320"/>
                  </a:cubicBezTo>
                  <a:cubicBezTo>
                    <a:pt x="810" y="323"/>
                    <a:pt x="819" y="324"/>
                    <a:pt x="826" y="324"/>
                  </a:cubicBezTo>
                  <a:cubicBezTo>
                    <a:pt x="937" y="324"/>
                    <a:pt x="582" y="0"/>
                    <a:pt x="3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652;p70"/>
            <p:cNvSpPr/>
            <p:nvPr/>
          </p:nvSpPr>
          <p:spPr>
            <a:xfrm>
              <a:off x="5751504" y="2064732"/>
              <a:ext cx="9142" cy="13067"/>
            </a:xfrm>
            <a:custGeom>
              <a:avLst/>
              <a:gdLst/>
              <a:ahLst/>
              <a:cxnLst/>
              <a:rect l="l" t="t" r="r" b="b"/>
              <a:pathLst>
                <a:path w="389" h="556" extrusionOk="0">
                  <a:moveTo>
                    <a:pt x="114" y="0"/>
                  </a:moveTo>
                  <a:cubicBezTo>
                    <a:pt x="106" y="0"/>
                    <a:pt x="98" y="1"/>
                    <a:pt x="91" y="4"/>
                  </a:cubicBezTo>
                  <a:cubicBezTo>
                    <a:pt x="23" y="49"/>
                    <a:pt x="0" y="186"/>
                    <a:pt x="69" y="346"/>
                  </a:cubicBezTo>
                  <a:cubicBezTo>
                    <a:pt x="130" y="469"/>
                    <a:pt x="228" y="555"/>
                    <a:pt x="297" y="555"/>
                  </a:cubicBezTo>
                  <a:cubicBezTo>
                    <a:pt x="305" y="555"/>
                    <a:pt x="313" y="554"/>
                    <a:pt x="320" y="552"/>
                  </a:cubicBezTo>
                  <a:cubicBezTo>
                    <a:pt x="388" y="529"/>
                    <a:pt x="388" y="369"/>
                    <a:pt x="343" y="232"/>
                  </a:cubicBezTo>
                  <a:cubicBezTo>
                    <a:pt x="281" y="89"/>
                    <a:pt x="183" y="0"/>
                    <a:pt x="1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653;p70"/>
            <p:cNvSpPr/>
            <p:nvPr/>
          </p:nvSpPr>
          <p:spPr>
            <a:xfrm>
              <a:off x="5778861" y="2052394"/>
              <a:ext cx="8602" cy="12527"/>
            </a:xfrm>
            <a:custGeom>
              <a:avLst/>
              <a:gdLst/>
              <a:ahLst/>
              <a:cxnLst/>
              <a:rect l="l" t="t" r="r" b="b"/>
              <a:pathLst>
                <a:path w="366" h="533" extrusionOk="0">
                  <a:moveTo>
                    <a:pt x="113" y="0"/>
                  </a:moveTo>
                  <a:cubicBezTo>
                    <a:pt x="106" y="0"/>
                    <a:pt x="99" y="1"/>
                    <a:pt x="92" y="4"/>
                  </a:cubicBezTo>
                  <a:cubicBezTo>
                    <a:pt x="23" y="27"/>
                    <a:pt x="0" y="164"/>
                    <a:pt x="69" y="300"/>
                  </a:cubicBezTo>
                  <a:cubicBezTo>
                    <a:pt x="110" y="444"/>
                    <a:pt x="206" y="532"/>
                    <a:pt x="275" y="532"/>
                  </a:cubicBezTo>
                  <a:cubicBezTo>
                    <a:pt x="283" y="532"/>
                    <a:pt x="290" y="531"/>
                    <a:pt x="297" y="529"/>
                  </a:cubicBezTo>
                  <a:cubicBezTo>
                    <a:pt x="365" y="483"/>
                    <a:pt x="365" y="346"/>
                    <a:pt x="320" y="209"/>
                  </a:cubicBezTo>
                  <a:cubicBezTo>
                    <a:pt x="258" y="86"/>
                    <a:pt x="179" y="0"/>
                    <a:pt x="1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654;p70"/>
            <p:cNvSpPr/>
            <p:nvPr/>
          </p:nvSpPr>
          <p:spPr>
            <a:xfrm>
              <a:off x="5643136" y="1985154"/>
              <a:ext cx="105127" cy="107665"/>
            </a:xfrm>
            <a:custGeom>
              <a:avLst/>
              <a:gdLst/>
              <a:ahLst/>
              <a:cxnLst/>
              <a:rect l="l" t="t" r="r" b="b"/>
              <a:pathLst>
                <a:path w="4473" h="4581" extrusionOk="0">
                  <a:moveTo>
                    <a:pt x="4246" y="0"/>
                  </a:moveTo>
                  <a:cubicBezTo>
                    <a:pt x="4166" y="0"/>
                    <a:pt x="4086" y="57"/>
                    <a:pt x="4086" y="171"/>
                  </a:cubicBezTo>
                  <a:cubicBezTo>
                    <a:pt x="4153" y="2077"/>
                    <a:pt x="2348" y="4240"/>
                    <a:pt x="384" y="4240"/>
                  </a:cubicBezTo>
                  <a:cubicBezTo>
                    <a:pt x="325" y="4240"/>
                    <a:pt x="265" y="4238"/>
                    <a:pt x="206" y="4234"/>
                  </a:cubicBezTo>
                  <a:cubicBezTo>
                    <a:pt x="0" y="4234"/>
                    <a:pt x="0" y="4554"/>
                    <a:pt x="206" y="4577"/>
                  </a:cubicBezTo>
                  <a:cubicBezTo>
                    <a:pt x="257" y="4579"/>
                    <a:pt x="309" y="4581"/>
                    <a:pt x="360" y="4581"/>
                  </a:cubicBezTo>
                  <a:cubicBezTo>
                    <a:pt x="2514" y="4581"/>
                    <a:pt x="4473" y="2267"/>
                    <a:pt x="4406" y="171"/>
                  </a:cubicBezTo>
                  <a:cubicBezTo>
                    <a:pt x="4406" y="57"/>
                    <a:pt x="4326" y="0"/>
                    <a:pt x="42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655;p70"/>
            <p:cNvSpPr/>
            <p:nvPr/>
          </p:nvSpPr>
          <p:spPr>
            <a:xfrm>
              <a:off x="5656556" y="2157072"/>
              <a:ext cx="33280" cy="33280"/>
            </a:xfrm>
            <a:custGeom>
              <a:avLst/>
              <a:gdLst/>
              <a:ahLst/>
              <a:cxnLst/>
              <a:rect l="l" t="t" r="r" b="b"/>
              <a:pathLst>
                <a:path w="1416" h="1416"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656;p70"/>
            <p:cNvSpPr/>
            <p:nvPr/>
          </p:nvSpPr>
          <p:spPr>
            <a:xfrm>
              <a:off x="5656556" y="2190328"/>
              <a:ext cx="33280" cy="33303"/>
            </a:xfrm>
            <a:custGeom>
              <a:avLst/>
              <a:gdLst/>
              <a:ahLst/>
              <a:cxnLst/>
              <a:rect l="l" t="t" r="r" b="b"/>
              <a:pathLst>
                <a:path w="1416" h="1417"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657;p70"/>
            <p:cNvSpPr/>
            <p:nvPr/>
          </p:nvSpPr>
          <p:spPr>
            <a:xfrm>
              <a:off x="5651174" y="2136156"/>
              <a:ext cx="45101" cy="34901"/>
            </a:xfrm>
            <a:custGeom>
              <a:avLst/>
              <a:gdLst/>
              <a:ahLst/>
              <a:cxnLst/>
              <a:rect l="l" t="t" r="r" b="b"/>
              <a:pathLst>
                <a:path w="1919" h="1485" extrusionOk="0">
                  <a:moveTo>
                    <a:pt x="1" y="0"/>
                  </a:moveTo>
                  <a:lnTo>
                    <a:pt x="937" y="1484"/>
                  </a:lnTo>
                  <a:lnTo>
                    <a:pt x="1918" y="69"/>
                  </a:lnTo>
                  <a:lnTo>
                    <a:pt x="1"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658;p70"/>
            <p:cNvSpPr/>
            <p:nvPr/>
          </p:nvSpPr>
          <p:spPr>
            <a:xfrm>
              <a:off x="5683912" y="3842580"/>
              <a:ext cx="107312" cy="150228"/>
            </a:xfrm>
            <a:custGeom>
              <a:avLst/>
              <a:gdLst/>
              <a:ahLst/>
              <a:cxnLst/>
              <a:rect l="l" t="t" r="r" b="b"/>
              <a:pathLst>
                <a:path w="4566" h="6392" extrusionOk="0">
                  <a:moveTo>
                    <a:pt x="4565" y="1"/>
                  </a:moveTo>
                  <a:lnTo>
                    <a:pt x="0" y="115"/>
                  </a:lnTo>
                  <a:lnTo>
                    <a:pt x="616" y="4383"/>
                  </a:lnTo>
                  <a:cubicBezTo>
                    <a:pt x="616" y="4383"/>
                    <a:pt x="1291" y="6391"/>
                    <a:pt x="2034" y="6391"/>
                  </a:cubicBezTo>
                  <a:cubicBezTo>
                    <a:pt x="2177" y="6391"/>
                    <a:pt x="2322" y="6317"/>
                    <a:pt x="2465" y="6141"/>
                  </a:cubicBezTo>
                  <a:cubicBezTo>
                    <a:pt x="3378" y="5045"/>
                    <a:pt x="4268" y="4452"/>
                    <a:pt x="4268" y="4452"/>
                  </a:cubicBezTo>
                  <a:lnTo>
                    <a:pt x="4565" y="1"/>
                  </a:lnTo>
                  <a:close/>
                </a:path>
              </a:pathLst>
            </a:custGeom>
            <a:solidFill>
              <a:schemeClr val="bg2">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2659;p70"/>
            <p:cNvSpPr/>
            <p:nvPr/>
          </p:nvSpPr>
          <p:spPr>
            <a:xfrm>
              <a:off x="5363107" y="3847421"/>
              <a:ext cx="90156" cy="121273"/>
            </a:xfrm>
            <a:custGeom>
              <a:avLst/>
              <a:gdLst/>
              <a:ahLst/>
              <a:cxnLst/>
              <a:rect l="l" t="t" r="r" b="b"/>
              <a:pathLst>
                <a:path w="3836" h="5160" extrusionOk="0">
                  <a:moveTo>
                    <a:pt x="1" y="0"/>
                  </a:moveTo>
                  <a:lnTo>
                    <a:pt x="115" y="3949"/>
                  </a:lnTo>
                  <a:cubicBezTo>
                    <a:pt x="115" y="3949"/>
                    <a:pt x="457" y="5113"/>
                    <a:pt x="1119" y="5159"/>
                  </a:cubicBezTo>
                  <a:cubicBezTo>
                    <a:pt x="1124" y="5159"/>
                    <a:pt x="1128" y="5159"/>
                    <a:pt x="1133" y="5159"/>
                  </a:cubicBezTo>
                  <a:cubicBezTo>
                    <a:pt x="1510" y="5159"/>
                    <a:pt x="2511" y="4291"/>
                    <a:pt x="2511" y="4291"/>
                  </a:cubicBezTo>
                  <a:lnTo>
                    <a:pt x="3835" y="0"/>
                  </a:lnTo>
                  <a:close/>
                </a:path>
              </a:pathLst>
            </a:custGeom>
            <a:solidFill>
              <a:schemeClr val="accent3">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2660;p70"/>
            <p:cNvSpPr/>
            <p:nvPr/>
          </p:nvSpPr>
          <p:spPr>
            <a:xfrm>
              <a:off x="5686051" y="3929891"/>
              <a:ext cx="193684" cy="95115"/>
            </a:xfrm>
            <a:custGeom>
              <a:avLst/>
              <a:gdLst/>
              <a:ahLst/>
              <a:cxnLst/>
              <a:rect l="l" t="t" r="r" b="b"/>
              <a:pathLst>
                <a:path w="8241" h="4047" extrusionOk="0">
                  <a:moveTo>
                    <a:pt x="586" y="0"/>
                  </a:moveTo>
                  <a:cubicBezTo>
                    <a:pt x="566" y="0"/>
                    <a:pt x="546" y="2"/>
                    <a:pt x="525" y="6"/>
                  </a:cubicBezTo>
                  <a:cubicBezTo>
                    <a:pt x="388" y="29"/>
                    <a:pt x="297" y="97"/>
                    <a:pt x="274" y="189"/>
                  </a:cubicBezTo>
                  <a:cubicBezTo>
                    <a:pt x="160" y="828"/>
                    <a:pt x="0" y="3133"/>
                    <a:pt x="69" y="3841"/>
                  </a:cubicBezTo>
                  <a:cubicBezTo>
                    <a:pt x="81" y="3904"/>
                    <a:pt x="466" y="3939"/>
                    <a:pt x="810" y="3939"/>
                  </a:cubicBezTo>
                  <a:cubicBezTo>
                    <a:pt x="1092" y="3939"/>
                    <a:pt x="1347" y="3915"/>
                    <a:pt x="1347" y="3864"/>
                  </a:cubicBezTo>
                  <a:lnTo>
                    <a:pt x="1553" y="3065"/>
                  </a:lnTo>
                  <a:cubicBezTo>
                    <a:pt x="1541" y="2942"/>
                    <a:pt x="1590" y="2885"/>
                    <a:pt x="1656" y="2885"/>
                  </a:cubicBezTo>
                  <a:cubicBezTo>
                    <a:pt x="1725" y="2885"/>
                    <a:pt x="1814" y="2948"/>
                    <a:pt x="1872" y="3065"/>
                  </a:cubicBezTo>
                  <a:lnTo>
                    <a:pt x="2260" y="3886"/>
                  </a:lnTo>
                  <a:cubicBezTo>
                    <a:pt x="2306" y="3978"/>
                    <a:pt x="2420" y="4046"/>
                    <a:pt x="2557" y="4046"/>
                  </a:cubicBezTo>
                  <a:lnTo>
                    <a:pt x="7852" y="4001"/>
                  </a:lnTo>
                  <a:cubicBezTo>
                    <a:pt x="8103" y="4001"/>
                    <a:pt x="8240" y="3772"/>
                    <a:pt x="8058" y="3635"/>
                  </a:cubicBezTo>
                  <a:lnTo>
                    <a:pt x="4474" y="714"/>
                  </a:lnTo>
                  <a:cubicBezTo>
                    <a:pt x="4410" y="671"/>
                    <a:pt x="4330" y="648"/>
                    <a:pt x="4251" y="648"/>
                  </a:cubicBezTo>
                  <a:cubicBezTo>
                    <a:pt x="4164" y="648"/>
                    <a:pt x="4078" y="676"/>
                    <a:pt x="4018" y="737"/>
                  </a:cubicBezTo>
                  <a:cubicBezTo>
                    <a:pt x="3858" y="874"/>
                    <a:pt x="3333" y="1125"/>
                    <a:pt x="2922" y="1262"/>
                  </a:cubicBezTo>
                  <a:cubicBezTo>
                    <a:pt x="2867" y="1280"/>
                    <a:pt x="2807" y="1288"/>
                    <a:pt x="2745" y="1288"/>
                  </a:cubicBezTo>
                  <a:cubicBezTo>
                    <a:pt x="2108" y="1288"/>
                    <a:pt x="1134" y="409"/>
                    <a:pt x="822" y="97"/>
                  </a:cubicBezTo>
                  <a:cubicBezTo>
                    <a:pt x="766" y="41"/>
                    <a:pt x="679" y="0"/>
                    <a:pt x="586"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2661;p70"/>
            <p:cNvSpPr/>
            <p:nvPr/>
          </p:nvSpPr>
          <p:spPr>
            <a:xfrm>
              <a:off x="5311614" y="3936189"/>
              <a:ext cx="126091" cy="130674"/>
            </a:xfrm>
            <a:custGeom>
              <a:avLst/>
              <a:gdLst/>
              <a:ahLst/>
              <a:cxnLst/>
              <a:rect l="l" t="t" r="r" b="b"/>
              <a:pathLst>
                <a:path w="5365" h="5560" extrusionOk="0">
                  <a:moveTo>
                    <a:pt x="2317" y="1"/>
                  </a:moveTo>
                  <a:cubicBezTo>
                    <a:pt x="2294" y="1"/>
                    <a:pt x="2272" y="12"/>
                    <a:pt x="2260" y="35"/>
                  </a:cubicBezTo>
                  <a:lnTo>
                    <a:pt x="206" y="3436"/>
                  </a:lnTo>
                  <a:cubicBezTo>
                    <a:pt x="0" y="3778"/>
                    <a:pt x="115" y="4166"/>
                    <a:pt x="503" y="4417"/>
                  </a:cubicBezTo>
                  <a:cubicBezTo>
                    <a:pt x="1142" y="4783"/>
                    <a:pt x="1667" y="5536"/>
                    <a:pt x="2078" y="5559"/>
                  </a:cubicBezTo>
                  <a:cubicBezTo>
                    <a:pt x="2088" y="5559"/>
                    <a:pt x="2098" y="5559"/>
                    <a:pt x="2108" y="5559"/>
                  </a:cubicBezTo>
                  <a:cubicBezTo>
                    <a:pt x="2818" y="5559"/>
                    <a:pt x="3936" y="4801"/>
                    <a:pt x="4565" y="4531"/>
                  </a:cubicBezTo>
                  <a:cubicBezTo>
                    <a:pt x="5022" y="4326"/>
                    <a:pt x="5364" y="4052"/>
                    <a:pt x="5296" y="3687"/>
                  </a:cubicBezTo>
                  <a:lnTo>
                    <a:pt x="4794" y="263"/>
                  </a:lnTo>
                  <a:cubicBezTo>
                    <a:pt x="4794" y="235"/>
                    <a:pt x="4768" y="215"/>
                    <a:pt x="4737" y="215"/>
                  </a:cubicBezTo>
                  <a:cubicBezTo>
                    <a:pt x="4718" y="215"/>
                    <a:pt x="4697" y="223"/>
                    <a:pt x="4680" y="240"/>
                  </a:cubicBezTo>
                  <a:lnTo>
                    <a:pt x="3904" y="948"/>
                  </a:lnTo>
                  <a:cubicBezTo>
                    <a:pt x="3792" y="1050"/>
                    <a:pt x="3589" y="1101"/>
                    <a:pt x="3385" y="1101"/>
                  </a:cubicBezTo>
                  <a:cubicBezTo>
                    <a:pt x="3131" y="1101"/>
                    <a:pt x="2874" y="1021"/>
                    <a:pt x="2785" y="857"/>
                  </a:cubicBezTo>
                  <a:cubicBezTo>
                    <a:pt x="2648" y="674"/>
                    <a:pt x="2374" y="35"/>
                    <a:pt x="2374" y="35"/>
                  </a:cubicBezTo>
                  <a:cubicBezTo>
                    <a:pt x="2363" y="12"/>
                    <a:pt x="2340" y="1"/>
                    <a:pt x="231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662;p70"/>
            <p:cNvSpPr/>
            <p:nvPr/>
          </p:nvSpPr>
          <p:spPr>
            <a:xfrm>
              <a:off x="5263858" y="2586434"/>
              <a:ext cx="726392" cy="1281215"/>
            </a:xfrm>
            <a:custGeom>
              <a:avLst/>
              <a:gdLst/>
              <a:ahLst/>
              <a:cxnLst/>
              <a:rect l="l" t="t" r="r" b="b"/>
              <a:pathLst>
                <a:path w="30907" h="54514" extrusionOk="0">
                  <a:moveTo>
                    <a:pt x="21639" y="1"/>
                  </a:moveTo>
                  <a:cubicBezTo>
                    <a:pt x="19194" y="1"/>
                    <a:pt x="16582" y="313"/>
                    <a:pt x="14290" y="380"/>
                  </a:cubicBezTo>
                  <a:cubicBezTo>
                    <a:pt x="12760" y="3119"/>
                    <a:pt x="11939" y="5105"/>
                    <a:pt x="11048" y="8597"/>
                  </a:cubicBezTo>
                  <a:cubicBezTo>
                    <a:pt x="10021" y="12614"/>
                    <a:pt x="480" y="46715"/>
                    <a:pt x="1" y="54042"/>
                  </a:cubicBezTo>
                  <a:cubicBezTo>
                    <a:pt x="812" y="54230"/>
                    <a:pt x="5074" y="54281"/>
                    <a:pt x="8282" y="54281"/>
                  </a:cubicBezTo>
                  <a:cubicBezTo>
                    <a:pt x="10127" y="54281"/>
                    <a:pt x="11624" y="54264"/>
                    <a:pt x="11916" y="54248"/>
                  </a:cubicBezTo>
                  <a:cubicBezTo>
                    <a:pt x="14472" y="46943"/>
                    <a:pt x="17896" y="23182"/>
                    <a:pt x="18992" y="18572"/>
                  </a:cubicBezTo>
                  <a:cubicBezTo>
                    <a:pt x="19063" y="18257"/>
                    <a:pt x="19318" y="18114"/>
                    <a:pt x="19575" y="18114"/>
                  </a:cubicBezTo>
                  <a:cubicBezTo>
                    <a:pt x="19895" y="18114"/>
                    <a:pt x="20217" y="18338"/>
                    <a:pt x="20179" y="18731"/>
                  </a:cubicBezTo>
                  <a:cubicBezTo>
                    <a:pt x="19539" y="24004"/>
                    <a:pt x="15728" y="46167"/>
                    <a:pt x="14061" y="54270"/>
                  </a:cubicBezTo>
                  <a:cubicBezTo>
                    <a:pt x="14420" y="54456"/>
                    <a:pt x="17552" y="54514"/>
                    <a:pt x="20474" y="54514"/>
                  </a:cubicBezTo>
                  <a:cubicBezTo>
                    <a:pt x="22951" y="54514"/>
                    <a:pt x="25278" y="54472"/>
                    <a:pt x="25634" y="54430"/>
                  </a:cubicBezTo>
                  <a:cubicBezTo>
                    <a:pt x="26478" y="45414"/>
                    <a:pt x="30906" y="11222"/>
                    <a:pt x="24219" y="152"/>
                  </a:cubicBezTo>
                  <a:cubicBezTo>
                    <a:pt x="23396" y="42"/>
                    <a:pt x="22529" y="1"/>
                    <a:pt x="21639"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663;p70"/>
            <p:cNvSpPr/>
            <p:nvPr/>
          </p:nvSpPr>
          <p:spPr>
            <a:xfrm>
              <a:off x="5809437" y="2600724"/>
              <a:ext cx="78334" cy="1257454"/>
            </a:xfrm>
            <a:custGeom>
              <a:avLst/>
              <a:gdLst/>
              <a:ahLst/>
              <a:cxnLst/>
              <a:rect l="l" t="t" r="r" b="b"/>
              <a:pathLst>
                <a:path w="3333" h="53503" fill="none" extrusionOk="0">
                  <a:moveTo>
                    <a:pt x="365" y="0"/>
                  </a:moveTo>
                  <a:cubicBezTo>
                    <a:pt x="365" y="0"/>
                    <a:pt x="3333" y="7510"/>
                    <a:pt x="3333" y="17028"/>
                  </a:cubicBezTo>
                  <a:cubicBezTo>
                    <a:pt x="3333" y="26569"/>
                    <a:pt x="0" y="53503"/>
                    <a:pt x="0" y="53503"/>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664;p70"/>
            <p:cNvSpPr/>
            <p:nvPr/>
          </p:nvSpPr>
          <p:spPr>
            <a:xfrm>
              <a:off x="5311074" y="2610900"/>
              <a:ext cx="324570" cy="1244058"/>
            </a:xfrm>
            <a:custGeom>
              <a:avLst/>
              <a:gdLst/>
              <a:ahLst/>
              <a:cxnLst/>
              <a:rect l="l" t="t" r="r" b="b"/>
              <a:pathLst>
                <a:path w="13810" h="52933" fill="none" extrusionOk="0">
                  <a:moveTo>
                    <a:pt x="1" y="52933"/>
                  </a:moveTo>
                  <a:lnTo>
                    <a:pt x="13810"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665;p70"/>
            <p:cNvSpPr/>
            <p:nvPr/>
          </p:nvSpPr>
          <p:spPr>
            <a:xfrm>
              <a:off x="5586261" y="2617340"/>
              <a:ext cx="93916" cy="204942"/>
            </a:xfrm>
            <a:custGeom>
              <a:avLst/>
              <a:gdLst/>
              <a:ahLst/>
              <a:cxnLst/>
              <a:rect l="l" t="t" r="r" b="b"/>
              <a:pathLst>
                <a:path w="3996" h="8720" fill="none" extrusionOk="0">
                  <a:moveTo>
                    <a:pt x="3995" y="1"/>
                  </a:moveTo>
                  <a:cubicBezTo>
                    <a:pt x="3995" y="1"/>
                    <a:pt x="3904" y="8720"/>
                    <a:pt x="1" y="8035"/>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666;p70"/>
            <p:cNvSpPr/>
            <p:nvPr/>
          </p:nvSpPr>
          <p:spPr>
            <a:xfrm>
              <a:off x="5779401" y="2612522"/>
              <a:ext cx="92294" cy="219419"/>
            </a:xfrm>
            <a:custGeom>
              <a:avLst/>
              <a:gdLst/>
              <a:ahLst/>
              <a:cxnLst/>
              <a:rect l="l" t="t" r="r" b="b"/>
              <a:pathLst>
                <a:path w="3927" h="9336" fill="none" extrusionOk="0">
                  <a:moveTo>
                    <a:pt x="3926" y="8651"/>
                  </a:moveTo>
                  <a:cubicBezTo>
                    <a:pt x="0" y="9336"/>
                    <a:pt x="548" y="0"/>
                    <a:pt x="548" y="0"/>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667;p70"/>
            <p:cNvSpPr/>
            <p:nvPr/>
          </p:nvSpPr>
          <p:spPr>
            <a:xfrm>
              <a:off x="5517070" y="2260600"/>
              <a:ext cx="356768" cy="354089"/>
            </a:xfrm>
            <a:custGeom>
              <a:avLst/>
              <a:gdLst/>
              <a:ahLst/>
              <a:cxnLst/>
              <a:rect l="l" t="t" r="r" b="b"/>
              <a:pathLst>
                <a:path w="15180" h="15066" extrusionOk="0">
                  <a:moveTo>
                    <a:pt x="12760" y="1"/>
                  </a:moveTo>
                  <a:lnTo>
                    <a:pt x="12760" y="1"/>
                  </a:lnTo>
                  <a:cubicBezTo>
                    <a:pt x="11560" y="501"/>
                    <a:pt x="10374" y="665"/>
                    <a:pt x="9338" y="665"/>
                  </a:cubicBezTo>
                  <a:cubicBezTo>
                    <a:pt x="7397" y="665"/>
                    <a:pt x="5981" y="92"/>
                    <a:pt x="5981" y="92"/>
                  </a:cubicBezTo>
                  <a:cubicBezTo>
                    <a:pt x="5205" y="138"/>
                    <a:pt x="3401" y="1051"/>
                    <a:pt x="3401" y="1051"/>
                  </a:cubicBezTo>
                  <a:cubicBezTo>
                    <a:pt x="2466" y="3699"/>
                    <a:pt x="0" y="12053"/>
                    <a:pt x="2808" y="14518"/>
                  </a:cubicBezTo>
                  <a:cubicBezTo>
                    <a:pt x="5371" y="14920"/>
                    <a:pt x="7465" y="15065"/>
                    <a:pt x="9152" y="15065"/>
                  </a:cubicBezTo>
                  <a:cubicBezTo>
                    <a:pt x="13489" y="15065"/>
                    <a:pt x="15134" y="14107"/>
                    <a:pt x="15134" y="14107"/>
                  </a:cubicBezTo>
                  <a:cubicBezTo>
                    <a:pt x="15020" y="13787"/>
                    <a:pt x="14974" y="10729"/>
                    <a:pt x="15065" y="8583"/>
                  </a:cubicBezTo>
                  <a:cubicBezTo>
                    <a:pt x="15179" y="6461"/>
                    <a:pt x="12669" y="229"/>
                    <a:pt x="12760"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668;p70"/>
            <p:cNvSpPr/>
            <p:nvPr/>
          </p:nvSpPr>
          <p:spPr>
            <a:xfrm>
              <a:off x="5657073" y="2222526"/>
              <a:ext cx="121273" cy="117630"/>
            </a:xfrm>
            <a:custGeom>
              <a:avLst/>
              <a:gdLst/>
              <a:ahLst/>
              <a:cxnLst/>
              <a:rect l="l" t="t" r="r" b="b"/>
              <a:pathLst>
                <a:path w="5160" h="5005" extrusionOk="0">
                  <a:moveTo>
                    <a:pt x="1302" y="0"/>
                  </a:moveTo>
                  <a:lnTo>
                    <a:pt x="1" y="1689"/>
                  </a:lnTo>
                  <a:cubicBezTo>
                    <a:pt x="982" y="3127"/>
                    <a:pt x="4224" y="4611"/>
                    <a:pt x="4954" y="4999"/>
                  </a:cubicBezTo>
                  <a:cubicBezTo>
                    <a:pt x="4970" y="5003"/>
                    <a:pt x="4985" y="5005"/>
                    <a:pt x="5001" y="5005"/>
                  </a:cubicBezTo>
                  <a:cubicBezTo>
                    <a:pt x="5074" y="5005"/>
                    <a:pt x="5137" y="4961"/>
                    <a:pt x="5137" y="4885"/>
                  </a:cubicBezTo>
                  <a:lnTo>
                    <a:pt x="5159" y="1895"/>
                  </a:lnTo>
                  <a:cubicBezTo>
                    <a:pt x="2854" y="1096"/>
                    <a:pt x="1302" y="0"/>
                    <a:pt x="1302"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669;p70"/>
            <p:cNvSpPr/>
            <p:nvPr/>
          </p:nvSpPr>
          <p:spPr>
            <a:xfrm>
              <a:off x="5777780" y="2220387"/>
              <a:ext cx="40800" cy="118406"/>
            </a:xfrm>
            <a:custGeom>
              <a:avLst/>
              <a:gdLst/>
              <a:ahLst/>
              <a:cxnLst/>
              <a:rect l="l" t="t" r="r" b="b"/>
              <a:pathLst>
                <a:path w="1736" h="5038" extrusionOk="0">
                  <a:moveTo>
                    <a:pt x="343" y="0"/>
                  </a:moveTo>
                  <a:cubicBezTo>
                    <a:pt x="343" y="0"/>
                    <a:pt x="731" y="1370"/>
                    <a:pt x="1" y="1917"/>
                  </a:cubicBezTo>
                  <a:lnTo>
                    <a:pt x="1005" y="4862"/>
                  </a:lnTo>
                  <a:cubicBezTo>
                    <a:pt x="1055" y="4988"/>
                    <a:pt x="1126" y="5037"/>
                    <a:pt x="1184" y="5037"/>
                  </a:cubicBezTo>
                  <a:cubicBezTo>
                    <a:pt x="1231" y="5037"/>
                    <a:pt x="1269" y="5004"/>
                    <a:pt x="1279" y="4953"/>
                  </a:cubicBezTo>
                  <a:cubicBezTo>
                    <a:pt x="1439" y="4223"/>
                    <a:pt x="1735" y="2579"/>
                    <a:pt x="1530" y="1621"/>
                  </a:cubicBezTo>
                  <a:lnTo>
                    <a:pt x="343"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670;p70"/>
            <p:cNvSpPr/>
            <p:nvPr/>
          </p:nvSpPr>
          <p:spPr>
            <a:xfrm>
              <a:off x="5787439" y="2330895"/>
              <a:ext cx="9683" cy="18778"/>
            </a:xfrm>
            <a:custGeom>
              <a:avLst/>
              <a:gdLst/>
              <a:ahLst/>
              <a:cxnLst/>
              <a:rect l="l" t="t" r="r" b="b"/>
              <a:pathLst>
                <a:path w="412" h="799" extrusionOk="0">
                  <a:moveTo>
                    <a:pt x="206" y="0"/>
                  </a:moveTo>
                  <a:cubicBezTo>
                    <a:pt x="92" y="0"/>
                    <a:pt x="0" y="183"/>
                    <a:pt x="0" y="411"/>
                  </a:cubicBezTo>
                  <a:cubicBezTo>
                    <a:pt x="0" y="616"/>
                    <a:pt x="92" y="799"/>
                    <a:pt x="206" y="799"/>
                  </a:cubicBezTo>
                  <a:cubicBezTo>
                    <a:pt x="320" y="799"/>
                    <a:pt x="411" y="616"/>
                    <a:pt x="411" y="411"/>
                  </a:cubicBezTo>
                  <a:cubicBezTo>
                    <a:pt x="411" y="183"/>
                    <a:pt x="320" y="0"/>
                    <a:pt x="2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671;p70"/>
            <p:cNvSpPr/>
            <p:nvPr/>
          </p:nvSpPr>
          <p:spPr>
            <a:xfrm>
              <a:off x="5789578" y="2371107"/>
              <a:ext cx="10224" cy="18285"/>
            </a:xfrm>
            <a:custGeom>
              <a:avLst/>
              <a:gdLst/>
              <a:ahLst/>
              <a:cxnLst/>
              <a:rect l="l" t="t" r="r" b="b"/>
              <a:pathLst>
                <a:path w="435" h="778" extrusionOk="0">
                  <a:moveTo>
                    <a:pt x="229" y="1"/>
                  </a:moveTo>
                  <a:cubicBezTo>
                    <a:pt x="115" y="1"/>
                    <a:pt x="1" y="161"/>
                    <a:pt x="1" y="389"/>
                  </a:cubicBezTo>
                  <a:cubicBezTo>
                    <a:pt x="1" y="617"/>
                    <a:pt x="115" y="777"/>
                    <a:pt x="229" y="777"/>
                  </a:cubicBezTo>
                  <a:cubicBezTo>
                    <a:pt x="343" y="777"/>
                    <a:pt x="434" y="617"/>
                    <a:pt x="434" y="389"/>
                  </a:cubicBezTo>
                  <a:cubicBezTo>
                    <a:pt x="434" y="161"/>
                    <a:pt x="343" y="1"/>
                    <a:pt x="2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672;p70"/>
            <p:cNvSpPr/>
            <p:nvPr/>
          </p:nvSpPr>
          <p:spPr>
            <a:xfrm>
              <a:off x="5791740" y="2414563"/>
              <a:ext cx="10200" cy="18802"/>
            </a:xfrm>
            <a:custGeom>
              <a:avLst/>
              <a:gdLst/>
              <a:ahLst/>
              <a:cxnLst/>
              <a:rect l="l" t="t" r="r" b="b"/>
              <a:pathLst>
                <a:path w="434" h="800" extrusionOk="0">
                  <a:moveTo>
                    <a:pt x="205" y="1"/>
                  </a:moveTo>
                  <a:cubicBezTo>
                    <a:pt x="91" y="1"/>
                    <a:pt x="0" y="183"/>
                    <a:pt x="0" y="412"/>
                  </a:cubicBezTo>
                  <a:cubicBezTo>
                    <a:pt x="0" y="617"/>
                    <a:pt x="91" y="800"/>
                    <a:pt x="205" y="800"/>
                  </a:cubicBezTo>
                  <a:cubicBezTo>
                    <a:pt x="320" y="800"/>
                    <a:pt x="434" y="617"/>
                    <a:pt x="434" y="412"/>
                  </a:cubicBezTo>
                  <a:cubicBezTo>
                    <a:pt x="434" y="183"/>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673;p70"/>
            <p:cNvSpPr/>
            <p:nvPr/>
          </p:nvSpPr>
          <p:spPr>
            <a:xfrm>
              <a:off x="5791740" y="2463377"/>
              <a:ext cx="10200" cy="18802"/>
            </a:xfrm>
            <a:custGeom>
              <a:avLst/>
              <a:gdLst/>
              <a:ahLst/>
              <a:cxnLst/>
              <a:rect l="l" t="t" r="r" b="b"/>
              <a:pathLst>
                <a:path w="434" h="800" extrusionOk="0">
                  <a:moveTo>
                    <a:pt x="205" y="1"/>
                  </a:moveTo>
                  <a:cubicBezTo>
                    <a:pt x="91" y="1"/>
                    <a:pt x="0" y="161"/>
                    <a:pt x="0" y="389"/>
                  </a:cubicBezTo>
                  <a:cubicBezTo>
                    <a:pt x="0" y="617"/>
                    <a:pt x="91" y="800"/>
                    <a:pt x="205" y="800"/>
                  </a:cubicBezTo>
                  <a:cubicBezTo>
                    <a:pt x="320" y="800"/>
                    <a:pt x="434" y="617"/>
                    <a:pt x="434" y="389"/>
                  </a:cubicBezTo>
                  <a:cubicBezTo>
                    <a:pt x="434" y="161"/>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674;p70"/>
            <p:cNvSpPr/>
            <p:nvPr/>
          </p:nvSpPr>
          <p:spPr>
            <a:xfrm>
              <a:off x="5791740" y="2511674"/>
              <a:ext cx="10200" cy="18802"/>
            </a:xfrm>
            <a:custGeom>
              <a:avLst/>
              <a:gdLst/>
              <a:ahLst/>
              <a:cxnLst/>
              <a:rect l="l" t="t" r="r" b="b"/>
              <a:pathLst>
                <a:path w="434" h="800" extrusionOk="0">
                  <a:moveTo>
                    <a:pt x="205" y="0"/>
                  </a:moveTo>
                  <a:cubicBezTo>
                    <a:pt x="91" y="0"/>
                    <a:pt x="0" y="183"/>
                    <a:pt x="0" y="388"/>
                  </a:cubicBezTo>
                  <a:cubicBezTo>
                    <a:pt x="0" y="616"/>
                    <a:pt x="91" y="799"/>
                    <a:pt x="205" y="799"/>
                  </a:cubicBezTo>
                  <a:cubicBezTo>
                    <a:pt x="320" y="799"/>
                    <a:pt x="434" y="616"/>
                    <a:pt x="434" y="388"/>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675;p70"/>
            <p:cNvSpPr/>
            <p:nvPr/>
          </p:nvSpPr>
          <p:spPr>
            <a:xfrm>
              <a:off x="5791740" y="2559947"/>
              <a:ext cx="10200" cy="18802"/>
            </a:xfrm>
            <a:custGeom>
              <a:avLst/>
              <a:gdLst/>
              <a:ahLst/>
              <a:cxnLst/>
              <a:rect l="l" t="t" r="r" b="b"/>
              <a:pathLst>
                <a:path w="434" h="800" extrusionOk="0">
                  <a:moveTo>
                    <a:pt x="205" y="0"/>
                  </a:moveTo>
                  <a:cubicBezTo>
                    <a:pt x="91" y="0"/>
                    <a:pt x="0" y="183"/>
                    <a:pt x="0" y="411"/>
                  </a:cubicBezTo>
                  <a:cubicBezTo>
                    <a:pt x="0" y="617"/>
                    <a:pt x="91" y="799"/>
                    <a:pt x="205" y="799"/>
                  </a:cubicBezTo>
                  <a:cubicBezTo>
                    <a:pt x="320" y="799"/>
                    <a:pt x="434" y="617"/>
                    <a:pt x="434" y="411"/>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676;p70"/>
            <p:cNvSpPr/>
            <p:nvPr/>
          </p:nvSpPr>
          <p:spPr>
            <a:xfrm>
              <a:off x="5354529" y="2693510"/>
              <a:ext cx="382503" cy="357849"/>
            </a:xfrm>
            <a:custGeom>
              <a:avLst/>
              <a:gdLst/>
              <a:ahLst/>
              <a:cxnLst/>
              <a:rect l="l" t="t" r="r" b="b"/>
              <a:pathLst>
                <a:path w="16275" h="15226" extrusionOk="0">
                  <a:moveTo>
                    <a:pt x="4908" y="1"/>
                  </a:moveTo>
                  <a:lnTo>
                    <a:pt x="0" y="7647"/>
                  </a:lnTo>
                  <a:lnTo>
                    <a:pt x="11824" y="15225"/>
                  </a:lnTo>
                  <a:lnTo>
                    <a:pt x="15704" y="9177"/>
                  </a:lnTo>
                  <a:cubicBezTo>
                    <a:pt x="16275" y="8287"/>
                    <a:pt x="16024" y="7122"/>
                    <a:pt x="15134" y="6552"/>
                  </a:cubicBezTo>
                  <a:lnTo>
                    <a:pt x="49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677;p70"/>
            <p:cNvSpPr/>
            <p:nvPr/>
          </p:nvSpPr>
          <p:spPr>
            <a:xfrm>
              <a:off x="5512769" y="2832455"/>
              <a:ext cx="76736" cy="76736"/>
            </a:xfrm>
            <a:custGeom>
              <a:avLst/>
              <a:gdLst/>
              <a:ahLst/>
              <a:cxnLst/>
              <a:rect l="l" t="t" r="r" b="b"/>
              <a:pathLst>
                <a:path w="3265" h="3265" extrusionOk="0">
                  <a:moveTo>
                    <a:pt x="1644" y="1"/>
                  </a:moveTo>
                  <a:cubicBezTo>
                    <a:pt x="731" y="1"/>
                    <a:pt x="1" y="731"/>
                    <a:pt x="1" y="1644"/>
                  </a:cubicBezTo>
                  <a:cubicBezTo>
                    <a:pt x="1" y="2534"/>
                    <a:pt x="731" y="3265"/>
                    <a:pt x="1644" y="3265"/>
                  </a:cubicBezTo>
                  <a:cubicBezTo>
                    <a:pt x="2535" y="3265"/>
                    <a:pt x="3265" y="2534"/>
                    <a:pt x="3265" y="1644"/>
                  </a:cubicBezTo>
                  <a:cubicBezTo>
                    <a:pt x="3265" y="731"/>
                    <a:pt x="2535" y="1"/>
                    <a:pt x="16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678;p70"/>
            <p:cNvSpPr/>
            <p:nvPr/>
          </p:nvSpPr>
          <p:spPr>
            <a:xfrm>
              <a:off x="5445177" y="2277145"/>
              <a:ext cx="219443" cy="740047"/>
            </a:xfrm>
            <a:custGeom>
              <a:avLst/>
              <a:gdLst/>
              <a:ahLst/>
              <a:cxnLst/>
              <a:rect l="l" t="t" r="r" b="b"/>
              <a:pathLst>
                <a:path w="9337" h="31488" extrusionOk="0">
                  <a:moveTo>
                    <a:pt x="7141" y="0"/>
                  </a:moveTo>
                  <a:cubicBezTo>
                    <a:pt x="5732" y="0"/>
                    <a:pt x="3830" y="4461"/>
                    <a:pt x="3539" y="6076"/>
                  </a:cubicBezTo>
                  <a:cubicBezTo>
                    <a:pt x="1" y="25797"/>
                    <a:pt x="2306" y="29563"/>
                    <a:pt x="2535" y="29700"/>
                  </a:cubicBezTo>
                  <a:cubicBezTo>
                    <a:pt x="2831" y="29906"/>
                    <a:pt x="4475" y="31412"/>
                    <a:pt x="4680" y="31481"/>
                  </a:cubicBezTo>
                  <a:cubicBezTo>
                    <a:pt x="4693" y="31485"/>
                    <a:pt x="4705" y="31487"/>
                    <a:pt x="4716" y="31487"/>
                  </a:cubicBezTo>
                  <a:cubicBezTo>
                    <a:pt x="5040" y="31487"/>
                    <a:pt x="4637" y="29574"/>
                    <a:pt x="4703" y="28536"/>
                  </a:cubicBezTo>
                  <a:cubicBezTo>
                    <a:pt x="4703" y="28519"/>
                    <a:pt x="4703" y="28511"/>
                    <a:pt x="4704" y="28511"/>
                  </a:cubicBezTo>
                  <a:cubicBezTo>
                    <a:pt x="4711" y="28511"/>
                    <a:pt x="4751" y="29255"/>
                    <a:pt x="4771" y="29586"/>
                  </a:cubicBezTo>
                  <a:lnTo>
                    <a:pt x="4840" y="30431"/>
                  </a:lnTo>
                  <a:cubicBezTo>
                    <a:pt x="5319" y="30202"/>
                    <a:pt x="5319" y="29244"/>
                    <a:pt x="5388" y="28924"/>
                  </a:cubicBezTo>
                  <a:cubicBezTo>
                    <a:pt x="5502" y="28490"/>
                    <a:pt x="5411" y="28217"/>
                    <a:pt x="5365" y="28125"/>
                  </a:cubicBezTo>
                  <a:cubicBezTo>
                    <a:pt x="5137" y="27646"/>
                    <a:pt x="4703" y="26710"/>
                    <a:pt x="4634" y="25888"/>
                  </a:cubicBezTo>
                  <a:cubicBezTo>
                    <a:pt x="4612" y="25386"/>
                    <a:pt x="7944" y="9363"/>
                    <a:pt x="8538" y="7012"/>
                  </a:cubicBezTo>
                  <a:cubicBezTo>
                    <a:pt x="9336" y="3794"/>
                    <a:pt x="8332" y="119"/>
                    <a:pt x="7214" y="5"/>
                  </a:cubicBezTo>
                  <a:cubicBezTo>
                    <a:pt x="7190" y="2"/>
                    <a:pt x="7165" y="0"/>
                    <a:pt x="7141" y="0"/>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6" name="Google Shape;8759;p84"/>
          <p:cNvGrpSpPr/>
          <p:nvPr/>
        </p:nvGrpSpPr>
        <p:grpSpPr>
          <a:xfrm>
            <a:off x="2882772" y="3722879"/>
            <a:ext cx="508835" cy="480316"/>
            <a:chOff x="3500721" y="1993659"/>
            <a:chExt cx="381626" cy="360237"/>
          </a:xfrm>
        </p:grpSpPr>
        <p:sp>
          <p:nvSpPr>
            <p:cNvPr id="227" name="Google Shape;8760;p84"/>
            <p:cNvSpPr/>
            <p:nvPr/>
          </p:nvSpPr>
          <p:spPr>
            <a:xfrm>
              <a:off x="3546013" y="2262946"/>
              <a:ext cx="299473" cy="51077"/>
            </a:xfrm>
            <a:custGeom>
              <a:avLst/>
              <a:gdLst/>
              <a:ahLst/>
              <a:cxnLst/>
              <a:rect l="l" t="t" r="r" b="b"/>
              <a:pathLst>
                <a:path w="11439" h="1951" extrusionOk="0">
                  <a:moveTo>
                    <a:pt x="971" y="0"/>
                  </a:moveTo>
                  <a:cubicBezTo>
                    <a:pt x="432" y="0"/>
                    <a:pt x="0" y="437"/>
                    <a:pt x="0" y="975"/>
                  </a:cubicBezTo>
                  <a:cubicBezTo>
                    <a:pt x="0" y="1513"/>
                    <a:pt x="432" y="1951"/>
                    <a:pt x="971" y="1951"/>
                  </a:cubicBezTo>
                  <a:lnTo>
                    <a:pt x="11439" y="1951"/>
                  </a:lnTo>
                  <a:lnTo>
                    <a:pt x="11439" y="0"/>
                  </a:lnTo>
                  <a:close/>
                </a:path>
              </a:pathLst>
            </a:custGeom>
            <a:solidFill>
              <a:srgbClr val="F4F6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8761;p84"/>
            <p:cNvSpPr/>
            <p:nvPr/>
          </p:nvSpPr>
          <p:spPr>
            <a:xfrm>
              <a:off x="3547374" y="2262946"/>
              <a:ext cx="298112" cy="50946"/>
            </a:xfrm>
            <a:custGeom>
              <a:avLst/>
              <a:gdLst/>
              <a:ahLst/>
              <a:cxnLst/>
              <a:rect l="l" t="t" r="r" b="b"/>
              <a:pathLst>
                <a:path w="11387" h="1946" extrusionOk="0">
                  <a:moveTo>
                    <a:pt x="10738" y="0"/>
                  </a:moveTo>
                  <a:lnTo>
                    <a:pt x="10738" y="894"/>
                  </a:lnTo>
                  <a:cubicBezTo>
                    <a:pt x="10738" y="1115"/>
                    <a:pt x="10555" y="1297"/>
                    <a:pt x="10330" y="1297"/>
                  </a:cubicBezTo>
                  <a:lnTo>
                    <a:pt x="1" y="1297"/>
                  </a:lnTo>
                  <a:cubicBezTo>
                    <a:pt x="140" y="1686"/>
                    <a:pt x="510" y="1946"/>
                    <a:pt x="919" y="1946"/>
                  </a:cubicBezTo>
                  <a:lnTo>
                    <a:pt x="11387" y="1946"/>
                  </a:lnTo>
                  <a:lnTo>
                    <a:pt x="11387" y="0"/>
                  </a:lnTo>
                  <a:close/>
                </a:path>
              </a:pathLst>
            </a:custGeom>
            <a:solidFill>
              <a:srgbClr val="EAED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8762;p84"/>
            <p:cNvSpPr/>
            <p:nvPr/>
          </p:nvSpPr>
          <p:spPr>
            <a:xfrm>
              <a:off x="3514047" y="2231111"/>
              <a:ext cx="352697" cy="114747"/>
            </a:xfrm>
            <a:custGeom>
              <a:avLst/>
              <a:gdLst/>
              <a:ahLst/>
              <a:cxnLst/>
              <a:rect l="l" t="t" r="r" b="b"/>
              <a:pathLst>
                <a:path w="13472" h="4383" extrusionOk="0">
                  <a:moveTo>
                    <a:pt x="2192" y="1"/>
                  </a:moveTo>
                  <a:cubicBezTo>
                    <a:pt x="981" y="1"/>
                    <a:pt x="1" y="981"/>
                    <a:pt x="1" y="2191"/>
                  </a:cubicBezTo>
                  <a:cubicBezTo>
                    <a:pt x="1" y="3402"/>
                    <a:pt x="981" y="4382"/>
                    <a:pt x="2192" y="4382"/>
                  </a:cubicBezTo>
                  <a:lnTo>
                    <a:pt x="13471" y="4382"/>
                  </a:lnTo>
                  <a:lnTo>
                    <a:pt x="13471" y="3167"/>
                  </a:lnTo>
                  <a:lnTo>
                    <a:pt x="2192" y="3167"/>
                  </a:lnTo>
                  <a:cubicBezTo>
                    <a:pt x="1653" y="3167"/>
                    <a:pt x="1221" y="2729"/>
                    <a:pt x="1221" y="2191"/>
                  </a:cubicBezTo>
                  <a:cubicBezTo>
                    <a:pt x="1221" y="1653"/>
                    <a:pt x="1653" y="1216"/>
                    <a:pt x="2192" y="1216"/>
                  </a:cubicBezTo>
                  <a:lnTo>
                    <a:pt x="13471" y="1216"/>
                  </a:lnTo>
                  <a:lnTo>
                    <a:pt x="13471" y="1"/>
                  </a:lnTo>
                  <a:close/>
                </a:path>
              </a:pathLst>
            </a:custGeom>
            <a:solidFill>
              <a:srgbClr val="E9EE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8763;p84"/>
            <p:cNvSpPr/>
            <p:nvPr/>
          </p:nvSpPr>
          <p:spPr>
            <a:xfrm>
              <a:off x="3846585" y="2231111"/>
              <a:ext cx="20159" cy="31861"/>
            </a:xfrm>
            <a:custGeom>
              <a:avLst/>
              <a:gdLst/>
              <a:ahLst/>
              <a:cxnLst/>
              <a:rect l="l" t="t" r="r" b="b"/>
              <a:pathLst>
                <a:path w="770" h="1217" extrusionOk="0">
                  <a:moveTo>
                    <a:pt x="1" y="1"/>
                  </a:moveTo>
                  <a:lnTo>
                    <a:pt x="1" y="1216"/>
                  </a:lnTo>
                  <a:lnTo>
                    <a:pt x="769" y="1216"/>
                  </a:lnTo>
                  <a:lnTo>
                    <a:pt x="769" y="1"/>
                  </a:ln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8764;p84"/>
            <p:cNvSpPr/>
            <p:nvPr/>
          </p:nvSpPr>
          <p:spPr>
            <a:xfrm>
              <a:off x="3846585" y="2313997"/>
              <a:ext cx="20159" cy="31861"/>
            </a:xfrm>
            <a:custGeom>
              <a:avLst/>
              <a:gdLst/>
              <a:ahLst/>
              <a:cxnLst/>
              <a:rect l="l" t="t" r="r" b="b"/>
              <a:pathLst>
                <a:path w="770" h="1217" extrusionOk="0">
                  <a:moveTo>
                    <a:pt x="1" y="1"/>
                  </a:moveTo>
                  <a:lnTo>
                    <a:pt x="1" y="1216"/>
                  </a:lnTo>
                  <a:lnTo>
                    <a:pt x="769" y="1216"/>
                  </a:lnTo>
                  <a:lnTo>
                    <a:pt x="769" y="1"/>
                  </a:ln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8765;p84"/>
            <p:cNvSpPr/>
            <p:nvPr/>
          </p:nvSpPr>
          <p:spPr>
            <a:xfrm>
              <a:off x="3571407" y="2288472"/>
              <a:ext cx="49951" cy="55240"/>
            </a:xfrm>
            <a:custGeom>
              <a:avLst/>
              <a:gdLst/>
              <a:ahLst/>
              <a:cxnLst/>
              <a:rect l="l" t="t" r="r" b="b"/>
              <a:pathLst>
                <a:path w="1908" h="2110" extrusionOk="0">
                  <a:moveTo>
                    <a:pt x="1" y="0"/>
                  </a:moveTo>
                  <a:lnTo>
                    <a:pt x="1" y="2109"/>
                  </a:lnTo>
                  <a:lnTo>
                    <a:pt x="976" y="1701"/>
                  </a:lnTo>
                  <a:lnTo>
                    <a:pt x="1908" y="2109"/>
                  </a:lnTo>
                  <a:lnTo>
                    <a:pt x="1908" y="0"/>
                  </a:ln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8766;p84"/>
            <p:cNvSpPr/>
            <p:nvPr/>
          </p:nvSpPr>
          <p:spPr>
            <a:xfrm>
              <a:off x="3546641" y="2033531"/>
              <a:ext cx="298845" cy="50972"/>
            </a:xfrm>
            <a:custGeom>
              <a:avLst/>
              <a:gdLst/>
              <a:ahLst/>
              <a:cxnLst/>
              <a:rect l="l" t="t" r="r" b="b"/>
              <a:pathLst>
                <a:path w="11415" h="1947" extrusionOk="0">
                  <a:moveTo>
                    <a:pt x="947" y="1"/>
                  </a:moveTo>
                  <a:cubicBezTo>
                    <a:pt x="418" y="15"/>
                    <a:pt x="0" y="447"/>
                    <a:pt x="0" y="976"/>
                  </a:cubicBezTo>
                  <a:cubicBezTo>
                    <a:pt x="0" y="1504"/>
                    <a:pt x="418" y="1937"/>
                    <a:pt x="947" y="1946"/>
                  </a:cubicBezTo>
                  <a:lnTo>
                    <a:pt x="11415" y="1946"/>
                  </a:lnTo>
                  <a:lnTo>
                    <a:pt x="11415" y="1"/>
                  </a:lnTo>
                  <a:close/>
                </a:path>
              </a:pathLst>
            </a:custGeom>
            <a:solidFill>
              <a:srgbClr val="F4F6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8767;p84"/>
            <p:cNvSpPr/>
            <p:nvPr/>
          </p:nvSpPr>
          <p:spPr>
            <a:xfrm>
              <a:off x="3547374" y="2033531"/>
              <a:ext cx="298112" cy="51103"/>
            </a:xfrm>
            <a:custGeom>
              <a:avLst/>
              <a:gdLst/>
              <a:ahLst/>
              <a:cxnLst/>
              <a:rect l="l" t="t" r="r" b="b"/>
              <a:pathLst>
                <a:path w="11387" h="1952" extrusionOk="0">
                  <a:moveTo>
                    <a:pt x="10738" y="1"/>
                  </a:moveTo>
                  <a:lnTo>
                    <a:pt x="10738" y="894"/>
                  </a:lnTo>
                  <a:cubicBezTo>
                    <a:pt x="10738" y="1120"/>
                    <a:pt x="10555" y="1298"/>
                    <a:pt x="10330" y="1298"/>
                  </a:cubicBezTo>
                  <a:lnTo>
                    <a:pt x="1" y="1298"/>
                  </a:lnTo>
                  <a:cubicBezTo>
                    <a:pt x="140" y="1687"/>
                    <a:pt x="510" y="1946"/>
                    <a:pt x="919" y="1951"/>
                  </a:cubicBezTo>
                  <a:lnTo>
                    <a:pt x="11387" y="1951"/>
                  </a:lnTo>
                  <a:lnTo>
                    <a:pt x="11387" y="1"/>
                  </a:lnTo>
                  <a:close/>
                </a:path>
              </a:pathLst>
            </a:custGeom>
            <a:solidFill>
              <a:srgbClr val="EAED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8768;p84"/>
            <p:cNvSpPr/>
            <p:nvPr/>
          </p:nvSpPr>
          <p:spPr>
            <a:xfrm>
              <a:off x="3514047" y="2001722"/>
              <a:ext cx="352697" cy="114721"/>
            </a:xfrm>
            <a:custGeom>
              <a:avLst/>
              <a:gdLst/>
              <a:ahLst/>
              <a:cxnLst/>
              <a:rect l="l" t="t" r="r" b="b"/>
              <a:pathLst>
                <a:path w="13472" h="4382" extrusionOk="0">
                  <a:moveTo>
                    <a:pt x="2192" y="0"/>
                  </a:moveTo>
                  <a:cubicBezTo>
                    <a:pt x="981" y="0"/>
                    <a:pt x="1" y="980"/>
                    <a:pt x="1" y="2191"/>
                  </a:cubicBezTo>
                  <a:cubicBezTo>
                    <a:pt x="1" y="3402"/>
                    <a:pt x="981" y="4382"/>
                    <a:pt x="2192" y="4382"/>
                  </a:cubicBezTo>
                  <a:lnTo>
                    <a:pt x="13471" y="4382"/>
                  </a:lnTo>
                  <a:lnTo>
                    <a:pt x="13471" y="3161"/>
                  </a:lnTo>
                  <a:lnTo>
                    <a:pt x="2192" y="3161"/>
                  </a:lnTo>
                  <a:cubicBezTo>
                    <a:pt x="1663" y="3152"/>
                    <a:pt x="1245" y="2719"/>
                    <a:pt x="1245" y="2191"/>
                  </a:cubicBezTo>
                  <a:cubicBezTo>
                    <a:pt x="1245" y="1662"/>
                    <a:pt x="1663" y="1230"/>
                    <a:pt x="2192" y="1216"/>
                  </a:cubicBezTo>
                  <a:lnTo>
                    <a:pt x="13471" y="1216"/>
                  </a:lnTo>
                  <a:lnTo>
                    <a:pt x="13471" y="0"/>
                  </a:ln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8769;p84"/>
            <p:cNvSpPr/>
            <p:nvPr/>
          </p:nvSpPr>
          <p:spPr>
            <a:xfrm>
              <a:off x="3846585" y="2001722"/>
              <a:ext cx="20159" cy="31835"/>
            </a:xfrm>
            <a:custGeom>
              <a:avLst/>
              <a:gdLst/>
              <a:ahLst/>
              <a:cxnLst/>
              <a:rect l="l" t="t" r="r" b="b"/>
              <a:pathLst>
                <a:path w="770" h="1216" extrusionOk="0">
                  <a:moveTo>
                    <a:pt x="1" y="0"/>
                  </a:moveTo>
                  <a:lnTo>
                    <a:pt x="1" y="1216"/>
                  </a:lnTo>
                  <a:lnTo>
                    <a:pt x="769" y="1216"/>
                  </a:lnTo>
                  <a:lnTo>
                    <a:pt x="769" y="0"/>
                  </a:lnTo>
                  <a:close/>
                </a:path>
              </a:pathLst>
            </a:custGeom>
            <a:solidFill>
              <a:srgbClr val="B9C7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8770;p84"/>
            <p:cNvSpPr/>
            <p:nvPr/>
          </p:nvSpPr>
          <p:spPr>
            <a:xfrm>
              <a:off x="3846585" y="2084477"/>
              <a:ext cx="20159" cy="31966"/>
            </a:xfrm>
            <a:custGeom>
              <a:avLst/>
              <a:gdLst/>
              <a:ahLst/>
              <a:cxnLst/>
              <a:rect l="l" t="t" r="r" b="b"/>
              <a:pathLst>
                <a:path w="770" h="1221" extrusionOk="0">
                  <a:moveTo>
                    <a:pt x="1" y="0"/>
                  </a:moveTo>
                  <a:lnTo>
                    <a:pt x="1" y="1221"/>
                  </a:lnTo>
                  <a:lnTo>
                    <a:pt x="769" y="1221"/>
                  </a:lnTo>
                  <a:lnTo>
                    <a:pt x="769" y="0"/>
                  </a:lnTo>
                  <a:close/>
                </a:path>
              </a:pathLst>
            </a:custGeom>
            <a:solidFill>
              <a:srgbClr val="B9C7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8771;p84"/>
            <p:cNvSpPr/>
            <p:nvPr/>
          </p:nvSpPr>
          <p:spPr>
            <a:xfrm>
              <a:off x="3571407" y="2059056"/>
              <a:ext cx="49951" cy="55240"/>
            </a:xfrm>
            <a:custGeom>
              <a:avLst/>
              <a:gdLst/>
              <a:ahLst/>
              <a:cxnLst/>
              <a:rect l="l" t="t" r="r" b="b"/>
              <a:pathLst>
                <a:path w="1908" h="2110" extrusionOk="0">
                  <a:moveTo>
                    <a:pt x="1" y="1"/>
                  </a:moveTo>
                  <a:lnTo>
                    <a:pt x="1" y="2110"/>
                  </a:lnTo>
                  <a:lnTo>
                    <a:pt x="976" y="1702"/>
                  </a:lnTo>
                  <a:lnTo>
                    <a:pt x="1908" y="2110"/>
                  </a:lnTo>
                  <a:lnTo>
                    <a:pt x="1908" y="1"/>
                  </a:ln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8772;p84"/>
            <p:cNvSpPr/>
            <p:nvPr/>
          </p:nvSpPr>
          <p:spPr>
            <a:xfrm>
              <a:off x="3535305" y="2148225"/>
              <a:ext cx="299002" cy="51103"/>
            </a:xfrm>
            <a:custGeom>
              <a:avLst/>
              <a:gdLst/>
              <a:ahLst/>
              <a:cxnLst/>
              <a:rect l="l" t="t" r="r" b="b"/>
              <a:pathLst>
                <a:path w="11421" h="1952" extrusionOk="0">
                  <a:moveTo>
                    <a:pt x="1" y="1"/>
                  </a:moveTo>
                  <a:lnTo>
                    <a:pt x="1" y="1951"/>
                  </a:lnTo>
                  <a:lnTo>
                    <a:pt x="10469" y="1951"/>
                  </a:lnTo>
                  <a:cubicBezTo>
                    <a:pt x="10997" y="1937"/>
                    <a:pt x="11420" y="1505"/>
                    <a:pt x="11420" y="976"/>
                  </a:cubicBezTo>
                  <a:cubicBezTo>
                    <a:pt x="11420" y="448"/>
                    <a:pt x="10997" y="15"/>
                    <a:pt x="10469" y="1"/>
                  </a:cubicBezTo>
                  <a:close/>
                </a:path>
              </a:pathLst>
            </a:custGeom>
            <a:solidFill>
              <a:srgbClr val="F4F6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8773;p84"/>
            <p:cNvSpPr/>
            <p:nvPr/>
          </p:nvSpPr>
          <p:spPr>
            <a:xfrm>
              <a:off x="3535305" y="2148225"/>
              <a:ext cx="299002" cy="51103"/>
            </a:xfrm>
            <a:custGeom>
              <a:avLst/>
              <a:gdLst/>
              <a:ahLst/>
              <a:cxnLst/>
              <a:rect l="l" t="t" r="r" b="b"/>
              <a:pathLst>
                <a:path w="11421" h="1952" extrusionOk="0">
                  <a:moveTo>
                    <a:pt x="10454" y="1"/>
                  </a:moveTo>
                  <a:cubicBezTo>
                    <a:pt x="10680" y="635"/>
                    <a:pt x="10209" y="1303"/>
                    <a:pt x="9537" y="1303"/>
                  </a:cubicBezTo>
                  <a:lnTo>
                    <a:pt x="1" y="1303"/>
                  </a:lnTo>
                  <a:lnTo>
                    <a:pt x="1" y="1951"/>
                  </a:lnTo>
                  <a:lnTo>
                    <a:pt x="10469" y="1951"/>
                  </a:lnTo>
                  <a:cubicBezTo>
                    <a:pt x="10997" y="1937"/>
                    <a:pt x="11420" y="1505"/>
                    <a:pt x="11420" y="976"/>
                  </a:cubicBezTo>
                  <a:cubicBezTo>
                    <a:pt x="11420" y="448"/>
                    <a:pt x="10997" y="15"/>
                    <a:pt x="10469" y="1"/>
                  </a:cubicBezTo>
                  <a:close/>
                </a:path>
              </a:pathLst>
            </a:custGeom>
            <a:solidFill>
              <a:srgbClr val="EAED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8774;p84"/>
            <p:cNvSpPr/>
            <p:nvPr/>
          </p:nvSpPr>
          <p:spPr>
            <a:xfrm>
              <a:off x="3514047" y="2116417"/>
              <a:ext cx="352697" cy="114721"/>
            </a:xfrm>
            <a:custGeom>
              <a:avLst/>
              <a:gdLst/>
              <a:ahLst/>
              <a:cxnLst/>
              <a:rect l="l" t="t" r="r" b="b"/>
              <a:pathLst>
                <a:path w="13472" h="4382" extrusionOk="0">
                  <a:moveTo>
                    <a:pt x="1" y="1"/>
                  </a:moveTo>
                  <a:lnTo>
                    <a:pt x="1" y="1216"/>
                  </a:lnTo>
                  <a:lnTo>
                    <a:pt x="11281" y="1216"/>
                  </a:lnTo>
                  <a:cubicBezTo>
                    <a:pt x="11809" y="1230"/>
                    <a:pt x="12232" y="1663"/>
                    <a:pt x="12232" y="2191"/>
                  </a:cubicBezTo>
                  <a:cubicBezTo>
                    <a:pt x="12232" y="2720"/>
                    <a:pt x="11809" y="3152"/>
                    <a:pt x="11281" y="3166"/>
                  </a:cubicBezTo>
                  <a:lnTo>
                    <a:pt x="1" y="3166"/>
                  </a:lnTo>
                  <a:lnTo>
                    <a:pt x="1" y="4382"/>
                  </a:lnTo>
                  <a:lnTo>
                    <a:pt x="11281" y="4382"/>
                  </a:lnTo>
                  <a:cubicBezTo>
                    <a:pt x="12491" y="4382"/>
                    <a:pt x="13471" y="3402"/>
                    <a:pt x="13471" y="2191"/>
                  </a:cubicBezTo>
                  <a:cubicBezTo>
                    <a:pt x="13471" y="981"/>
                    <a:pt x="12491" y="1"/>
                    <a:pt x="11281" y="1"/>
                  </a:cubicBezTo>
                  <a:close/>
                </a:path>
              </a:pathLst>
            </a:custGeom>
            <a:solidFill>
              <a:srgbClr val="C9D2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8775;p84"/>
            <p:cNvSpPr/>
            <p:nvPr/>
          </p:nvSpPr>
          <p:spPr>
            <a:xfrm>
              <a:off x="3791267" y="2116417"/>
              <a:ext cx="75477" cy="114721"/>
            </a:xfrm>
            <a:custGeom>
              <a:avLst/>
              <a:gdLst/>
              <a:ahLst/>
              <a:cxnLst/>
              <a:rect l="l" t="t" r="r" b="b"/>
              <a:pathLst>
                <a:path w="2883" h="4382" extrusionOk="0">
                  <a:moveTo>
                    <a:pt x="0" y="1"/>
                  </a:moveTo>
                  <a:cubicBezTo>
                    <a:pt x="1211" y="1"/>
                    <a:pt x="2191" y="981"/>
                    <a:pt x="2191" y="2191"/>
                  </a:cubicBezTo>
                  <a:cubicBezTo>
                    <a:pt x="2191" y="3402"/>
                    <a:pt x="1211" y="4382"/>
                    <a:pt x="0" y="4382"/>
                  </a:cubicBezTo>
                  <a:lnTo>
                    <a:pt x="692" y="4382"/>
                  </a:lnTo>
                  <a:cubicBezTo>
                    <a:pt x="1902" y="4382"/>
                    <a:pt x="2882" y="3402"/>
                    <a:pt x="2882" y="2191"/>
                  </a:cubicBezTo>
                  <a:cubicBezTo>
                    <a:pt x="2882" y="981"/>
                    <a:pt x="1902" y="1"/>
                    <a:pt x="692" y="1"/>
                  </a:cubicBezTo>
                  <a:close/>
                </a:path>
              </a:pathLst>
            </a:custGeom>
            <a:solidFill>
              <a:srgbClr val="B9C4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8776;p84"/>
            <p:cNvSpPr/>
            <p:nvPr/>
          </p:nvSpPr>
          <p:spPr>
            <a:xfrm>
              <a:off x="3759432" y="2173777"/>
              <a:ext cx="49951" cy="55345"/>
            </a:xfrm>
            <a:custGeom>
              <a:avLst/>
              <a:gdLst/>
              <a:ahLst/>
              <a:cxnLst/>
              <a:rect l="l" t="t" r="r" b="b"/>
              <a:pathLst>
                <a:path w="1908" h="2114" extrusionOk="0">
                  <a:moveTo>
                    <a:pt x="1" y="0"/>
                  </a:moveTo>
                  <a:lnTo>
                    <a:pt x="1" y="2114"/>
                  </a:lnTo>
                  <a:lnTo>
                    <a:pt x="933" y="1706"/>
                  </a:lnTo>
                  <a:lnTo>
                    <a:pt x="1908" y="2109"/>
                  </a:lnTo>
                  <a:lnTo>
                    <a:pt x="1908" y="0"/>
                  </a:ln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8777;p84"/>
            <p:cNvSpPr/>
            <p:nvPr/>
          </p:nvSpPr>
          <p:spPr>
            <a:xfrm>
              <a:off x="3500721" y="1993659"/>
              <a:ext cx="381626" cy="360237"/>
            </a:xfrm>
            <a:custGeom>
              <a:avLst/>
              <a:gdLst/>
              <a:ahLst/>
              <a:cxnLst/>
              <a:rect l="l" t="t" r="r" b="b"/>
              <a:pathLst>
                <a:path w="14577" h="13760" extrusionOk="0">
                  <a:moveTo>
                    <a:pt x="12866" y="1826"/>
                  </a:moveTo>
                  <a:lnTo>
                    <a:pt x="12866" y="3171"/>
                  </a:lnTo>
                  <a:lnTo>
                    <a:pt x="4915" y="3171"/>
                  </a:lnTo>
                  <a:lnTo>
                    <a:pt x="4915" y="2499"/>
                  </a:lnTo>
                  <a:cubicBezTo>
                    <a:pt x="4915" y="2331"/>
                    <a:pt x="4776" y="2191"/>
                    <a:pt x="4608" y="2191"/>
                  </a:cubicBezTo>
                  <a:lnTo>
                    <a:pt x="2701" y="2191"/>
                  </a:lnTo>
                  <a:cubicBezTo>
                    <a:pt x="2532" y="2191"/>
                    <a:pt x="2398" y="2331"/>
                    <a:pt x="2398" y="2499"/>
                  </a:cubicBezTo>
                  <a:lnTo>
                    <a:pt x="2398" y="3095"/>
                  </a:lnTo>
                  <a:cubicBezTo>
                    <a:pt x="1773" y="2773"/>
                    <a:pt x="1999" y="1826"/>
                    <a:pt x="2701" y="1826"/>
                  </a:cubicBezTo>
                  <a:close/>
                  <a:moveTo>
                    <a:pt x="4300" y="2802"/>
                  </a:moveTo>
                  <a:lnTo>
                    <a:pt x="4300" y="4140"/>
                  </a:lnTo>
                  <a:lnTo>
                    <a:pt x="3796" y="3921"/>
                  </a:lnTo>
                  <a:cubicBezTo>
                    <a:pt x="3757" y="3904"/>
                    <a:pt x="3717" y="3896"/>
                    <a:pt x="3676" y="3896"/>
                  </a:cubicBezTo>
                  <a:cubicBezTo>
                    <a:pt x="3635" y="3896"/>
                    <a:pt x="3594" y="3904"/>
                    <a:pt x="3556" y="3921"/>
                  </a:cubicBezTo>
                  <a:lnTo>
                    <a:pt x="3003" y="4151"/>
                  </a:lnTo>
                  <a:lnTo>
                    <a:pt x="3003" y="2802"/>
                  </a:lnTo>
                  <a:close/>
                  <a:moveTo>
                    <a:pt x="13678" y="3777"/>
                  </a:moveTo>
                  <a:lnTo>
                    <a:pt x="13678" y="4387"/>
                  </a:lnTo>
                  <a:lnTo>
                    <a:pt x="4915" y="4387"/>
                  </a:lnTo>
                  <a:lnTo>
                    <a:pt x="4915" y="3777"/>
                  </a:lnTo>
                  <a:close/>
                  <a:moveTo>
                    <a:pt x="11790" y="6208"/>
                  </a:moveTo>
                  <a:cubicBezTo>
                    <a:pt x="12491" y="6208"/>
                    <a:pt x="12722" y="7154"/>
                    <a:pt x="12092" y="7476"/>
                  </a:cubicBezTo>
                  <a:lnTo>
                    <a:pt x="12092" y="6880"/>
                  </a:lnTo>
                  <a:cubicBezTo>
                    <a:pt x="12092" y="6712"/>
                    <a:pt x="11958" y="6573"/>
                    <a:pt x="11790" y="6573"/>
                  </a:cubicBezTo>
                  <a:lnTo>
                    <a:pt x="9883" y="6573"/>
                  </a:lnTo>
                  <a:cubicBezTo>
                    <a:pt x="9714" y="6573"/>
                    <a:pt x="9580" y="6712"/>
                    <a:pt x="9580" y="6880"/>
                  </a:cubicBezTo>
                  <a:lnTo>
                    <a:pt x="9580" y="7548"/>
                  </a:lnTo>
                  <a:lnTo>
                    <a:pt x="1629" y="7548"/>
                  </a:lnTo>
                  <a:lnTo>
                    <a:pt x="1629" y="6208"/>
                  </a:lnTo>
                  <a:close/>
                  <a:moveTo>
                    <a:pt x="11482" y="7183"/>
                  </a:moveTo>
                  <a:lnTo>
                    <a:pt x="11487" y="8533"/>
                  </a:lnTo>
                  <a:lnTo>
                    <a:pt x="10935" y="8302"/>
                  </a:lnTo>
                  <a:cubicBezTo>
                    <a:pt x="10896" y="8285"/>
                    <a:pt x="10855" y="8277"/>
                    <a:pt x="10815" y="8277"/>
                  </a:cubicBezTo>
                  <a:cubicBezTo>
                    <a:pt x="10774" y="8277"/>
                    <a:pt x="10733" y="8285"/>
                    <a:pt x="10694" y="8302"/>
                  </a:cubicBezTo>
                  <a:lnTo>
                    <a:pt x="10185" y="8523"/>
                  </a:lnTo>
                  <a:lnTo>
                    <a:pt x="10185" y="7183"/>
                  </a:lnTo>
                  <a:close/>
                  <a:moveTo>
                    <a:pt x="11790" y="4992"/>
                  </a:moveTo>
                  <a:cubicBezTo>
                    <a:pt x="12832" y="4992"/>
                    <a:pt x="13673" y="5838"/>
                    <a:pt x="13678" y="6880"/>
                  </a:cubicBezTo>
                  <a:cubicBezTo>
                    <a:pt x="13678" y="7807"/>
                    <a:pt x="13005" y="8595"/>
                    <a:pt x="12092" y="8744"/>
                  </a:cubicBezTo>
                  <a:lnTo>
                    <a:pt x="12092" y="8120"/>
                  </a:lnTo>
                  <a:cubicBezTo>
                    <a:pt x="12722" y="7966"/>
                    <a:pt x="13135" y="7365"/>
                    <a:pt x="13058" y="6726"/>
                  </a:cubicBezTo>
                  <a:cubicBezTo>
                    <a:pt x="12981" y="6083"/>
                    <a:pt x="12434" y="5602"/>
                    <a:pt x="11790" y="5602"/>
                  </a:cubicBezTo>
                  <a:lnTo>
                    <a:pt x="817" y="5602"/>
                  </a:lnTo>
                  <a:lnTo>
                    <a:pt x="817" y="4992"/>
                  </a:lnTo>
                  <a:close/>
                  <a:moveTo>
                    <a:pt x="9580" y="8158"/>
                  </a:moveTo>
                  <a:lnTo>
                    <a:pt x="9580" y="8768"/>
                  </a:lnTo>
                  <a:lnTo>
                    <a:pt x="817" y="8768"/>
                  </a:lnTo>
                  <a:lnTo>
                    <a:pt x="817" y="8158"/>
                  </a:lnTo>
                  <a:close/>
                  <a:moveTo>
                    <a:pt x="12866" y="10589"/>
                  </a:moveTo>
                  <a:lnTo>
                    <a:pt x="12866" y="11934"/>
                  </a:lnTo>
                  <a:lnTo>
                    <a:pt x="4915" y="11934"/>
                  </a:lnTo>
                  <a:lnTo>
                    <a:pt x="4915" y="11261"/>
                  </a:lnTo>
                  <a:cubicBezTo>
                    <a:pt x="4915" y="11093"/>
                    <a:pt x="4776" y="10954"/>
                    <a:pt x="4608" y="10954"/>
                  </a:cubicBezTo>
                  <a:lnTo>
                    <a:pt x="2701" y="10954"/>
                  </a:lnTo>
                  <a:cubicBezTo>
                    <a:pt x="2532" y="10954"/>
                    <a:pt x="2398" y="11093"/>
                    <a:pt x="2398" y="11261"/>
                  </a:cubicBezTo>
                  <a:lnTo>
                    <a:pt x="2398" y="11857"/>
                  </a:lnTo>
                  <a:cubicBezTo>
                    <a:pt x="1773" y="11535"/>
                    <a:pt x="1999" y="10589"/>
                    <a:pt x="2701" y="10589"/>
                  </a:cubicBezTo>
                  <a:close/>
                  <a:moveTo>
                    <a:pt x="4300" y="11564"/>
                  </a:moveTo>
                  <a:lnTo>
                    <a:pt x="4300" y="12904"/>
                  </a:lnTo>
                  <a:lnTo>
                    <a:pt x="4305" y="12909"/>
                  </a:lnTo>
                  <a:lnTo>
                    <a:pt x="3796" y="12688"/>
                  </a:lnTo>
                  <a:cubicBezTo>
                    <a:pt x="3757" y="12671"/>
                    <a:pt x="3717" y="12663"/>
                    <a:pt x="3676" y="12663"/>
                  </a:cubicBezTo>
                  <a:cubicBezTo>
                    <a:pt x="3635" y="12663"/>
                    <a:pt x="3594" y="12671"/>
                    <a:pt x="3556" y="12688"/>
                  </a:cubicBezTo>
                  <a:lnTo>
                    <a:pt x="3003" y="12919"/>
                  </a:lnTo>
                  <a:lnTo>
                    <a:pt x="3003" y="11564"/>
                  </a:lnTo>
                  <a:close/>
                  <a:moveTo>
                    <a:pt x="13678" y="9378"/>
                  </a:moveTo>
                  <a:lnTo>
                    <a:pt x="13678" y="9984"/>
                  </a:lnTo>
                  <a:lnTo>
                    <a:pt x="2701" y="9984"/>
                  </a:lnTo>
                  <a:cubicBezTo>
                    <a:pt x="2057" y="9984"/>
                    <a:pt x="1509" y="10469"/>
                    <a:pt x="1432" y="11108"/>
                  </a:cubicBezTo>
                  <a:cubicBezTo>
                    <a:pt x="1355" y="11751"/>
                    <a:pt x="1769" y="12352"/>
                    <a:pt x="2398" y="12506"/>
                  </a:cubicBezTo>
                  <a:lnTo>
                    <a:pt x="2398" y="13125"/>
                  </a:lnTo>
                  <a:cubicBezTo>
                    <a:pt x="1427" y="12967"/>
                    <a:pt x="745" y="12088"/>
                    <a:pt x="822" y="11113"/>
                  </a:cubicBezTo>
                  <a:cubicBezTo>
                    <a:pt x="904" y="10132"/>
                    <a:pt x="1721" y="9378"/>
                    <a:pt x="2701" y="9378"/>
                  </a:cubicBezTo>
                  <a:close/>
                  <a:moveTo>
                    <a:pt x="11911" y="1"/>
                  </a:moveTo>
                  <a:cubicBezTo>
                    <a:pt x="11742" y="1"/>
                    <a:pt x="11602" y="134"/>
                    <a:pt x="11602" y="308"/>
                  </a:cubicBezTo>
                  <a:cubicBezTo>
                    <a:pt x="11602" y="478"/>
                    <a:pt x="11742" y="611"/>
                    <a:pt x="11911" y="611"/>
                  </a:cubicBezTo>
                  <a:cubicBezTo>
                    <a:pt x="11914" y="611"/>
                    <a:pt x="11917" y="611"/>
                    <a:pt x="11920" y="611"/>
                  </a:cubicBezTo>
                  <a:lnTo>
                    <a:pt x="13678" y="611"/>
                  </a:lnTo>
                  <a:lnTo>
                    <a:pt x="13678" y="1221"/>
                  </a:lnTo>
                  <a:lnTo>
                    <a:pt x="2701" y="1221"/>
                  </a:lnTo>
                  <a:cubicBezTo>
                    <a:pt x="2697" y="1221"/>
                    <a:pt x="2694" y="1221"/>
                    <a:pt x="2691" y="1221"/>
                  </a:cubicBezTo>
                  <a:cubicBezTo>
                    <a:pt x="2051" y="1221"/>
                    <a:pt x="1509" y="1705"/>
                    <a:pt x="1432" y="2345"/>
                  </a:cubicBezTo>
                  <a:cubicBezTo>
                    <a:pt x="1355" y="2984"/>
                    <a:pt x="1769" y="3585"/>
                    <a:pt x="2398" y="3738"/>
                  </a:cubicBezTo>
                  <a:lnTo>
                    <a:pt x="2398" y="4358"/>
                  </a:lnTo>
                  <a:cubicBezTo>
                    <a:pt x="1427" y="4204"/>
                    <a:pt x="736" y="3325"/>
                    <a:pt x="817" y="2345"/>
                  </a:cubicBezTo>
                  <a:cubicBezTo>
                    <a:pt x="899" y="1368"/>
                    <a:pt x="1711" y="611"/>
                    <a:pt x="2691" y="611"/>
                  </a:cubicBezTo>
                  <a:cubicBezTo>
                    <a:pt x="2694" y="611"/>
                    <a:pt x="2697" y="611"/>
                    <a:pt x="2701" y="611"/>
                  </a:cubicBezTo>
                  <a:lnTo>
                    <a:pt x="10507" y="611"/>
                  </a:lnTo>
                  <a:cubicBezTo>
                    <a:pt x="10896" y="592"/>
                    <a:pt x="10896" y="20"/>
                    <a:pt x="10507" y="1"/>
                  </a:cubicBezTo>
                  <a:lnTo>
                    <a:pt x="2701" y="1"/>
                  </a:lnTo>
                  <a:cubicBezTo>
                    <a:pt x="1692" y="1"/>
                    <a:pt x="784" y="611"/>
                    <a:pt x="395" y="1543"/>
                  </a:cubicBezTo>
                  <a:cubicBezTo>
                    <a:pt x="10" y="2475"/>
                    <a:pt x="226" y="3546"/>
                    <a:pt x="937" y="4262"/>
                  </a:cubicBezTo>
                  <a:cubicBezTo>
                    <a:pt x="981" y="4305"/>
                    <a:pt x="1024" y="4344"/>
                    <a:pt x="1072" y="4382"/>
                  </a:cubicBezTo>
                  <a:lnTo>
                    <a:pt x="510" y="4382"/>
                  </a:lnTo>
                  <a:cubicBezTo>
                    <a:pt x="342" y="4382"/>
                    <a:pt x="207" y="4517"/>
                    <a:pt x="207" y="4685"/>
                  </a:cubicBezTo>
                  <a:lnTo>
                    <a:pt x="207" y="5905"/>
                  </a:lnTo>
                  <a:cubicBezTo>
                    <a:pt x="207" y="6073"/>
                    <a:pt x="342" y="6208"/>
                    <a:pt x="510" y="6208"/>
                  </a:cubicBezTo>
                  <a:lnTo>
                    <a:pt x="1019" y="6208"/>
                  </a:lnTo>
                  <a:lnTo>
                    <a:pt x="1019" y="7548"/>
                  </a:lnTo>
                  <a:lnTo>
                    <a:pt x="510" y="7548"/>
                  </a:lnTo>
                  <a:cubicBezTo>
                    <a:pt x="342" y="7548"/>
                    <a:pt x="207" y="7682"/>
                    <a:pt x="207" y="7851"/>
                  </a:cubicBezTo>
                  <a:lnTo>
                    <a:pt x="207" y="9071"/>
                  </a:lnTo>
                  <a:cubicBezTo>
                    <a:pt x="207" y="9239"/>
                    <a:pt x="342" y="9373"/>
                    <a:pt x="510" y="9373"/>
                  </a:cubicBezTo>
                  <a:lnTo>
                    <a:pt x="1072" y="9373"/>
                  </a:lnTo>
                  <a:cubicBezTo>
                    <a:pt x="284" y="10056"/>
                    <a:pt x="1" y="11156"/>
                    <a:pt x="361" y="12131"/>
                  </a:cubicBezTo>
                  <a:cubicBezTo>
                    <a:pt x="725" y="13107"/>
                    <a:pt x="1651" y="13755"/>
                    <a:pt x="2689" y="13755"/>
                  </a:cubicBezTo>
                  <a:cubicBezTo>
                    <a:pt x="2693" y="13755"/>
                    <a:pt x="2697" y="13755"/>
                    <a:pt x="2701" y="13755"/>
                  </a:cubicBezTo>
                  <a:lnTo>
                    <a:pt x="7264" y="13755"/>
                  </a:lnTo>
                  <a:cubicBezTo>
                    <a:pt x="7654" y="13740"/>
                    <a:pt x="7654" y="13164"/>
                    <a:pt x="7264" y="13149"/>
                  </a:cubicBezTo>
                  <a:lnTo>
                    <a:pt x="4910" y="13149"/>
                  </a:lnTo>
                  <a:lnTo>
                    <a:pt x="4910" y="12539"/>
                  </a:lnTo>
                  <a:lnTo>
                    <a:pt x="13673" y="12539"/>
                  </a:lnTo>
                  <a:lnTo>
                    <a:pt x="13673" y="13149"/>
                  </a:lnTo>
                  <a:lnTo>
                    <a:pt x="8686" y="13149"/>
                  </a:lnTo>
                  <a:cubicBezTo>
                    <a:pt x="8297" y="13169"/>
                    <a:pt x="8297" y="13740"/>
                    <a:pt x="8686" y="13760"/>
                  </a:cubicBezTo>
                  <a:lnTo>
                    <a:pt x="13980" y="13760"/>
                  </a:lnTo>
                  <a:cubicBezTo>
                    <a:pt x="14149" y="13760"/>
                    <a:pt x="14283" y="13620"/>
                    <a:pt x="14283" y="13452"/>
                  </a:cubicBezTo>
                  <a:lnTo>
                    <a:pt x="14283" y="12237"/>
                  </a:lnTo>
                  <a:cubicBezTo>
                    <a:pt x="14283" y="12064"/>
                    <a:pt x="14149" y="11929"/>
                    <a:pt x="13980" y="11929"/>
                  </a:cubicBezTo>
                  <a:lnTo>
                    <a:pt x="13471" y="11929"/>
                  </a:lnTo>
                  <a:lnTo>
                    <a:pt x="13471" y="10589"/>
                  </a:lnTo>
                  <a:lnTo>
                    <a:pt x="13980" y="10589"/>
                  </a:lnTo>
                  <a:cubicBezTo>
                    <a:pt x="14149" y="10589"/>
                    <a:pt x="14283" y="10454"/>
                    <a:pt x="14283" y="10286"/>
                  </a:cubicBezTo>
                  <a:lnTo>
                    <a:pt x="14283" y="9071"/>
                  </a:lnTo>
                  <a:cubicBezTo>
                    <a:pt x="14283" y="8903"/>
                    <a:pt x="14149" y="8763"/>
                    <a:pt x="13980" y="8763"/>
                  </a:cubicBezTo>
                  <a:lnTo>
                    <a:pt x="13418" y="8763"/>
                  </a:lnTo>
                  <a:cubicBezTo>
                    <a:pt x="13466" y="8725"/>
                    <a:pt x="13510" y="8686"/>
                    <a:pt x="13553" y="8643"/>
                  </a:cubicBezTo>
                  <a:cubicBezTo>
                    <a:pt x="14576" y="7620"/>
                    <a:pt x="14514" y="5939"/>
                    <a:pt x="13418" y="4992"/>
                  </a:cubicBezTo>
                  <a:lnTo>
                    <a:pt x="13980" y="4992"/>
                  </a:lnTo>
                  <a:cubicBezTo>
                    <a:pt x="14149" y="4992"/>
                    <a:pt x="14283" y="4858"/>
                    <a:pt x="14283" y="4690"/>
                  </a:cubicBezTo>
                  <a:lnTo>
                    <a:pt x="14283" y="3469"/>
                  </a:lnTo>
                  <a:cubicBezTo>
                    <a:pt x="14283" y="3301"/>
                    <a:pt x="14149" y="3167"/>
                    <a:pt x="13980" y="3167"/>
                  </a:cubicBezTo>
                  <a:lnTo>
                    <a:pt x="13471" y="3167"/>
                  </a:lnTo>
                  <a:lnTo>
                    <a:pt x="13471" y="1826"/>
                  </a:lnTo>
                  <a:lnTo>
                    <a:pt x="13980" y="1826"/>
                  </a:lnTo>
                  <a:cubicBezTo>
                    <a:pt x="14149" y="1826"/>
                    <a:pt x="14283" y="1692"/>
                    <a:pt x="14283" y="1524"/>
                  </a:cubicBezTo>
                  <a:lnTo>
                    <a:pt x="14283" y="308"/>
                  </a:lnTo>
                  <a:cubicBezTo>
                    <a:pt x="14283" y="140"/>
                    <a:pt x="14149" y="1"/>
                    <a:pt x="13980" y="1"/>
                  </a:cubicBezTo>
                  <a:lnTo>
                    <a:pt x="11920" y="1"/>
                  </a:lnTo>
                  <a:cubicBezTo>
                    <a:pt x="11917" y="1"/>
                    <a:pt x="11914" y="1"/>
                    <a:pt x="11911"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9" name="Google Shape;10564;p85"/>
          <p:cNvGrpSpPr/>
          <p:nvPr/>
        </p:nvGrpSpPr>
        <p:grpSpPr>
          <a:xfrm>
            <a:off x="2886115" y="2281245"/>
            <a:ext cx="516263" cy="473459"/>
            <a:chOff x="3072963" y="2903675"/>
            <a:chExt cx="387197" cy="355094"/>
          </a:xfrm>
        </p:grpSpPr>
        <p:sp>
          <p:nvSpPr>
            <p:cNvPr id="90" name="Google Shape;10565;p85"/>
            <p:cNvSpPr/>
            <p:nvPr/>
          </p:nvSpPr>
          <p:spPr>
            <a:xfrm>
              <a:off x="3120540" y="3017949"/>
              <a:ext cx="79260" cy="87469"/>
            </a:xfrm>
            <a:custGeom>
              <a:avLst/>
              <a:gdLst/>
              <a:ahLst/>
              <a:cxnLst/>
              <a:rect l="l" t="t" r="r" b="b"/>
              <a:pathLst>
                <a:path w="3022" h="3335" extrusionOk="0">
                  <a:moveTo>
                    <a:pt x="530" y="0"/>
                  </a:moveTo>
                  <a:lnTo>
                    <a:pt x="539" y="169"/>
                  </a:lnTo>
                  <a:cubicBezTo>
                    <a:pt x="578" y="640"/>
                    <a:pt x="568" y="1656"/>
                    <a:pt x="68" y="3128"/>
                  </a:cubicBezTo>
                  <a:lnTo>
                    <a:pt x="0" y="3335"/>
                  </a:lnTo>
                  <a:lnTo>
                    <a:pt x="3022" y="3335"/>
                  </a:lnTo>
                  <a:lnTo>
                    <a:pt x="2950" y="3128"/>
                  </a:lnTo>
                  <a:cubicBezTo>
                    <a:pt x="2454" y="1656"/>
                    <a:pt x="2440" y="645"/>
                    <a:pt x="2478" y="169"/>
                  </a:cubicBezTo>
                  <a:lnTo>
                    <a:pt x="2493"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0566;p85"/>
            <p:cNvSpPr/>
            <p:nvPr/>
          </p:nvSpPr>
          <p:spPr>
            <a:xfrm>
              <a:off x="3114482" y="3109430"/>
              <a:ext cx="91272" cy="19356"/>
            </a:xfrm>
            <a:custGeom>
              <a:avLst/>
              <a:gdLst/>
              <a:ahLst/>
              <a:cxnLst/>
              <a:rect l="l" t="t" r="r" b="b"/>
              <a:pathLst>
                <a:path w="3480" h="738" extrusionOk="0">
                  <a:moveTo>
                    <a:pt x="130" y="1"/>
                  </a:moveTo>
                  <a:lnTo>
                    <a:pt x="0" y="737"/>
                  </a:lnTo>
                  <a:lnTo>
                    <a:pt x="3479" y="737"/>
                  </a:lnTo>
                  <a:lnTo>
                    <a:pt x="3349" y="1"/>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0567;p85"/>
            <p:cNvSpPr/>
            <p:nvPr/>
          </p:nvSpPr>
          <p:spPr>
            <a:xfrm>
              <a:off x="3081409" y="3178985"/>
              <a:ext cx="125971" cy="19330"/>
            </a:xfrm>
            <a:custGeom>
              <a:avLst/>
              <a:gdLst/>
              <a:ahLst/>
              <a:cxnLst/>
              <a:rect l="l" t="t" r="r" b="b"/>
              <a:pathLst>
                <a:path w="4803" h="737" extrusionOk="0">
                  <a:moveTo>
                    <a:pt x="1" y="0"/>
                  </a:moveTo>
                  <a:lnTo>
                    <a:pt x="1" y="736"/>
                  </a:lnTo>
                  <a:lnTo>
                    <a:pt x="4605" y="736"/>
                  </a:lnTo>
                  <a:lnTo>
                    <a:pt x="4803" y="0"/>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0568;p85"/>
            <p:cNvSpPr/>
            <p:nvPr/>
          </p:nvSpPr>
          <p:spPr>
            <a:xfrm>
              <a:off x="3091873" y="3132799"/>
              <a:ext cx="131531" cy="42043"/>
            </a:xfrm>
            <a:custGeom>
              <a:avLst/>
              <a:gdLst/>
              <a:ahLst/>
              <a:cxnLst/>
              <a:rect l="l" t="t" r="r" b="b"/>
              <a:pathLst>
                <a:path w="5015" h="1603" extrusionOk="0">
                  <a:moveTo>
                    <a:pt x="439" y="0"/>
                  </a:moveTo>
                  <a:lnTo>
                    <a:pt x="1" y="1602"/>
                  </a:lnTo>
                  <a:lnTo>
                    <a:pt x="4813" y="1602"/>
                  </a:lnTo>
                  <a:lnTo>
                    <a:pt x="4919" y="1011"/>
                  </a:lnTo>
                  <a:cubicBezTo>
                    <a:pt x="4919" y="996"/>
                    <a:pt x="4928" y="977"/>
                    <a:pt x="4943" y="967"/>
                  </a:cubicBezTo>
                  <a:lnTo>
                    <a:pt x="5015" y="900"/>
                  </a:lnTo>
                  <a:lnTo>
                    <a:pt x="4986" y="808"/>
                  </a:lnTo>
                  <a:lnTo>
                    <a:pt x="4769"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0569;p85"/>
            <p:cNvSpPr/>
            <p:nvPr/>
          </p:nvSpPr>
          <p:spPr>
            <a:xfrm>
              <a:off x="3326111" y="3178985"/>
              <a:ext cx="125971" cy="19330"/>
            </a:xfrm>
            <a:custGeom>
              <a:avLst/>
              <a:gdLst/>
              <a:ahLst/>
              <a:cxnLst/>
              <a:rect l="l" t="t" r="r" b="b"/>
              <a:pathLst>
                <a:path w="4803" h="737" extrusionOk="0">
                  <a:moveTo>
                    <a:pt x="1" y="0"/>
                  </a:moveTo>
                  <a:lnTo>
                    <a:pt x="203" y="736"/>
                  </a:lnTo>
                  <a:lnTo>
                    <a:pt x="4803" y="736"/>
                  </a:lnTo>
                  <a:lnTo>
                    <a:pt x="4803" y="0"/>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0570;p85"/>
            <p:cNvSpPr/>
            <p:nvPr/>
          </p:nvSpPr>
          <p:spPr>
            <a:xfrm>
              <a:off x="3188050" y="3231231"/>
              <a:ext cx="157522" cy="19199"/>
            </a:xfrm>
            <a:custGeom>
              <a:avLst/>
              <a:gdLst/>
              <a:ahLst/>
              <a:cxnLst/>
              <a:rect l="l" t="t" r="r" b="b"/>
              <a:pathLst>
                <a:path w="6006" h="732" extrusionOk="0">
                  <a:moveTo>
                    <a:pt x="1" y="0"/>
                  </a:moveTo>
                  <a:lnTo>
                    <a:pt x="1" y="732"/>
                  </a:lnTo>
                  <a:lnTo>
                    <a:pt x="6006" y="732"/>
                  </a:lnTo>
                  <a:lnTo>
                    <a:pt x="6006" y="0"/>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0571;p85"/>
            <p:cNvSpPr/>
            <p:nvPr/>
          </p:nvSpPr>
          <p:spPr>
            <a:xfrm>
              <a:off x="3325744" y="2930322"/>
              <a:ext cx="95547" cy="83482"/>
            </a:xfrm>
            <a:custGeom>
              <a:avLst/>
              <a:gdLst/>
              <a:ahLst/>
              <a:cxnLst/>
              <a:rect l="l" t="t" r="r" b="b"/>
              <a:pathLst>
                <a:path w="3643" h="3183" extrusionOk="0">
                  <a:moveTo>
                    <a:pt x="1814" y="1"/>
                  </a:moveTo>
                  <a:cubicBezTo>
                    <a:pt x="692" y="1"/>
                    <a:pt x="12" y="1266"/>
                    <a:pt x="659" y="2206"/>
                  </a:cubicBezTo>
                  <a:lnTo>
                    <a:pt x="707"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32"/>
                    <a:pt x="2863" y="2355"/>
                    <a:pt x="2906" y="2302"/>
                  </a:cubicBezTo>
                  <a:cubicBezTo>
                    <a:pt x="3643" y="1407"/>
                    <a:pt x="3036" y="50"/>
                    <a:pt x="1877" y="2"/>
                  </a:cubicBezTo>
                  <a:cubicBezTo>
                    <a:pt x="1856" y="1"/>
                    <a:pt x="1835" y="1"/>
                    <a:pt x="1814" y="1"/>
                  </a:cubicBez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0572;p85"/>
            <p:cNvSpPr/>
            <p:nvPr/>
          </p:nvSpPr>
          <p:spPr>
            <a:xfrm>
              <a:off x="3227181" y="3070194"/>
              <a:ext cx="79260" cy="87469"/>
            </a:xfrm>
            <a:custGeom>
              <a:avLst/>
              <a:gdLst/>
              <a:ahLst/>
              <a:cxnLst/>
              <a:rect l="l" t="t" r="r" b="b"/>
              <a:pathLst>
                <a:path w="3022" h="3335" extrusionOk="0">
                  <a:moveTo>
                    <a:pt x="529" y="0"/>
                  </a:moveTo>
                  <a:lnTo>
                    <a:pt x="539" y="169"/>
                  </a:lnTo>
                  <a:cubicBezTo>
                    <a:pt x="578" y="640"/>
                    <a:pt x="568" y="1656"/>
                    <a:pt x="68" y="3128"/>
                  </a:cubicBezTo>
                  <a:lnTo>
                    <a:pt x="0" y="3335"/>
                  </a:lnTo>
                  <a:lnTo>
                    <a:pt x="3022" y="3335"/>
                  </a:lnTo>
                  <a:lnTo>
                    <a:pt x="2950" y="3128"/>
                  </a:lnTo>
                  <a:cubicBezTo>
                    <a:pt x="2454" y="1656"/>
                    <a:pt x="2440" y="640"/>
                    <a:pt x="2478" y="169"/>
                  </a:cubicBezTo>
                  <a:lnTo>
                    <a:pt x="2493"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0573;p85"/>
            <p:cNvSpPr/>
            <p:nvPr/>
          </p:nvSpPr>
          <p:spPr>
            <a:xfrm>
              <a:off x="3112462" y="2930322"/>
              <a:ext cx="95547" cy="83482"/>
            </a:xfrm>
            <a:custGeom>
              <a:avLst/>
              <a:gdLst/>
              <a:ahLst/>
              <a:cxnLst/>
              <a:rect l="l" t="t" r="r" b="b"/>
              <a:pathLst>
                <a:path w="3643" h="3183" extrusionOk="0">
                  <a:moveTo>
                    <a:pt x="1814" y="1"/>
                  </a:moveTo>
                  <a:cubicBezTo>
                    <a:pt x="692" y="1"/>
                    <a:pt x="12" y="1266"/>
                    <a:pt x="659" y="2206"/>
                  </a:cubicBezTo>
                  <a:lnTo>
                    <a:pt x="708"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32"/>
                    <a:pt x="2863" y="2355"/>
                    <a:pt x="2907" y="2302"/>
                  </a:cubicBezTo>
                  <a:cubicBezTo>
                    <a:pt x="3643" y="1407"/>
                    <a:pt x="3036" y="50"/>
                    <a:pt x="1877" y="2"/>
                  </a:cubicBezTo>
                  <a:cubicBezTo>
                    <a:pt x="1856" y="1"/>
                    <a:pt x="1835" y="1"/>
                    <a:pt x="1814" y="1"/>
                  </a:cubicBez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0574;p85"/>
            <p:cNvSpPr/>
            <p:nvPr/>
          </p:nvSpPr>
          <p:spPr>
            <a:xfrm>
              <a:off x="3310086" y="3132799"/>
              <a:ext cx="131400" cy="42043"/>
            </a:xfrm>
            <a:custGeom>
              <a:avLst/>
              <a:gdLst/>
              <a:ahLst/>
              <a:cxnLst/>
              <a:rect l="l" t="t" r="r" b="b"/>
              <a:pathLst>
                <a:path w="5010" h="1603" extrusionOk="0">
                  <a:moveTo>
                    <a:pt x="246" y="0"/>
                  </a:moveTo>
                  <a:lnTo>
                    <a:pt x="29" y="794"/>
                  </a:lnTo>
                  <a:lnTo>
                    <a:pt x="0" y="900"/>
                  </a:lnTo>
                  <a:lnTo>
                    <a:pt x="73" y="967"/>
                  </a:lnTo>
                  <a:cubicBezTo>
                    <a:pt x="87" y="977"/>
                    <a:pt x="97" y="996"/>
                    <a:pt x="97" y="1011"/>
                  </a:cubicBezTo>
                  <a:lnTo>
                    <a:pt x="203" y="1602"/>
                  </a:lnTo>
                  <a:lnTo>
                    <a:pt x="5009" y="1602"/>
                  </a:lnTo>
                  <a:lnTo>
                    <a:pt x="4576"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0575;p85"/>
            <p:cNvSpPr/>
            <p:nvPr/>
          </p:nvSpPr>
          <p:spPr>
            <a:xfrm>
              <a:off x="3327764" y="3109430"/>
              <a:ext cx="91245" cy="19356"/>
            </a:xfrm>
            <a:custGeom>
              <a:avLst/>
              <a:gdLst/>
              <a:ahLst/>
              <a:cxnLst/>
              <a:rect l="l" t="t" r="r" b="b"/>
              <a:pathLst>
                <a:path w="3479" h="738" extrusionOk="0">
                  <a:moveTo>
                    <a:pt x="130" y="1"/>
                  </a:moveTo>
                  <a:lnTo>
                    <a:pt x="0" y="737"/>
                  </a:lnTo>
                  <a:lnTo>
                    <a:pt x="3479" y="737"/>
                  </a:lnTo>
                  <a:lnTo>
                    <a:pt x="3349" y="1"/>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0576;p85"/>
            <p:cNvSpPr/>
            <p:nvPr/>
          </p:nvSpPr>
          <p:spPr>
            <a:xfrm>
              <a:off x="3221123" y="3161675"/>
              <a:ext cx="91272" cy="19356"/>
            </a:xfrm>
            <a:custGeom>
              <a:avLst/>
              <a:gdLst/>
              <a:ahLst/>
              <a:cxnLst/>
              <a:rect l="l" t="t" r="r" b="b"/>
              <a:pathLst>
                <a:path w="3480" h="738" extrusionOk="0">
                  <a:moveTo>
                    <a:pt x="130" y="1"/>
                  </a:moveTo>
                  <a:lnTo>
                    <a:pt x="0" y="737"/>
                  </a:lnTo>
                  <a:lnTo>
                    <a:pt x="3479" y="737"/>
                  </a:lnTo>
                  <a:lnTo>
                    <a:pt x="3349" y="1"/>
                  </a:lnTo>
                  <a:close/>
                </a:path>
              </a:pathLst>
            </a:custGeom>
            <a:solidFill>
              <a:srgbClr val="ADBD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0577;p85"/>
            <p:cNvSpPr/>
            <p:nvPr/>
          </p:nvSpPr>
          <p:spPr>
            <a:xfrm>
              <a:off x="3219103" y="2982568"/>
              <a:ext cx="95547" cy="83482"/>
            </a:xfrm>
            <a:custGeom>
              <a:avLst/>
              <a:gdLst/>
              <a:ahLst/>
              <a:cxnLst/>
              <a:rect l="l" t="t" r="r" b="b"/>
              <a:pathLst>
                <a:path w="3643" h="3183" extrusionOk="0">
                  <a:moveTo>
                    <a:pt x="1808" y="1"/>
                  </a:moveTo>
                  <a:cubicBezTo>
                    <a:pt x="689" y="1"/>
                    <a:pt x="13" y="1267"/>
                    <a:pt x="659" y="2206"/>
                  </a:cubicBezTo>
                  <a:lnTo>
                    <a:pt x="708"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27"/>
                    <a:pt x="2863" y="2350"/>
                    <a:pt x="2906" y="2302"/>
                  </a:cubicBezTo>
                  <a:cubicBezTo>
                    <a:pt x="3643" y="1407"/>
                    <a:pt x="3036" y="50"/>
                    <a:pt x="1877" y="2"/>
                  </a:cubicBezTo>
                  <a:cubicBezTo>
                    <a:pt x="1854" y="1"/>
                    <a:pt x="1831" y="1"/>
                    <a:pt x="1808" y="1"/>
                  </a:cubicBez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578;p85"/>
            <p:cNvSpPr/>
            <p:nvPr/>
          </p:nvSpPr>
          <p:spPr>
            <a:xfrm>
              <a:off x="3333822" y="3017949"/>
              <a:ext cx="79155" cy="87469"/>
            </a:xfrm>
            <a:custGeom>
              <a:avLst/>
              <a:gdLst/>
              <a:ahLst/>
              <a:cxnLst/>
              <a:rect l="l" t="t" r="r" b="b"/>
              <a:pathLst>
                <a:path w="3018" h="3335" extrusionOk="0">
                  <a:moveTo>
                    <a:pt x="525" y="0"/>
                  </a:moveTo>
                  <a:lnTo>
                    <a:pt x="539" y="169"/>
                  </a:lnTo>
                  <a:cubicBezTo>
                    <a:pt x="573" y="640"/>
                    <a:pt x="563" y="1656"/>
                    <a:pt x="67" y="3128"/>
                  </a:cubicBezTo>
                  <a:lnTo>
                    <a:pt x="0" y="3335"/>
                  </a:lnTo>
                  <a:lnTo>
                    <a:pt x="3017" y="3335"/>
                  </a:lnTo>
                  <a:lnTo>
                    <a:pt x="2945" y="3128"/>
                  </a:lnTo>
                  <a:cubicBezTo>
                    <a:pt x="2449" y="1656"/>
                    <a:pt x="2440" y="645"/>
                    <a:pt x="2473" y="169"/>
                  </a:cubicBezTo>
                  <a:lnTo>
                    <a:pt x="2488" y="0"/>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579;p85"/>
            <p:cNvSpPr/>
            <p:nvPr/>
          </p:nvSpPr>
          <p:spPr>
            <a:xfrm>
              <a:off x="3201295" y="3187168"/>
              <a:ext cx="131033" cy="37899"/>
            </a:xfrm>
            <a:custGeom>
              <a:avLst/>
              <a:gdLst/>
              <a:ahLst/>
              <a:cxnLst/>
              <a:rect l="l" t="t" r="r" b="b"/>
              <a:pathLst>
                <a:path w="4996" h="1445" extrusionOk="0">
                  <a:moveTo>
                    <a:pt x="390" y="1"/>
                  </a:moveTo>
                  <a:lnTo>
                    <a:pt x="1" y="1444"/>
                  </a:lnTo>
                  <a:lnTo>
                    <a:pt x="4995" y="1444"/>
                  </a:lnTo>
                  <a:lnTo>
                    <a:pt x="4601" y="1"/>
                  </a:lnTo>
                  <a:close/>
                </a:path>
              </a:pathLst>
            </a:custGeom>
            <a:solidFill>
              <a:srgbClr val="C1CF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0580;p85"/>
            <p:cNvSpPr/>
            <p:nvPr/>
          </p:nvSpPr>
          <p:spPr>
            <a:xfrm>
              <a:off x="3326111" y="3178985"/>
              <a:ext cx="17572" cy="19330"/>
            </a:xfrm>
            <a:custGeom>
              <a:avLst/>
              <a:gdLst/>
              <a:ahLst/>
              <a:cxnLst/>
              <a:rect l="l" t="t" r="r" b="b"/>
              <a:pathLst>
                <a:path w="670" h="737" extrusionOk="0">
                  <a:moveTo>
                    <a:pt x="1" y="0"/>
                  </a:moveTo>
                  <a:lnTo>
                    <a:pt x="203" y="736"/>
                  </a:lnTo>
                  <a:lnTo>
                    <a:pt x="669" y="736"/>
                  </a:lnTo>
                  <a:lnTo>
                    <a:pt x="472"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0581;p85"/>
            <p:cNvSpPr/>
            <p:nvPr/>
          </p:nvSpPr>
          <p:spPr>
            <a:xfrm>
              <a:off x="3188050" y="3231231"/>
              <a:ext cx="12406" cy="19199"/>
            </a:xfrm>
            <a:custGeom>
              <a:avLst/>
              <a:gdLst/>
              <a:ahLst/>
              <a:cxnLst/>
              <a:rect l="l" t="t" r="r" b="b"/>
              <a:pathLst>
                <a:path w="473" h="732" extrusionOk="0">
                  <a:moveTo>
                    <a:pt x="1" y="0"/>
                  </a:moveTo>
                  <a:lnTo>
                    <a:pt x="1" y="732"/>
                  </a:lnTo>
                  <a:lnTo>
                    <a:pt x="472" y="732"/>
                  </a:lnTo>
                  <a:lnTo>
                    <a:pt x="472"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0582;p85"/>
            <p:cNvSpPr/>
            <p:nvPr/>
          </p:nvSpPr>
          <p:spPr>
            <a:xfrm>
              <a:off x="3325744" y="2930322"/>
              <a:ext cx="53766" cy="59641"/>
            </a:xfrm>
            <a:custGeom>
              <a:avLst/>
              <a:gdLst/>
              <a:ahLst/>
              <a:cxnLst/>
              <a:rect l="l" t="t" r="r" b="b"/>
              <a:pathLst>
                <a:path w="2050" h="2274" extrusionOk="0">
                  <a:moveTo>
                    <a:pt x="1803" y="0"/>
                  </a:moveTo>
                  <a:cubicBezTo>
                    <a:pt x="711" y="0"/>
                    <a:pt x="1" y="1251"/>
                    <a:pt x="659" y="2206"/>
                  </a:cubicBezTo>
                  <a:lnTo>
                    <a:pt x="703" y="2273"/>
                  </a:lnTo>
                  <a:lnTo>
                    <a:pt x="1174" y="2273"/>
                  </a:lnTo>
                  <a:lnTo>
                    <a:pt x="1126" y="2206"/>
                  </a:lnTo>
                  <a:cubicBezTo>
                    <a:pt x="544" y="1359"/>
                    <a:pt x="1039" y="195"/>
                    <a:pt x="2050" y="21"/>
                  </a:cubicBezTo>
                  <a:cubicBezTo>
                    <a:pt x="1966" y="7"/>
                    <a:pt x="1883" y="0"/>
                    <a:pt x="1803" y="0"/>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0583;p85"/>
            <p:cNvSpPr/>
            <p:nvPr/>
          </p:nvSpPr>
          <p:spPr>
            <a:xfrm>
              <a:off x="3325744" y="2994081"/>
              <a:ext cx="18307" cy="19723"/>
            </a:xfrm>
            <a:custGeom>
              <a:avLst/>
              <a:gdLst/>
              <a:ahLst/>
              <a:cxnLst/>
              <a:rect l="l" t="t" r="r" b="b"/>
              <a:pathLst>
                <a:path w="698" h="752" extrusionOk="0">
                  <a:moveTo>
                    <a:pt x="231" y="1"/>
                  </a:moveTo>
                  <a:cubicBezTo>
                    <a:pt x="101" y="1"/>
                    <a:pt x="0" y="102"/>
                    <a:pt x="0" y="227"/>
                  </a:cubicBezTo>
                  <a:lnTo>
                    <a:pt x="0" y="525"/>
                  </a:lnTo>
                  <a:cubicBezTo>
                    <a:pt x="0" y="651"/>
                    <a:pt x="101" y="752"/>
                    <a:pt x="231" y="752"/>
                  </a:cubicBezTo>
                  <a:lnTo>
                    <a:pt x="698" y="752"/>
                  </a:lnTo>
                  <a:cubicBezTo>
                    <a:pt x="573" y="752"/>
                    <a:pt x="472" y="651"/>
                    <a:pt x="472" y="525"/>
                  </a:cubicBezTo>
                  <a:lnTo>
                    <a:pt x="472" y="227"/>
                  </a:lnTo>
                  <a:cubicBezTo>
                    <a:pt x="472" y="102"/>
                    <a:pt x="573" y="1"/>
                    <a:pt x="698" y="1"/>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0584;p85"/>
            <p:cNvSpPr/>
            <p:nvPr/>
          </p:nvSpPr>
          <p:spPr>
            <a:xfrm>
              <a:off x="3227181" y="3070063"/>
              <a:ext cx="27539" cy="87495"/>
            </a:xfrm>
            <a:custGeom>
              <a:avLst/>
              <a:gdLst/>
              <a:ahLst/>
              <a:cxnLst/>
              <a:rect l="l" t="t" r="r" b="b"/>
              <a:pathLst>
                <a:path w="1050" h="3336" extrusionOk="0">
                  <a:moveTo>
                    <a:pt x="529" y="1"/>
                  </a:moveTo>
                  <a:lnTo>
                    <a:pt x="539" y="174"/>
                  </a:lnTo>
                  <a:cubicBezTo>
                    <a:pt x="578" y="645"/>
                    <a:pt x="568" y="1661"/>
                    <a:pt x="68" y="3128"/>
                  </a:cubicBezTo>
                  <a:lnTo>
                    <a:pt x="0" y="3335"/>
                  </a:lnTo>
                  <a:lnTo>
                    <a:pt x="467" y="3335"/>
                  </a:lnTo>
                  <a:lnTo>
                    <a:pt x="539" y="3128"/>
                  </a:lnTo>
                  <a:cubicBezTo>
                    <a:pt x="1039" y="1661"/>
                    <a:pt x="1049" y="645"/>
                    <a:pt x="1011" y="174"/>
                  </a:cubicBezTo>
                  <a:lnTo>
                    <a:pt x="996" y="1"/>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0585;p85"/>
            <p:cNvSpPr/>
            <p:nvPr/>
          </p:nvSpPr>
          <p:spPr>
            <a:xfrm>
              <a:off x="3120540" y="3017949"/>
              <a:ext cx="27539" cy="87469"/>
            </a:xfrm>
            <a:custGeom>
              <a:avLst/>
              <a:gdLst/>
              <a:ahLst/>
              <a:cxnLst/>
              <a:rect l="l" t="t" r="r" b="b"/>
              <a:pathLst>
                <a:path w="1050" h="3335" extrusionOk="0">
                  <a:moveTo>
                    <a:pt x="530" y="0"/>
                  </a:moveTo>
                  <a:lnTo>
                    <a:pt x="539" y="169"/>
                  </a:lnTo>
                  <a:cubicBezTo>
                    <a:pt x="578" y="645"/>
                    <a:pt x="568" y="1656"/>
                    <a:pt x="68" y="3128"/>
                  </a:cubicBezTo>
                  <a:lnTo>
                    <a:pt x="0" y="3335"/>
                  </a:lnTo>
                  <a:lnTo>
                    <a:pt x="467" y="3335"/>
                  </a:lnTo>
                  <a:lnTo>
                    <a:pt x="539" y="3128"/>
                  </a:lnTo>
                  <a:cubicBezTo>
                    <a:pt x="1040" y="1656"/>
                    <a:pt x="1049" y="640"/>
                    <a:pt x="1011" y="169"/>
                  </a:cubicBezTo>
                  <a:lnTo>
                    <a:pt x="996"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0586;p85"/>
            <p:cNvSpPr/>
            <p:nvPr/>
          </p:nvSpPr>
          <p:spPr>
            <a:xfrm>
              <a:off x="3114482" y="3109430"/>
              <a:ext cx="15789" cy="19356"/>
            </a:xfrm>
            <a:custGeom>
              <a:avLst/>
              <a:gdLst/>
              <a:ahLst/>
              <a:cxnLst/>
              <a:rect l="l" t="t" r="r" b="b"/>
              <a:pathLst>
                <a:path w="602" h="738" extrusionOk="0">
                  <a:moveTo>
                    <a:pt x="130" y="1"/>
                  </a:moveTo>
                  <a:lnTo>
                    <a:pt x="0" y="737"/>
                  </a:lnTo>
                  <a:lnTo>
                    <a:pt x="472" y="737"/>
                  </a:lnTo>
                  <a:lnTo>
                    <a:pt x="602" y="1"/>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0587;p85"/>
            <p:cNvSpPr/>
            <p:nvPr/>
          </p:nvSpPr>
          <p:spPr>
            <a:xfrm>
              <a:off x="3081409" y="3178985"/>
              <a:ext cx="12406" cy="19199"/>
            </a:xfrm>
            <a:custGeom>
              <a:avLst/>
              <a:gdLst/>
              <a:ahLst/>
              <a:cxnLst/>
              <a:rect l="l" t="t" r="r" b="b"/>
              <a:pathLst>
                <a:path w="473" h="732" extrusionOk="0">
                  <a:moveTo>
                    <a:pt x="1" y="0"/>
                  </a:moveTo>
                  <a:lnTo>
                    <a:pt x="1" y="732"/>
                  </a:lnTo>
                  <a:lnTo>
                    <a:pt x="472" y="732"/>
                  </a:lnTo>
                  <a:lnTo>
                    <a:pt x="472"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0588;p85"/>
            <p:cNvSpPr/>
            <p:nvPr/>
          </p:nvSpPr>
          <p:spPr>
            <a:xfrm>
              <a:off x="3091873" y="3132799"/>
              <a:ext cx="23762" cy="42043"/>
            </a:xfrm>
            <a:custGeom>
              <a:avLst/>
              <a:gdLst/>
              <a:ahLst/>
              <a:cxnLst/>
              <a:rect l="l" t="t" r="r" b="b"/>
              <a:pathLst>
                <a:path w="906" h="1603" extrusionOk="0">
                  <a:moveTo>
                    <a:pt x="439" y="0"/>
                  </a:moveTo>
                  <a:lnTo>
                    <a:pt x="1" y="1602"/>
                  </a:lnTo>
                  <a:lnTo>
                    <a:pt x="473" y="1602"/>
                  </a:lnTo>
                  <a:lnTo>
                    <a:pt x="906"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0589;p85"/>
            <p:cNvSpPr/>
            <p:nvPr/>
          </p:nvSpPr>
          <p:spPr>
            <a:xfrm>
              <a:off x="3112462" y="2994081"/>
              <a:ext cx="18307" cy="19723"/>
            </a:xfrm>
            <a:custGeom>
              <a:avLst/>
              <a:gdLst/>
              <a:ahLst/>
              <a:cxnLst/>
              <a:rect l="l" t="t" r="r" b="b"/>
              <a:pathLst>
                <a:path w="698" h="752" extrusionOk="0">
                  <a:moveTo>
                    <a:pt x="231" y="1"/>
                  </a:moveTo>
                  <a:cubicBezTo>
                    <a:pt x="101" y="1"/>
                    <a:pt x="0" y="102"/>
                    <a:pt x="0" y="227"/>
                  </a:cubicBezTo>
                  <a:lnTo>
                    <a:pt x="0" y="525"/>
                  </a:lnTo>
                  <a:cubicBezTo>
                    <a:pt x="0" y="651"/>
                    <a:pt x="101" y="752"/>
                    <a:pt x="231" y="752"/>
                  </a:cubicBezTo>
                  <a:lnTo>
                    <a:pt x="698" y="752"/>
                  </a:lnTo>
                  <a:cubicBezTo>
                    <a:pt x="573" y="752"/>
                    <a:pt x="472" y="651"/>
                    <a:pt x="472" y="525"/>
                  </a:cubicBezTo>
                  <a:lnTo>
                    <a:pt x="472" y="227"/>
                  </a:lnTo>
                  <a:cubicBezTo>
                    <a:pt x="472" y="102"/>
                    <a:pt x="573" y="1"/>
                    <a:pt x="698" y="1"/>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0590;p85"/>
            <p:cNvSpPr/>
            <p:nvPr/>
          </p:nvSpPr>
          <p:spPr>
            <a:xfrm>
              <a:off x="3112462" y="2930322"/>
              <a:ext cx="53898" cy="59641"/>
            </a:xfrm>
            <a:custGeom>
              <a:avLst/>
              <a:gdLst/>
              <a:ahLst/>
              <a:cxnLst/>
              <a:rect l="l" t="t" r="r" b="b"/>
              <a:pathLst>
                <a:path w="2055" h="2274" extrusionOk="0">
                  <a:moveTo>
                    <a:pt x="1808" y="0"/>
                  </a:moveTo>
                  <a:cubicBezTo>
                    <a:pt x="715" y="0"/>
                    <a:pt x="1" y="1251"/>
                    <a:pt x="659" y="2206"/>
                  </a:cubicBezTo>
                  <a:lnTo>
                    <a:pt x="708" y="2273"/>
                  </a:lnTo>
                  <a:lnTo>
                    <a:pt x="1174" y="2273"/>
                  </a:lnTo>
                  <a:lnTo>
                    <a:pt x="1131" y="2206"/>
                  </a:lnTo>
                  <a:cubicBezTo>
                    <a:pt x="544" y="1359"/>
                    <a:pt x="1040" y="195"/>
                    <a:pt x="2055" y="21"/>
                  </a:cubicBezTo>
                  <a:cubicBezTo>
                    <a:pt x="1971" y="7"/>
                    <a:pt x="1888" y="0"/>
                    <a:pt x="1808" y="0"/>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0591;p85"/>
            <p:cNvSpPr/>
            <p:nvPr/>
          </p:nvSpPr>
          <p:spPr>
            <a:xfrm>
              <a:off x="3310086" y="3132799"/>
              <a:ext cx="18831" cy="42043"/>
            </a:xfrm>
            <a:custGeom>
              <a:avLst/>
              <a:gdLst/>
              <a:ahLst/>
              <a:cxnLst/>
              <a:rect l="l" t="t" r="r" b="b"/>
              <a:pathLst>
                <a:path w="718" h="1603" extrusionOk="0">
                  <a:moveTo>
                    <a:pt x="246" y="0"/>
                  </a:moveTo>
                  <a:lnTo>
                    <a:pt x="34" y="794"/>
                  </a:lnTo>
                  <a:lnTo>
                    <a:pt x="0" y="900"/>
                  </a:lnTo>
                  <a:lnTo>
                    <a:pt x="73" y="967"/>
                  </a:lnTo>
                  <a:cubicBezTo>
                    <a:pt x="87" y="977"/>
                    <a:pt x="97" y="996"/>
                    <a:pt x="97" y="1011"/>
                  </a:cubicBezTo>
                  <a:lnTo>
                    <a:pt x="203" y="1602"/>
                  </a:lnTo>
                  <a:lnTo>
                    <a:pt x="674" y="1602"/>
                  </a:lnTo>
                  <a:lnTo>
                    <a:pt x="568" y="1011"/>
                  </a:lnTo>
                  <a:cubicBezTo>
                    <a:pt x="568" y="996"/>
                    <a:pt x="559" y="977"/>
                    <a:pt x="544" y="967"/>
                  </a:cubicBezTo>
                  <a:lnTo>
                    <a:pt x="467" y="900"/>
                  </a:lnTo>
                  <a:lnTo>
                    <a:pt x="506" y="794"/>
                  </a:lnTo>
                  <a:lnTo>
                    <a:pt x="717"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0592;p85"/>
            <p:cNvSpPr/>
            <p:nvPr/>
          </p:nvSpPr>
          <p:spPr>
            <a:xfrm>
              <a:off x="3327764" y="3109430"/>
              <a:ext cx="15789" cy="19356"/>
            </a:xfrm>
            <a:custGeom>
              <a:avLst/>
              <a:gdLst/>
              <a:ahLst/>
              <a:cxnLst/>
              <a:rect l="l" t="t" r="r" b="b"/>
              <a:pathLst>
                <a:path w="602" h="738" extrusionOk="0">
                  <a:moveTo>
                    <a:pt x="130" y="1"/>
                  </a:moveTo>
                  <a:lnTo>
                    <a:pt x="0" y="737"/>
                  </a:lnTo>
                  <a:lnTo>
                    <a:pt x="472" y="737"/>
                  </a:lnTo>
                  <a:lnTo>
                    <a:pt x="602" y="1"/>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0593;p85"/>
            <p:cNvSpPr/>
            <p:nvPr/>
          </p:nvSpPr>
          <p:spPr>
            <a:xfrm>
              <a:off x="3221123" y="3161675"/>
              <a:ext cx="15789" cy="19356"/>
            </a:xfrm>
            <a:custGeom>
              <a:avLst/>
              <a:gdLst/>
              <a:ahLst/>
              <a:cxnLst/>
              <a:rect l="l" t="t" r="r" b="b"/>
              <a:pathLst>
                <a:path w="602" h="738" extrusionOk="0">
                  <a:moveTo>
                    <a:pt x="130" y="1"/>
                  </a:moveTo>
                  <a:lnTo>
                    <a:pt x="0" y="737"/>
                  </a:lnTo>
                  <a:lnTo>
                    <a:pt x="472" y="737"/>
                  </a:lnTo>
                  <a:lnTo>
                    <a:pt x="602" y="1"/>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0594;p85"/>
            <p:cNvSpPr/>
            <p:nvPr/>
          </p:nvSpPr>
          <p:spPr>
            <a:xfrm>
              <a:off x="3219103" y="3046353"/>
              <a:ext cx="18307" cy="19697"/>
            </a:xfrm>
            <a:custGeom>
              <a:avLst/>
              <a:gdLst/>
              <a:ahLst/>
              <a:cxnLst/>
              <a:rect l="l" t="t" r="r" b="b"/>
              <a:pathLst>
                <a:path w="698" h="751" extrusionOk="0">
                  <a:moveTo>
                    <a:pt x="231" y="0"/>
                  </a:moveTo>
                  <a:cubicBezTo>
                    <a:pt x="101" y="0"/>
                    <a:pt x="0" y="101"/>
                    <a:pt x="0" y="226"/>
                  </a:cubicBezTo>
                  <a:lnTo>
                    <a:pt x="0" y="524"/>
                  </a:lnTo>
                  <a:cubicBezTo>
                    <a:pt x="0" y="650"/>
                    <a:pt x="101" y="751"/>
                    <a:pt x="231" y="751"/>
                  </a:cubicBezTo>
                  <a:lnTo>
                    <a:pt x="698" y="751"/>
                  </a:lnTo>
                  <a:cubicBezTo>
                    <a:pt x="573" y="751"/>
                    <a:pt x="472" y="650"/>
                    <a:pt x="472" y="524"/>
                  </a:cubicBezTo>
                  <a:lnTo>
                    <a:pt x="472" y="226"/>
                  </a:lnTo>
                  <a:cubicBezTo>
                    <a:pt x="472" y="101"/>
                    <a:pt x="573" y="0"/>
                    <a:pt x="698" y="0"/>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0595;p85"/>
            <p:cNvSpPr/>
            <p:nvPr/>
          </p:nvSpPr>
          <p:spPr>
            <a:xfrm>
              <a:off x="3219129" y="2982541"/>
              <a:ext cx="53871" cy="59668"/>
            </a:xfrm>
            <a:custGeom>
              <a:avLst/>
              <a:gdLst/>
              <a:ahLst/>
              <a:cxnLst/>
              <a:rect l="l" t="t" r="r" b="b"/>
              <a:pathLst>
                <a:path w="2054" h="2275" extrusionOk="0">
                  <a:moveTo>
                    <a:pt x="1802" y="0"/>
                  </a:moveTo>
                  <a:cubicBezTo>
                    <a:pt x="712" y="0"/>
                    <a:pt x="0" y="1254"/>
                    <a:pt x="658" y="2207"/>
                  </a:cubicBezTo>
                  <a:lnTo>
                    <a:pt x="707" y="2274"/>
                  </a:lnTo>
                  <a:lnTo>
                    <a:pt x="1173" y="2274"/>
                  </a:lnTo>
                  <a:lnTo>
                    <a:pt x="1130" y="2207"/>
                  </a:lnTo>
                  <a:cubicBezTo>
                    <a:pt x="543" y="1360"/>
                    <a:pt x="1039" y="191"/>
                    <a:pt x="2054" y="22"/>
                  </a:cubicBezTo>
                  <a:cubicBezTo>
                    <a:pt x="1968" y="8"/>
                    <a:pt x="1884" y="0"/>
                    <a:pt x="1802" y="0"/>
                  </a:cubicBez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0596;p85"/>
            <p:cNvSpPr/>
            <p:nvPr/>
          </p:nvSpPr>
          <p:spPr>
            <a:xfrm>
              <a:off x="3333822" y="3017949"/>
              <a:ext cx="27539" cy="87469"/>
            </a:xfrm>
            <a:custGeom>
              <a:avLst/>
              <a:gdLst/>
              <a:ahLst/>
              <a:cxnLst/>
              <a:rect l="l" t="t" r="r" b="b"/>
              <a:pathLst>
                <a:path w="1050" h="3335" extrusionOk="0">
                  <a:moveTo>
                    <a:pt x="529" y="0"/>
                  </a:moveTo>
                  <a:lnTo>
                    <a:pt x="539" y="169"/>
                  </a:lnTo>
                  <a:cubicBezTo>
                    <a:pt x="577" y="640"/>
                    <a:pt x="568" y="1656"/>
                    <a:pt x="67" y="3128"/>
                  </a:cubicBezTo>
                  <a:lnTo>
                    <a:pt x="0" y="3335"/>
                  </a:lnTo>
                  <a:lnTo>
                    <a:pt x="467" y="3335"/>
                  </a:lnTo>
                  <a:lnTo>
                    <a:pt x="539" y="3128"/>
                  </a:lnTo>
                  <a:cubicBezTo>
                    <a:pt x="1039" y="1656"/>
                    <a:pt x="1049" y="640"/>
                    <a:pt x="1011" y="169"/>
                  </a:cubicBezTo>
                  <a:lnTo>
                    <a:pt x="996" y="0"/>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0597;p85"/>
            <p:cNvSpPr/>
            <p:nvPr/>
          </p:nvSpPr>
          <p:spPr>
            <a:xfrm>
              <a:off x="3201295" y="3187168"/>
              <a:ext cx="22634" cy="37899"/>
            </a:xfrm>
            <a:custGeom>
              <a:avLst/>
              <a:gdLst/>
              <a:ahLst/>
              <a:cxnLst/>
              <a:rect l="l" t="t" r="r" b="b"/>
              <a:pathLst>
                <a:path w="863" h="1445" extrusionOk="0">
                  <a:moveTo>
                    <a:pt x="390" y="1"/>
                  </a:moveTo>
                  <a:lnTo>
                    <a:pt x="1" y="1444"/>
                  </a:lnTo>
                  <a:lnTo>
                    <a:pt x="467" y="1444"/>
                  </a:lnTo>
                  <a:lnTo>
                    <a:pt x="862" y="1"/>
                  </a:lnTo>
                  <a:close/>
                </a:path>
              </a:pathLst>
            </a:custGeom>
            <a:solidFill>
              <a:srgbClr val="BAC5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0598;p85"/>
            <p:cNvSpPr/>
            <p:nvPr/>
          </p:nvSpPr>
          <p:spPr>
            <a:xfrm>
              <a:off x="3072963" y="2903675"/>
              <a:ext cx="387197" cy="355094"/>
            </a:xfrm>
            <a:custGeom>
              <a:avLst/>
              <a:gdLst/>
              <a:ahLst/>
              <a:cxnLst/>
              <a:rect l="l" t="t" r="r" b="b"/>
              <a:pathLst>
                <a:path w="14763" h="13539" extrusionOk="0">
                  <a:moveTo>
                    <a:pt x="3322" y="1171"/>
                  </a:moveTo>
                  <a:cubicBezTo>
                    <a:pt x="3340" y="1171"/>
                    <a:pt x="3359" y="1171"/>
                    <a:pt x="3378" y="1172"/>
                  </a:cubicBezTo>
                  <a:cubicBezTo>
                    <a:pt x="4413" y="1215"/>
                    <a:pt x="4947" y="2418"/>
                    <a:pt x="4292" y="3217"/>
                  </a:cubicBezTo>
                  <a:cubicBezTo>
                    <a:pt x="4167" y="3371"/>
                    <a:pt x="4273" y="3602"/>
                    <a:pt x="4470" y="3602"/>
                  </a:cubicBezTo>
                  <a:lnTo>
                    <a:pt x="4913" y="3602"/>
                  </a:lnTo>
                  <a:cubicBezTo>
                    <a:pt x="4951" y="3602"/>
                    <a:pt x="4985" y="3631"/>
                    <a:pt x="4985" y="3674"/>
                  </a:cubicBezTo>
                  <a:lnTo>
                    <a:pt x="4985" y="3968"/>
                  </a:lnTo>
                  <a:cubicBezTo>
                    <a:pt x="4985" y="4006"/>
                    <a:pt x="4951" y="4040"/>
                    <a:pt x="4913" y="4040"/>
                  </a:cubicBezTo>
                  <a:lnTo>
                    <a:pt x="1737" y="4040"/>
                  </a:lnTo>
                  <a:cubicBezTo>
                    <a:pt x="1699" y="4040"/>
                    <a:pt x="1665" y="4011"/>
                    <a:pt x="1665" y="3972"/>
                  </a:cubicBezTo>
                  <a:lnTo>
                    <a:pt x="1665" y="3968"/>
                  </a:lnTo>
                  <a:lnTo>
                    <a:pt x="1665" y="3674"/>
                  </a:lnTo>
                  <a:cubicBezTo>
                    <a:pt x="1665" y="3636"/>
                    <a:pt x="1699" y="3602"/>
                    <a:pt x="1737" y="3602"/>
                  </a:cubicBezTo>
                  <a:lnTo>
                    <a:pt x="3744" y="3602"/>
                  </a:lnTo>
                  <a:cubicBezTo>
                    <a:pt x="4057" y="3602"/>
                    <a:pt x="4057" y="3130"/>
                    <a:pt x="3744" y="3130"/>
                  </a:cubicBezTo>
                  <a:lnTo>
                    <a:pt x="2295" y="3130"/>
                  </a:lnTo>
                  <a:cubicBezTo>
                    <a:pt x="1719" y="2294"/>
                    <a:pt x="2325" y="1171"/>
                    <a:pt x="3322" y="1171"/>
                  </a:cubicBezTo>
                  <a:close/>
                  <a:moveTo>
                    <a:pt x="11454" y="1171"/>
                  </a:moveTo>
                  <a:cubicBezTo>
                    <a:pt x="11472" y="1171"/>
                    <a:pt x="11491" y="1171"/>
                    <a:pt x="11510" y="1172"/>
                  </a:cubicBezTo>
                  <a:cubicBezTo>
                    <a:pt x="12540" y="1215"/>
                    <a:pt x="13079" y="2423"/>
                    <a:pt x="12419" y="3217"/>
                  </a:cubicBezTo>
                  <a:cubicBezTo>
                    <a:pt x="12294" y="3371"/>
                    <a:pt x="12405" y="3602"/>
                    <a:pt x="12602" y="3602"/>
                  </a:cubicBezTo>
                  <a:lnTo>
                    <a:pt x="13045" y="3602"/>
                  </a:lnTo>
                  <a:cubicBezTo>
                    <a:pt x="13083" y="3602"/>
                    <a:pt x="13117" y="3636"/>
                    <a:pt x="13117" y="3674"/>
                  </a:cubicBezTo>
                  <a:lnTo>
                    <a:pt x="13117" y="3972"/>
                  </a:lnTo>
                  <a:cubicBezTo>
                    <a:pt x="13117" y="4011"/>
                    <a:pt x="13083" y="4045"/>
                    <a:pt x="13045" y="4045"/>
                  </a:cubicBezTo>
                  <a:lnTo>
                    <a:pt x="9864" y="4045"/>
                  </a:lnTo>
                  <a:cubicBezTo>
                    <a:pt x="9826" y="4045"/>
                    <a:pt x="9792" y="4011"/>
                    <a:pt x="9797" y="3972"/>
                  </a:cubicBezTo>
                  <a:lnTo>
                    <a:pt x="9797" y="3674"/>
                  </a:lnTo>
                  <a:cubicBezTo>
                    <a:pt x="9797" y="3636"/>
                    <a:pt x="9826" y="3602"/>
                    <a:pt x="9869" y="3602"/>
                  </a:cubicBezTo>
                  <a:lnTo>
                    <a:pt x="11876" y="3602"/>
                  </a:lnTo>
                  <a:cubicBezTo>
                    <a:pt x="12188" y="3602"/>
                    <a:pt x="12188" y="3135"/>
                    <a:pt x="11876" y="3135"/>
                  </a:cubicBezTo>
                  <a:lnTo>
                    <a:pt x="10427" y="3135"/>
                  </a:lnTo>
                  <a:cubicBezTo>
                    <a:pt x="9851" y="2299"/>
                    <a:pt x="10453" y="1171"/>
                    <a:pt x="11454" y="1171"/>
                  </a:cubicBezTo>
                  <a:close/>
                  <a:moveTo>
                    <a:pt x="7388" y="3163"/>
                  </a:moveTo>
                  <a:cubicBezTo>
                    <a:pt x="7406" y="3163"/>
                    <a:pt x="7425" y="3163"/>
                    <a:pt x="7444" y="3164"/>
                  </a:cubicBezTo>
                  <a:cubicBezTo>
                    <a:pt x="8478" y="3207"/>
                    <a:pt x="9013" y="4410"/>
                    <a:pt x="8358" y="5209"/>
                  </a:cubicBezTo>
                  <a:cubicBezTo>
                    <a:pt x="8233" y="5363"/>
                    <a:pt x="8339" y="5594"/>
                    <a:pt x="8541" y="5594"/>
                  </a:cubicBezTo>
                  <a:lnTo>
                    <a:pt x="8979" y="5594"/>
                  </a:lnTo>
                  <a:cubicBezTo>
                    <a:pt x="9022" y="5594"/>
                    <a:pt x="9051" y="5628"/>
                    <a:pt x="9051" y="5666"/>
                  </a:cubicBezTo>
                  <a:lnTo>
                    <a:pt x="9051" y="5960"/>
                  </a:lnTo>
                  <a:cubicBezTo>
                    <a:pt x="9051" y="6003"/>
                    <a:pt x="9022" y="6032"/>
                    <a:pt x="8979" y="6032"/>
                  </a:cubicBezTo>
                  <a:lnTo>
                    <a:pt x="5803" y="6032"/>
                  </a:lnTo>
                  <a:cubicBezTo>
                    <a:pt x="5801" y="6032"/>
                    <a:pt x="5798" y="6032"/>
                    <a:pt x="5796" y="6032"/>
                  </a:cubicBezTo>
                  <a:cubicBezTo>
                    <a:pt x="5760" y="6032"/>
                    <a:pt x="5731" y="6001"/>
                    <a:pt x="5731" y="5964"/>
                  </a:cubicBezTo>
                  <a:lnTo>
                    <a:pt x="5731" y="5960"/>
                  </a:lnTo>
                  <a:lnTo>
                    <a:pt x="5731" y="5666"/>
                  </a:lnTo>
                  <a:cubicBezTo>
                    <a:pt x="5731" y="5628"/>
                    <a:pt x="5765" y="5594"/>
                    <a:pt x="5803" y="5594"/>
                  </a:cubicBezTo>
                  <a:lnTo>
                    <a:pt x="7810" y="5594"/>
                  </a:lnTo>
                  <a:cubicBezTo>
                    <a:pt x="8122" y="5594"/>
                    <a:pt x="8122" y="5122"/>
                    <a:pt x="7810" y="5122"/>
                  </a:cubicBezTo>
                  <a:lnTo>
                    <a:pt x="6361" y="5122"/>
                  </a:lnTo>
                  <a:cubicBezTo>
                    <a:pt x="5785" y="4291"/>
                    <a:pt x="6391" y="3163"/>
                    <a:pt x="7388" y="3163"/>
                  </a:cubicBezTo>
                  <a:close/>
                  <a:moveTo>
                    <a:pt x="4138" y="4511"/>
                  </a:moveTo>
                  <a:cubicBezTo>
                    <a:pt x="4100" y="4983"/>
                    <a:pt x="4109" y="6027"/>
                    <a:pt x="4619" y="7533"/>
                  </a:cubicBezTo>
                  <a:lnTo>
                    <a:pt x="2031" y="7533"/>
                  </a:lnTo>
                  <a:cubicBezTo>
                    <a:pt x="2541" y="6027"/>
                    <a:pt x="2550" y="4988"/>
                    <a:pt x="2512" y="4511"/>
                  </a:cubicBezTo>
                  <a:close/>
                  <a:moveTo>
                    <a:pt x="12265" y="4511"/>
                  </a:moveTo>
                  <a:cubicBezTo>
                    <a:pt x="12232" y="4988"/>
                    <a:pt x="12236" y="6027"/>
                    <a:pt x="12747" y="7533"/>
                  </a:cubicBezTo>
                  <a:lnTo>
                    <a:pt x="10163" y="7533"/>
                  </a:lnTo>
                  <a:cubicBezTo>
                    <a:pt x="10673" y="6027"/>
                    <a:pt x="10677" y="4988"/>
                    <a:pt x="10644" y="4511"/>
                  </a:cubicBezTo>
                  <a:close/>
                  <a:moveTo>
                    <a:pt x="4802" y="8000"/>
                  </a:moveTo>
                  <a:lnTo>
                    <a:pt x="4879" y="8423"/>
                  </a:lnTo>
                  <a:lnTo>
                    <a:pt x="1771" y="8423"/>
                  </a:lnTo>
                  <a:lnTo>
                    <a:pt x="1848" y="8000"/>
                  </a:lnTo>
                  <a:close/>
                  <a:moveTo>
                    <a:pt x="12934" y="8005"/>
                  </a:moveTo>
                  <a:lnTo>
                    <a:pt x="13006" y="8423"/>
                  </a:lnTo>
                  <a:lnTo>
                    <a:pt x="9903" y="8423"/>
                  </a:lnTo>
                  <a:lnTo>
                    <a:pt x="9980" y="8005"/>
                  </a:lnTo>
                  <a:close/>
                  <a:moveTo>
                    <a:pt x="8204" y="6503"/>
                  </a:moveTo>
                  <a:cubicBezTo>
                    <a:pt x="8166" y="6975"/>
                    <a:pt x="8175" y="8019"/>
                    <a:pt x="8685" y="9525"/>
                  </a:cubicBezTo>
                  <a:lnTo>
                    <a:pt x="6101" y="9525"/>
                  </a:lnTo>
                  <a:cubicBezTo>
                    <a:pt x="6607" y="8019"/>
                    <a:pt x="6616" y="6980"/>
                    <a:pt x="6578" y="6503"/>
                  </a:cubicBezTo>
                  <a:close/>
                  <a:moveTo>
                    <a:pt x="5370" y="8890"/>
                  </a:moveTo>
                  <a:lnTo>
                    <a:pt x="5553" y="9573"/>
                  </a:lnTo>
                  <a:cubicBezTo>
                    <a:pt x="5553" y="9578"/>
                    <a:pt x="5553" y="9578"/>
                    <a:pt x="5558" y="9583"/>
                  </a:cubicBezTo>
                  <a:cubicBezTo>
                    <a:pt x="5519" y="9621"/>
                    <a:pt x="5495" y="9665"/>
                    <a:pt x="5486" y="9718"/>
                  </a:cubicBezTo>
                  <a:lnTo>
                    <a:pt x="5404" y="10180"/>
                  </a:lnTo>
                  <a:lnTo>
                    <a:pt x="929" y="10180"/>
                  </a:lnTo>
                  <a:lnTo>
                    <a:pt x="1280" y="8890"/>
                  </a:lnTo>
                  <a:close/>
                  <a:moveTo>
                    <a:pt x="13502" y="8895"/>
                  </a:moveTo>
                  <a:lnTo>
                    <a:pt x="13848" y="10184"/>
                  </a:lnTo>
                  <a:lnTo>
                    <a:pt x="9378" y="10184"/>
                  </a:lnTo>
                  <a:lnTo>
                    <a:pt x="9296" y="9718"/>
                  </a:lnTo>
                  <a:cubicBezTo>
                    <a:pt x="9287" y="9670"/>
                    <a:pt x="9258" y="9621"/>
                    <a:pt x="9220" y="9588"/>
                  </a:cubicBezTo>
                  <a:cubicBezTo>
                    <a:pt x="9220" y="9583"/>
                    <a:pt x="9224" y="9578"/>
                    <a:pt x="9224" y="9573"/>
                  </a:cubicBezTo>
                  <a:lnTo>
                    <a:pt x="9412" y="8895"/>
                  </a:lnTo>
                  <a:close/>
                  <a:moveTo>
                    <a:pt x="8868" y="9997"/>
                  </a:moveTo>
                  <a:lnTo>
                    <a:pt x="8940" y="10415"/>
                  </a:lnTo>
                  <a:lnTo>
                    <a:pt x="5837" y="10415"/>
                  </a:lnTo>
                  <a:lnTo>
                    <a:pt x="5914" y="9997"/>
                  </a:lnTo>
                  <a:close/>
                  <a:moveTo>
                    <a:pt x="4923" y="10651"/>
                  </a:moveTo>
                  <a:lnTo>
                    <a:pt x="4807" y="11070"/>
                  </a:lnTo>
                  <a:lnTo>
                    <a:pt x="481" y="11070"/>
                  </a:lnTo>
                  <a:lnTo>
                    <a:pt x="481" y="10651"/>
                  </a:lnTo>
                  <a:close/>
                  <a:moveTo>
                    <a:pt x="14301" y="10651"/>
                  </a:moveTo>
                  <a:lnTo>
                    <a:pt x="14301" y="11070"/>
                  </a:lnTo>
                  <a:lnTo>
                    <a:pt x="9975" y="11070"/>
                  </a:lnTo>
                  <a:lnTo>
                    <a:pt x="9859" y="10651"/>
                  </a:lnTo>
                  <a:close/>
                  <a:moveTo>
                    <a:pt x="9436" y="10882"/>
                  </a:moveTo>
                  <a:lnTo>
                    <a:pt x="9787" y="12172"/>
                  </a:lnTo>
                  <a:lnTo>
                    <a:pt x="4995" y="12172"/>
                  </a:lnTo>
                  <a:lnTo>
                    <a:pt x="5346" y="10882"/>
                  </a:lnTo>
                  <a:close/>
                  <a:moveTo>
                    <a:pt x="10235" y="12643"/>
                  </a:moveTo>
                  <a:lnTo>
                    <a:pt x="10235" y="13062"/>
                  </a:lnTo>
                  <a:lnTo>
                    <a:pt x="4542" y="13062"/>
                  </a:lnTo>
                  <a:lnTo>
                    <a:pt x="4542" y="12643"/>
                  </a:lnTo>
                  <a:close/>
                  <a:moveTo>
                    <a:pt x="11457" y="0"/>
                  </a:moveTo>
                  <a:cubicBezTo>
                    <a:pt x="11339" y="0"/>
                    <a:pt x="11221" y="80"/>
                    <a:pt x="11221" y="239"/>
                  </a:cubicBezTo>
                  <a:lnTo>
                    <a:pt x="11221" y="725"/>
                  </a:lnTo>
                  <a:cubicBezTo>
                    <a:pt x="10081" y="878"/>
                    <a:pt x="9412" y="2086"/>
                    <a:pt x="9888" y="3135"/>
                  </a:cubicBezTo>
                  <a:lnTo>
                    <a:pt x="9869" y="3135"/>
                  </a:lnTo>
                  <a:cubicBezTo>
                    <a:pt x="9566" y="3135"/>
                    <a:pt x="9325" y="3381"/>
                    <a:pt x="9325" y="3679"/>
                  </a:cubicBezTo>
                  <a:lnTo>
                    <a:pt x="9325" y="3972"/>
                  </a:lnTo>
                  <a:cubicBezTo>
                    <a:pt x="9325" y="4271"/>
                    <a:pt x="9566" y="4516"/>
                    <a:pt x="9869" y="4516"/>
                  </a:cubicBezTo>
                  <a:lnTo>
                    <a:pt x="10172" y="4516"/>
                  </a:lnTo>
                  <a:cubicBezTo>
                    <a:pt x="10206" y="4920"/>
                    <a:pt x="10220" y="5989"/>
                    <a:pt x="9653" y="7576"/>
                  </a:cubicBezTo>
                  <a:cubicBezTo>
                    <a:pt x="9600" y="7610"/>
                    <a:pt x="9561" y="7668"/>
                    <a:pt x="9547" y="7730"/>
                  </a:cubicBezTo>
                  <a:lnTo>
                    <a:pt x="9426" y="8428"/>
                  </a:lnTo>
                  <a:lnTo>
                    <a:pt x="9229" y="8428"/>
                  </a:lnTo>
                  <a:cubicBezTo>
                    <a:pt x="9123" y="8428"/>
                    <a:pt x="9032" y="8495"/>
                    <a:pt x="9003" y="8601"/>
                  </a:cubicBezTo>
                  <a:lnTo>
                    <a:pt x="8950" y="8799"/>
                  </a:lnTo>
                  <a:cubicBezTo>
                    <a:pt x="8632" y="7639"/>
                    <a:pt x="8647" y="6845"/>
                    <a:pt x="8676" y="6508"/>
                  </a:cubicBezTo>
                  <a:lnTo>
                    <a:pt x="8974" y="6508"/>
                  </a:lnTo>
                  <a:cubicBezTo>
                    <a:pt x="9272" y="6508"/>
                    <a:pt x="9518" y="6263"/>
                    <a:pt x="9518" y="5964"/>
                  </a:cubicBezTo>
                  <a:lnTo>
                    <a:pt x="9518" y="5671"/>
                  </a:lnTo>
                  <a:cubicBezTo>
                    <a:pt x="9518" y="5373"/>
                    <a:pt x="9272" y="5127"/>
                    <a:pt x="8974" y="5127"/>
                  </a:cubicBezTo>
                  <a:lnTo>
                    <a:pt x="8955" y="5127"/>
                  </a:lnTo>
                  <a:cubicBezTo>
                    <a:pt x="9431" y="4078"/>
                    <a:pt x="8762" y="2871"/>
                    <a:pt x="7622" y="2717"/>
                  </a:cubicBezTo>
                  <a:lnTo>
                    <a:pt x="7622" y="2231"/>
                  </a:lnTo>
                  <a:cubicBezTo>
                    <a:pt x="7622" y="2072"/>
                    <a:pt x="7504" y="1992"/>
                    <a:pt x="7386" y="1992"/>
                  </a:cubicBezTo>
                  <a:cubicBezTo>
                    <a:pt x="7268" y="1992"/>
                    <a:pt x="7150" y="2072"/>
                    <a:pt x="7150" y="2231"/>
                  </a:cubicBezTo>
                  <a:lnTo>
                    <a:pt x="7150" y="2717"/>
                  </a:lnTo>
                  <a:cubicBezTo>
                    <a:pt x="6010" y="2871"/>
                    <a:pt x="5346" y="4078"/>
                    <a:pt x="5818" y="5127"/>
                  </a:cubicBezTo>
                  <a:lnTo>
                    <a:pt x="5798" y="5127"/>
                  </a:lnTo>
                  <a:cubicBezTo>
                    <a:pt x="5500" y="5127"/>
                    <a:pt x="5259" y="5373"/>
                    <a:pt x="5259" y="5671"/>
                  </a:cubicBezTo>
                  <a:lnTo>
                    <a:pt x="5259" y="5964"/>
                  </a:lnTo>
                  <a:cubicBezTo>
                    <a:pt x="5259" y="6263"/>
                    <a:pt x="5500" y="6508"/>
                    <a:pt x="5798" y="6508"/>
                  </a:cubicBezTo>
                  <a:lnTo>
                    <a:pt x="6101" y="6508"/>
                  </a:lnTo>
                  <a:cubicBezTo>
                    <a:pt x="6130" y="6845"/>
                    <a:pt x="6140" y="7639"/>
                    <a:pt x="5822" y="8799"/>
                  </a:cubicBezTo>
                  <a:lnTo>
                    <a:pt x="5769" y="8601"/>
                  </a:lnTo>
                  <a:cubicBezTo>
                    <a:pt x="5741" y="8495"/>
                    <a:pt x="5649" y="8428"/>
                    <a:pt x="5543" y="8428"/>
                  </a:cubicBezTo>
                  <a:lnTo>
                    <a:pt x="5351" y="8428"/>
                  </a:lnTo>
                  <a:lnTo>
                    <a:pt x="5226" y="7730"/>
                  </a:lnTo>
                  <a:cubicBezTo>
                    <a:pt x="5211" y="7668"/>
                    <a:pt x="5178" y="7610"/>
                    <a:pt x="5120" y="7576"/>
                  </a:cubicBezTo>
                  <a:cubicBezTo>
                    <a:pt x="4557" y="5998"/>
                    <a:pt x="4567" y="4925"/>
                    <a:pt x="4605" y="4516"/>
                  </a:cubicBezTo>
                  <a:lnTo>
                    <a:pt x="4903" y="4516"/>
                  </a:lnTo>
                  <a:cubicBezTo>
                    <a:pt x="5202" y="4516"/>
                    <a:pt x="5447" y="4271"/>
                    <a:pt x="5447" y="3972"/>
                  </a:cubicBezTo>
                  <a:lnTo>
                    <a:pt x="5447" y="3679"/>
                  </a:lnTo>
                  <a:cubicBezTo>
                    <a:pt x="5447" y="3381"/>
                    <a:pt x="5202" y="3135"/>
                    <a:pt x="4903" y="3135"/>
                  </a:cubicBezTo>
                  <a:lnTo>
                    <a:pt x="4884" y="3135"/>
                  </a:lnTo>
                  <a:cubicBezTo>
                    <a:pt x="5360" y="2091"/>
                    <a:pt x="4692" y="878"/>
                    <a:pt x="3551" y="725"/>
                  </a:cubicBezTo>
                  <a:lnTo>
                    <a:pt x="3551" y="239"/>
                  </a:lnTo>
                  <a:cubicBezTo>
                    <a:pt x="3551" y="82"/>
                    <a:pt x="3433" y="4"/>
                    <a:pt x="3315" y="4"/>
                  </a:cubicBezTo>
                  <a:cubicBezTo>
                    <a:pt x="3198" y="4"/>
                    <a:pt x="3080" y="82"/>
                    <a:pt x="3080" y="239"/>
                  </a:cubicBezTo>
                  <a:lnTo>
                    <a:pt x="3080" y="725"/>
                  </a:lnTo>
                  <a:cubicBezTo>
                    <a:pt x="1939" y="878"/>
                    <a:pt x="1271" y="2091"/>
                    <a:pt x="1747" y="3135"/>
                  </a:cubicBezTo>
                  <a:lnTo>
                    <a:pt x="1728" y="3135"/>
                  </a:lnTo>
                  <a:cubicBezTo>
                    <a:pt x="1429" y="3135"/>
                    <a:pt x="1184" y="3381"/>
                    <a:pt x="1184" y="3679"/>
                  </a:cubicBezTo>
                  <a:lnTo>
                    <a:pt x="1184" y="3972"/>
                  </a:lnTo>
                  <a:cubicBezTo>
                    <a:pt x="1184" y="4271"/>
                    <a:pt x="1429" y="4516"/>
                    <a:pt x="1728" y="4516"/>
                  </a:cubicBezTo>
                  <a:lnTo>
                    <a:pt x="2031" y="4516"/>
                  </a:lnTo>
                  <a:cubicBezTo>
                    <a:pt x="2069" y="4920"/>
                    <a:pt x="2084" y="5989"/>
                    <a:pt x="1511" y="7576"/>
                  </a:cubicBezTo>
                  <a:cubicBezTo>
                    <a:pt x="1458" y="7610"/>
                    <a:pt x="1420" y="7668"/>
                    <a:pt x="1410" y="7730"/>
                  </a:cubicBezTo>
                  <a:lnTo>
                    <a:pt x="1285" y="8428"/>
                  </a:lnTo>
                  <a:lnTo>
                    <a:pt x="1092" y="8428"/>
                  </a:lnTo>
                  <a:cubicBezTo>
                    <a:pt x="982" y="8428"/>
                    <a:pt x="890" y="8500"/>
                    <a:pt x="862" y="8601"/>
                  </a:cubicBezTo>
                  <a:lnTo>
                    <a:pt x="433" y="10184"/>
                  </a:lnTo>
                  <a:lnTo>
                    <a:pt x="236" y="10184"/>
                  </a:lnTo>
                  <a:cubicBezTo>
                    <a:pt x="106" y="10184"/>
                    <a:pt x="0" y="10290"/>
                    <a:pt x="0" y="10420"/>
                  </a:cubicBezTo>
                  <a:lnTo>
                    <a:pt x="0" y="11310"/>
                  </a:lnTo>
                  <a:cubicBezTo>
                    <a:pt x="0" y="11440"/>
                    <a:pt x="106" y="11546"/>
                    <a:pt x="236" y="11546"/>
                  </a:cubicBezTo>
                  <a:lnTo>
                    <a:pt x="4672" y="11546"/>
                  </a:lnTo>
                  <a:lnTo>
                    <a:pt x="4499" y="12176"/>
                  </a:lnTo>
                  <a:lnTo>
                    <a:pt x="4302" y="12176"/>
                  </a:lnTo>
                  <a:cubicBezTo>
                    <a:pt x="4172" y="12176"/>
                    <a:pt x="4066" y="12282"/>
                    <a:pt x="4066" y="12412"/>
                  </a:cubicBezTo>
                  <a:lnTo>
                    <a:pt x="4066" y="13302"/>
                  </a:lnTo>
                  <a:cubicBezTo>
                    <a:pt x="4066" y="13432"/>
                    <a:pt x="4172" y="13538"/>
                    <a:pt x="4302" y="13538"/>
                  </a:cubicBezTo>
                  <a:lnTo>
                    <a:pt x="10461" y="13538"/>
                  </a:lnTo>
                  <a:cubicBezTo>
                    <a:pt x="10591" y="13538"/>
                    <a:pt x="10697" y="13432"/>
                    <a:pt x="10697" y="13302"/>
                  </a:cubicBezTo>
                  <a:lnTo>
                    <a:pt x="10697" y="12412"/>
                  </a:lnTo>
                  <a:cubicBezTo>
                    <a:pt x="10697" y="12282"/>
                    <a:pt x="10591" y="12176"/>
                    <a:pt x="10461" y="12176"/>
                  </a:cubicBezTo>
                  <a:lnTo>
                    <a:pt x="10264" y="12176"/>
                  </a:lnTo>
                  <a:lnTo>
                    <a:pt x="10090" y="11541"/>
                  </a:lnTo>
                  <a:lnTo>
                    <a:pt x="14527" y="11541"/>
                  </a:lnTo>
                  <a:cubicBezTo>
                    <a:pt x="14657" y="11541"/>
                    <a:pt x="14763" y="11435"/>
                    <a:pt x="14763" y="11306"/>
                  </a:cubicBezTo>
                  <a:lnTo>
                    <a:pt x="14763" y="10415"/>
                  </a:lnTo>
                  <a:cubicBezTo>
                    <a:pt x="14763" y="10290"/>
                    <a:pt x="14662" y="10189"/>
                    <a:pt x="14536" y="10184"/>
                  </a:cubicBezTo>
                  <a:lnTo>
                    <a:pt x="14339" y="10184"/>
                  </a:lnTo>
                  <a:lnTo>
                    <a:pt x="13906" y="8601"/>
                  </a:lnTo>
                  <a:cubicBezTo>
                    <a:pt x="13877" y="8495"/>
                    <a:pt x="13786" y="8423"/>
                    <a:pt x="13680" y="8423"/>
                  </a:cubicBezTo>
                  <a:lnTo>
                    <a:pt x="13488" y="8423"/>
                  </a:lnTo>
                  <a:lnTo>
                    <a:pt x="13362" y="7730"/>
                  </a:lnTo>
                  <a:cubicBezTo>
                    <a:pt x="13348" y="7663"/>
                    <a:pt x="13314" y="7610"/>
                    <a:pt x="13257" y="7572"/>
                  </a:cubicBezTo>
                  <a:cubicBezTo>
                    <a:pt x="12694" y="5993"/>
                    <a:pt x="12703" y="4925"/>
                    <a:pt x="12742" y="4511"/>
                  </a:cubicBezTo>
                  <a:lnTo>
                    <a:pt x="13040" y="4511"/>
                  </a:lnTo>
                  <a:cubicBezTo>
                    <a:pt x="13338" y="4511"/>
                    <a:pt x="13584" y="4271"/>
                    <a:pt x="13584" y="3972"/>
                  </a:cubicBezTo>
                  <a:lnTo>
                    <a:pt x="13584" y="3679"/>
                  </a:lnTo>
                  <a:cubicBezTo>
                    <a:pt x="13584" y="3376"/>
                    <a:pt x="13338" y="3135"/>
                    <a:pt x="13040" y="3135"/>
                  </a:cubicBezTo>
                  <a:lnTo>
                    <a:pt x="13026" y="3135"/>
                  </a:lnTo>
                  <a:cubicBezTo>
                    <a:pt x="13497" y="2086"/>
                    <a:pt x="12828" y="878"/>
                    <a:pt x="11693" y="720"/>
                  </a:cubicBezTo>
                  <a:lnTo>
                    <a:pt x="11693" y="239"/>
                  </a:lnTo>
                  <a:cubicBezTo>
                    <a:pt x="11693" y="80"/>
                    <a:pt x="11575" y="0"/>
                    <a:pt x="11457"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476370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grpSp>
        <p:nvGrpSpPr>
          <p:cNvPr id="1888" name="Google Shape;1888;p43"/>
          <p:cNvGrpSpPr/>
          <p:nvPr/>
        </p:nvGrpSpPr>
        <p:grpSpPr>
          <a:xfrm>
            <a:off x="5787594" y="6479333"/>
            <a:ext cx="3653593" cy="548464"/>
            <a:chOff x="3731103" y="4808559"/>
            <a:chExt cx="2740195" cy="335138"/>
          </a:xfrm>
        </p:grpSpPr>
        <p:sp>
          <p:nvSpPr>
            <p:cNvPr id="1889" name="Google Shape;1889;p43"/>
            <p:cNvSpPr/>
            <p:nvPr/>
          </p:nvSpPr>
          <p:spPr>
            <a:xfrm>
              <a:off x="4333158" y="4849734"/>
              <a:ext cx="1938475" cy="293962"/>
            </a:xfrm>
            <a:custGeom>
              <a:avLst/>
              <a:gdLst/>
              <a:ahLst/>
              <a:cxnLst/>
              <a:rect l="l" t="t" r="r" b="b"/>
              <a:pathLst>
                <a:path w="26621" h="9488" extrusionOk="0">
                  <a:moveTo>
                    <a:pt x="10146" y="1"/>
                  </a:moveTo>
                  <a:cubicBezTo>
                    <a:pt x="8817" y="1"/>
                    <a:pt x="7433" y="475"/>
                    <a:pt x="6262" y="1145"/>
                  </a:cubicBezTo>
                  <a:cubicBezTo>
                    <a:pt x="3158" y="2920"/>
                    <a:pt x="859" y="6023"/>
                    <a:pt x="1" y="9488"/>
                  </a:cubicBezTo>
                  <a:lnTo>
                    <a:pt x="26620" y="9488"/>
                  </a:lnTo>
                  <a:cubicBezTo>
                    <a:pt x="26617" y="9143"/>
                    <a:pt x="26593" y="8799"/>
                    <a:pt x="26498" y="8469"/>
                  </a:cubicBezTo>
                  <a:cubicBezTo>
                    <a:pt x="26007" y="6772"/>
                    <a:pt x="23963" y="6091"/>
                    <a:pt x="22202" y="6016"/>
                  </a:cubicBezTo>
                  <a:cubicBezTo>
                    <a:pt x="20437" y="5942"/>
                    <a:pt x="18550" y="6179"/>
                    <a:pt x="17017" y="5304"/>
                  </a:cubicBezTo>
                  <a:cubicBezTo>
                    <a:pt x="15112" y="4217"/>
                    <a:pt x="14363" y="1734"/>
                    <a:pt x="12482" y="610"/>
                  </a:cubicBezTo>
                  <a:cubicBezTo>
                    <a:pt x="11767" y="182"/>
                    <a:pt x="10967" y="1"/>
                    <a:pt x="1014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0" name="Google Shape;1890;p43"/>
            <p:cNvSpPr/>
            <p:nvPr/>
          </p:nvSpPr>
          <p:spPr>
            <a:xfrm>
              <a:off x="3731103" y="4808559"/>
              <a:ext cx="2740195" cy="335138"/>
            </a:xfrm>
            <a:custGeom>
              <a:avLst/>
              <a:gdLst/>
              <a:ahLst/>
              <a:cxnLst/>
              <a:rect l="l" t="t" r="r" b="b"/>
              <a:pathLst>
                <a:path w="37631" h="10817" extrusionOk="0">
                  <a:moveTo>
                    <a:pt x="7277" y="4167"/>
                  </a:moveTo>
                  <a:cubicBezTo>
                    <a:pt x="5403" y="4167"/>
                    <a:pt x="3533" y="4862"/>
                    <a:pt x="2187" y="6115"/>
                  </a:cubicBezTo>
                  <a:cubicBezTo>
                    <a:pt x="876" y="7338"/>
                    <a:pt x="99" y="9059"/>
                    <a:pt x="0" y="10817"/>
                  </a:cubicBezTo>
                  <a:lnTo>
                    <a:pt x="8269" y="10817"/>
                  </a:lnTo>
                  <a:cubicBezTo>
                    <a:pt x="8783" y="8742"/>
                    <a:pt x="9811" y="6796"/>
                    <a:pt x="11222" y="5189"/>
                  </a:cubicBezTo>
                  <a:cubicBezTo>
                    <a:pt x="10476" y="4848"/>
                    <a:pt x="9716" y="4535"/>
                    <a:pt x="8912" y="4351"/>
                  </a:cubicBezTo>
                  <a:cubicBezTo>
                    <a:pt x="8377" y="4228"/>
                    <a:pt x="7825" y="4167"/>
                    <a:pt x="7277" y="4167"/>
                  </a:cubicBezTo>
                  <a:close/>
                  <a:moveTo>
                    <a:pt x="32561" y="0"/>
                  </a:moveTo>
                  <a:cubicBezTo>
                    <a:pt x="31471" y="0"/>
                    <a:pt x="30337" y="351"/>
                    <a:pt x="29342" y="815"/>
                  </a:cubicBezTo>
                  <a:cubicBezTo>
                    <a:pt x="27159" y="1829"/>
                    <a:pt x="25264" y="3326"/>
                    <a:pt x="23220" y="4582"/>
                  </a:cubicBezTo>
                  <a:cubicBezTo>
                    <a:pt x="23813" y="5383"/>
                    <a:pt x="24433" y="6146"/>
                    <a:pt x="25285" y="6633"/>
                  </a:cubicBezTo>
                  <a:cubicBezTo>
                    <a:pt x="26818" y="7508"/>
                    <a:pt x="28705" y="7271"/>
                    <a:pt x="30470" y="7345"/>
                  </a:cubicBezTo>
                  <a:cubicBezTo>
                    <a:pt x="32231" y="7420"/>
                    <a:pt x="34275" y="8101"/>
                    <a:pt x="34766" y="9798"/>
                  </a:cubicBezTo>
                  <a:cubicBezTo>
                    <a:pt x="34861" y="10128"/>
                    <a:pt x="34885" y="10472"/>
                    <a:pt x="34888" y="10817"/>
                  </a:cubicBezTo>
                  <a:lnTo>
                    <a:pt x="37481" y="10817"/>
                  </a:lnTo>
                  <a:cubicBezTo>
                    <a:pt x="37631" y="8285"/>
                    <a:pt x="37559" y="5747"/>
                    <a:pt x="36690" y="3373"/>
                  </a:cubicBezTo>
                  <a:cubicBezTo>
                    <a:pt x="36272" y="2228"/>
                    <a:pt x="35613" y="1087"/>
                    <a:pt x="34524" y="477"/>
                  </a:cubicBezTo>
                  <a:cubicBezTo>
                    <a:pt x="33917" y="140"/>
                    <a:pt x="33250" y="0"/>
                    <a:pt x="32561" y="0"/>
                  </a:cubicBezTo>
                  <a:close/>
                </a:path>
              </a:pathLst>
            </a:custGeom>
            <a:solidFill>
              <a:srgbClr val="FFF2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1" name="Google Shape;1891;p43"/>
            <p:cNvSpPr/>
            <p:nvPr/>
          </p:nvSpPr>
          <p:spPr>
            <a:xfrm>
              <a:off x="4333158" y="4950520"/>
              <a:ext cx="1938475" cy="193176"/>
            </a:xfrm>
            <a:custGeom>
              <a:avLst/>
              <a:gdLst/>
              <a:ahLst/>
              <a:cxnLst/>
              <a:rect l="l" t="t" r="r" b="b"/>
              <a:pathLst>
                <a:path w="26621" h="6235" extrusionOk="0">
                  <a:moveTo>
                    <a:pt x="14952" y="0"/>
                  </a:moveTo>
                  <a:cubicBezTo>
                    <a:pt x="14762" y="120"/>
                    <a:pt x="14570" y="232"/>
                    <a:pt x="14380" y="344"/>
                  </a:cubicBezTo>
                  <a:cubicBezTo>
                    <a:pt x="12537" y="1421"/>
                    <a:pt x="10425" y="2266"/>
                    <a:pt x="8299" y="2266"/>
                  </a:cubicBezTo>
                  <a:cubicBezTo>
                    <a:pt x="7812" y="2266"/>
                    <a:pt x="7321" y="2222"/>
                    <a:pt x="6834" y="2126"/>
                  </a:cubicBezTo>
                  <a:cubicBezTo>
                    <a:pt x="5465" y="1854"/>
                    <a:pt x="4224" y="1186"/>
                    <a:pt x="2954" y="607"/>
                  </a:cubicBezTo>
                  <a:cubicBezTo>
                    <a:pt x="1543" y="2214"/>
                    <a:pt x="515" y="4160"/>
                    <a:pt x="1" y="6235"/>
                  </a:cubicBezTo>
                  <a:lnTo>
                    <a:pt x="26620" y="6235"/>
                  </a:lnTo>
                  <a:cubicBezTo>
                    <a:pt x="26617" y="5890"/>
                    <a:pt x="26593" y="5546"/>
                    <a:pt x="26498" y="5216"/>
                  </a:cubicBezTo>
                  <a:cubicBezTo>
                    <a:pt x="26007" y="3519"/>
                    <a:pt x="23963" y="2838"/>
                    <a:pt x="22202" y="2763"/>
                  </a:cubicBezTo>
                  <a:cubicBezTo>
                    <a:pt x="20437" y="2689"/>
                    <a:pt x="18550" y="2926"/>
                    <a:pt x="17017" y="2051"/>
                  </a:cubicBezTo>
                  <a:cubicBezTo>
                    <a:pt x="16165" y="1564"/>
                    <a:pt x="15545" y="801"/>
                    <a:pt x="149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 name="Image 3"/>
          <p:cNvPicPr>
            <a:picLocks noChangeAspect="1"/>
          </p:cNvPicPr>
          <p:nvPr/>
        </p:nvPicPr>
        <p:blipFill rotWithShape="1">
          <a:blip r:embed="rId3" cstate="print">
            <a:grayscl/>
            <a:extLst>
              <a:ext uri="{28A0092B-C50C-407E-A947-70E740481C1C}">
                <a14:useLocalDpi xmlns:a14="http://schemas.microsoft.com/office/drawing/2010/main" val="0"/>
              </a:ext>
            </a:extLst>
          </a:blip>
          <a:srcRect l="42252" t="951"/>
          <a:stretch/>
        </p:blipFill>
        <p:spPr>
          <a:xfrm>
            <a:off x="6548025" y="-11973"/>
            <a:ext cx="4926484" cy="6869972"/>
          </a:xfrm>
          <a:prstGeom prst="rect">
            <a:avLst/>
          </a:prstGeom>
        </p:spPr>
      </p:pic>
      <p:grpSp>
        <p:nvGrpSpPr>
          <p:cNvPr id="25" name="Google Shape;1883;p43"/>
          <p:cNvGrpSpPr/>
          <p:nvPr/>
        </p:nvGrpSpPr>
        <p:grpSpPr>
          <a:xfrm>
            <a:off x="2856570" y="-104771"/>
            <a:ext cx="7106311" cy="8157893"/>
            <a:chOff x="2288000" y="-49525"/>
            <a:chExt cx="5329733" cy="6118420"/>
          </a:xfrm>
        </p:grpSpPr>
        <p:sp>
          <p:nvSpPr>
            <p:cNvPr id="26" name="Google Shape;1884;p43"/>
            <p:cNvSpPr/>
            <p:nvPr/>
          </p:nvSpPr>
          <p:spPr>
            <a:xfrm rot="-4421961">
              <a:off x="2777637" y="1686086"/>
              <a:ext cx="5541644" cy="2691324"/>
            </a:xfrm>
            <a:custGeom>
              <a:avLst/>
              <a:gdLst/>
              <a:ahLst/>
              <a:cxnLst/>
              <a:rect l="l" t="t" r="r" b="b"/>
              <a:pathLst>
                <a:path w="69245" h="41724" extrusionOk="0">
                  <a:moveTo>
                    <a:pt x="39740" y="1"/>
                  </a:moveTo>
                  <a:cubicBezTo>
                    <a:pt x="40411" y="1858"/>
                    <a:pt x="39627" y="4177"/>
                    <a:pt x="37897" y="5165"/>
                  </a:cubicBezTo>
                  <a:cubicBezTo>
                    <a:pt x="37001" y="5676"/>
                    <a:pt x="36016" y="5826"/>
                    <a:pt x="34992" y="5826"/>
                  </a:cubicBezTo>
                  <a:cubicBezTo>
                    <a:pt x="34261" y="5826"/>
                    <a:pt x="33509" y="5749"/>
                    <a:pt x="32756" y="5673"/>
                  </a:cubicBezTo>
                  <a:cubicBezTo>
                    <a:pt x="32006" y="5597"/>
                    <a:pt x="31256" y="5519"/>
                    <a:pt x="30520" y="5519"/>
                  </a:cubicBezTo>
                  <a:cubicBezTo>
                    <a:pt x="30427" y="5519"/>
                    <a:pt x="30334" y="5520"/>
                    <a:pt x="30241" y="5523"/>
                  </a:cubicBezTo>
                  <a:cubicBezTo>
                    <a:pt x="26889" y="5608"/>
                    <a:pt x="23867" y="7523"/>
                    <a:pt x="21282" y="9658"/>
                  </a:cubicBezTo>
                  <a:cubicBezTo>
                    <a:pt x="18696" y="11792"/>
                    <a:pt x="16309" y="14240"/>
                    <a:pt x="13317" y="15753"/>
                  </a:cubicBezTo>
                  <a:cubicBezTo>
                    <a:pt x="11208" y="16818"/>
                    <a:pt x="8846" y="17353"/>
                    <a:pt x="6484" y="17353"/>
                  </a:cubicBezTo>
                  <a:cubicBezTo>
                    <a:pt x="4321" y="17353"/>
                    <a:pt x="2158" y="16904"/>
                    <a:pt x="191" y="16002"/>
                  </a:cubicBezTo>
                  <a:cubicBezTo>
                    <a:pt x="126" y="15971"/>
                    <a:pt x="65" y="15937"/>
                    <a:pt x="1" y="15907"/>
                  </a:cubicBezTo>
                  <a:lnTo>
                    <a:pt x="1" y="40275"/>
                  </a:lnTo>
                  <a:cubicBezTo>
                    <a:pt x="2507" y="41245"/>
                    <a:pt x="5200" y="41724"/>
                    <a:pt x="7895" y="41724"/>
                  </a:cubicBezTo>
                  <a:cubicBezTo>
                    <a:pt x="12645" y="41724"/>
                    <a:pt x="17404" y="40237"/>
                    <a:pt x="21173" y="37335"/>
                  </a:cubicBezTo>
                  <a:cubicBezTo>
                    <a:pt x="28259" y="31877"/>
                    <a:pt x="31281" y="22682"/>
                    <a:pt x="37133" y="15916"/>
                  </a:cubicBezTo>
                  <a:cubicBezTo>
                    <a:pt x="41746" y="10586"/>
                    <a:pt x="48164" y="6848"/>
                    <a:pt x="55080" y="5468"/>
                  </a:cubicBezTo>
                  <a:cubicBezTo>
                    <a:pt x="58218" y="4845"/>
                    <a:pt x="61474" y="4682"/>
                    <a:pt x="64458" y="3534"/>
                  </a:cubicBezTo>
                  <a:cubicBezTo>
                    <a:pt x="66318" y="2818"/>
                    <a:pt x="68097" y="1592"/>
                    <a:pt x="6924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885;p43"/>
            <p:cNvSpPr/>
            <p:nvPr/>
          </p:nvSpPr>
          <p:spPr>
            <a:xfrm>
              <a:off x="2288000" y="-49525"/>
              <a:ext cx="2743200" cy="56466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 name="Google Shape;1892;p43"/>
          <p:cNvGrpSpPr/>
          <p:nvPr/>
        </p:nvGrpSpPr>
        <p:grpSpPr>
          <a:xfrm>
            <a:off x="7470511" y="-241489"/>
            <a:ext cx="4988876" cy="7802237"/>
            <a:chOff x="5536150" y="-152400"/>
            <a:chExt cx="3785654" cy="5632544"/>
          </a:xfrm>
        </p:grpSpPr>
        <p:sp>
          <p:nvSpPr>
            <p:cNvPr id="29" name="Google Shape;1893;p43"/>
            <p:cNvSpPr/>
            <p:nvPr/>
          </p:nvSpPr>
          <p:spPr>
            <a:xfrm rot="5400000">
              <a:off x="7067275" y="992343"/>
              <a:ext cx="3234092" cy="1126340"/>
            </a:xfrm>
            <a:custGeom>
              <a:avLst/>
              <a:gdLst/>
              <a:ahLst/>
              <a:cxnLst/>
              <a:rect l="l" t="t" r="r" b="b"/>
              <a:pathLst>
                <a:path w="40411" h="17354" extrusionOk="0">
                  <a:moveTo>
                    <a:pt x="1" y="1"/>
                  </a:moveTo>
                  <a:lnTo>
                    <a:pt x="1" y="15907"/>
                  </a:lnTo>
                  <a:cubicBezTo>
                    <a:pt x="65" y="15937"/>
                    <a:pt x="126" y="15971"/>
                    <a:pt x="191" y="16002"/>
                  </a:cubicBezTo>
                  <a:cubicBezTo>
                    <a:pt x="2158" y="16904"/>
                    <a:pt x="4321" y="17353"/>
                    <a:pt x="6484" y="17353"/>
                  </a:cubicBezTo>
                  <a:cubicBezTo>
                    <a:pt x="8846" y="17353"/>
                    <a:pt x="11208" y="16818"/>
                    <a:pt x="13317" y="15753"/>
                  </a:cubicBezTo>
                  <a:cubicBezTo>
                    <a:pt x="16309" y="14240"/>
                    <a:pt x="18696" y="11792"/>
                    <a:pt x="21282" y="9658"/>
                  </a:cubicBezTo>
                  <a:cubicBezTo>
                    <a:pt x="23867" y="7523"/>
                    <a:pt x="26889" y="5608"/>
                    <a:pt x="30241" y="5523"/>
                  </a:cubicBezTo>
                  <a:cubicBezTo>
                    <a:pt x="30334" y="5520"/>
                    <a:pt x="30427" y="5519"/>
                    <a:pt x="30520" y="5519"/>
                  </a:cubicBezTo>
                  <a:cubicBezTo>
                    <a:pt x="31256" y="5519"/>
                    <a:pt x="32006" y="5597"/>
                    <a:pt x="32756" y="5673"/>
                  </a:cubicBezTo>
                  <a:cubicBezTo>
                    <a:pt x="33509" y="5749"/>
                    <a:pt x="34261" y="5826"/>
                    <a:pt x="34992" y="5826"/>
                  </a:cubicBezTo>
                  <a:cubicBezTo>
                    <a:pt x="36016" y="5826"/>
                    <a:pt x="37001" y="5676"/>
                    <a:pt x="37897" y="5165"/>
                  </a:cubicBezTo>
                  <a:cubicBezTo>
                    <a:pt x="39627" y="4177"/>
                    <a:pt x="40411" y="1858"/>
                    <a:pt x="3974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894;p43"/>
            <p:cNvSpPr/>
            <p:nvPr/>
          </p:nvSpPr>
          <p:spPr>
            <a:xfrm rot="5400000">
              <a:off x="5122630" y="1355283"/>
              <a:ext cx="5541677" cy="2708045"/>
            </a:xfrm>
            <a:custGeom>
              <a:avLst/>
              <a:gdLst/>
              <a:ahLst/>
              <a:cxnLst/>
              <a:rect l="l" t="t" r="r" b="b"/>
              <a:pathLst>
                <a:path w="69245" h="41724" extrusionOk="0">
                  <a:moveTo>
                    <a:pt x="39740" y="1"/>
                  </a:moveTo>
                  <a:cubicBezTo>
                    <a:pt x="40411" y="1858"/>
                    <a:pt x="39627" y="4177"/>
                    <a:pt x="37897" y="5165"/>
                  </a:cubicBezTo>
                  <a:cubicBezTo>
                    <a:pt x="37001" y="5676"/>
                    <a:pt x="36016" y="5826"/>
                    <a:pt x="34992" y="5826"/>
                  </a:cubicBezTo>
                  <a:cubicBezTo>
                    <a:pt x="34261" y="5826"/>
                    <a:pt x="33509" y="5749"/>
                    <a:pt x="32756" y="5673"/>
                  </a:cubicBezTo>
                  <a:cubicBezTo>
                    <a:pt x="32006" y="5597"/>
                    <a:pt x="31256" y="5519"/>
                    <a:pt x="30520" y="5519"/>
                  </a:cubicBezTo>
                  <a:cubicBezTo>
                    <a:pt x="30427" y="5519"/>
                    <a:pt x="30334" y="5520"/>
                    <a:pt x="30241" y="5523"/>
                  </a:cubicBezTo>
                  <a:cubicBezTo>
                    <a:pt x="26889" y="5608"/>
                    <a:pt x="23867" y="7523"/>
                    <a:pt x="21282" y="9658"/>
                  </a:cubicBezTo>
                  <a:cubicBezTo>
                    <a:pt x="18696" y="11792"/>
                    <a:pt x="16309" y="14240"/>
                    <a:pt x="13317" y="15753"/>
                  </a:cubicBezTo>
                  <a:cubicBezTo>
                    <a:pt x="11208" y="16818"/>
                    <a:pt x="8846" y="17353"/>
                    <a:pt x="6484" y="17353"/>
                  </a:cubicBezTo>
                  <a:cubicBezTo>
                    <a:pt x="4321" y="17353"/>
                    <a:pt x="2158" y="16904"/>
                    <a:pt x="191" y="16002"/>
                  </a:cubicBezTo>
                  <a:cubicBezTo>
                    <a:pt x="126" y="15971"/>
                    <a:pt x="65" y="15937"/>
                    <a:pt x="1" y="15907"/>
                  </a:cubicBezTo>
                  <a:lnTo>
                    <a:pt x="1" y="40275"/>
                  </a:lnTo>
                  <a:cubicBezTo>
                    <a:pt x="2507" y="41245"/>
                    <a:pt x="5200" y="41724"/>
                    <a:pt x="7895" y="41724"/>
                  </a:cubicBezTo>
                  <a:cubicBezTo>
                    <a:pt x="12645" y="41724"/>
                    <a:pt x="17404" y="40237"/>
                    <a:pt x="21173" y="37335"/>
                  </a:cubicBezTo>
                  <a:cubicBezTo>
                    <a:pt x="28259" y="31877"/>
                    <a:pt x="31281" y="22682"/>
                    <a:pt x="37133" y="15916"/>
                  </a:cubicBezTo>
                  <a:cubicBezTo>
                    <a:pt x="41746" y="10586"/>
                    <a:pt x="48164" y="6848"/>
                    <a:pt x="55080" y="5468"/>
                  </a:cubicBezTo>
                  <a:cubicBezTo>
                    <a:pt x="58218" y="4845"/>
                    <a:pt x="61474" y="4682"/>
                    <a:pt x="64458" y="3534"/>
                  </a:cubicBezTo>
                  <a:cubicBezTo>
                    <a:pt x="66318" y="2818"/>
                    <a:pt x="68097" y="1592"/>
                    <a:pt x="6924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895;p43"/>
            <p:cNvSpPr/>
            <p:nvPr/>
          </p:nvSpPr>
          <p:spPr>
            <a:xfrm rot="5400000">
              <a:off x="8312443" y="3758806"/>
              <a:ext cx="789976" cy="367355"/>
            </a:xfrm>
            <a:custGeom>
              <a:avLst/>
              <a:gdLst/>
              <a:ahLst/>
              <a:cxnLst/>
              <a:rect l="l" t="t" r="r" b="b"/>
              <a:pathLst>
                <a:path w="9871" h="5660" extrusionOk="0">
                  <a:moveTo>
                    <a:pt x="9870" y="1"/>
                  </a:moveTo>
                  <a:cubicBezTo>
                    <a:pt x="6399" y="706"/>
                    <a:pt x="3053" y="2008"/>
                    <a:pt x="1" y="3807"/>
                  </a:cubicBezTo>
                  <a:cubicBezTo>
                    <a:pt x="621" y="4185"/>
                    <a:pt x="1258" y="4535"/>
                    <a:pt x="1922" y="4845"/>
                  </a:cubicBezTo>
                  <a:cubicBezTo>
                    <a:pt x="2913" y="5309"/>
                    <a:pt x="4048" y="5660"/>
                    <a:pt x="5141" y="5660"/>
                  </a:cubicBezTo>
                  <a:cubicBezTo>
                    <a:pt x="5826" y="5660"/>
                    <a:pt x="6498" y="5520"/>
                    <a:pt x="7103" y="5180"/>
                  </a:cubicBezTo>
                  <a:cubicBezTo>
                    <a:pt x="8194" y="4570"/>
                    <a:pt x="8848" y="3432"/>
                    <a:pt x="9267" y="2287"/>
                  </a:cubicBezTo>
                  <a:cubicBezTo>
                    <a:pt x="9543" y="1538"/>
                    <a:pt x="9737" y="774"/>
                    <a:pt x="987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896;p43"/>
            <p:cNvSpPr/>
            <p:nvPr/>
          </p:nvSpPr>
          <p:spPr>
            <a:xfrm rot="5400000">
              <a:off x="8117401" y="2029636"/>
              <a:ext cx="1785149" cy="431675"/>
            </a:xfrm>
            <a:custGeom>
              <a:avLst/>
              <a:gdLst/>
              <a:ahLst/>
              <a:cxnLst/>
              <a:rect l="l" t="t" r="r" b="b"/>
              <a:pathLst>
                <a:path w="22306" h="6651" extrusionOk="0">
                  <a:moveTo>
                    <a:pt x="1" y="0"/>
                  </a:moveTo>
                  <a:cubicBezTo>
                    <a:pt x="97" y="1758"/>
                    <a:pt x="877" y="3479"/>
                    <a:pt x="2185" y="4702"/>
                  </a:cubicBezTo>
                  <a:cubicBezTo>
                    <a:pt x="3531" y="5952"/>
                    <a:pt x="5405" y="6650"/>
                    <a:pt x="7274" y="6650"/>
                  </a:cubicBezTo>
                  <a:cubicBezTo>
                    <a:pt x="7350" y="6650"/>
                    <a:pt x="7425" y="6647"/>
                    <a:pt x="7496" y="6647"/>
                  </a:cubicBezTo>
                  <a:cubicBezTo>
                    <a:pt x="8947" y="5873"/>
                    <a:pt x="10491" y="5332"/>
                    <a:pt x="12115" y="5209"/>
                  </a:cubicBezTo>
                  <a:cubicBezTo>
                    <a:pt x="13083" y="4756"/>
                    <a:pt x="14054" y="4317"/>
                    <a:pt x="15103" y="4109"/>
                  </a:cubicBezTo>
                  <a:cubicBezTo>
                    <a:pt x="15587" y="4010"/>
                    <a:pt x="16078" y="3966"/>
                    <a:pt x="16565" y="3966"/>
                  </a:cubicBezTo>
                  <a:cubicBezTo>
                    <a:pt x="17849" y="3966"/>
                    <a:pt x="19130" y="4276"/>
                    <a:pt x="20346" y="4756"/>
                  </a:cubicBezTo>
                  <a:cubicBezTo>
                    <a:pt x="21586" y="3986"/>
                    <a:pt x="22305" y="2511"/>
                    <a:pt x="22305" y="1060"/>
                  </a:cubicBezTo>
                  <a:cubicBezTo>
                    <a:pt x="22305" y="702"/>
                    <a:pt x="22260" y="345"/>
                    <a:pt x="22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897;p43"/>
            <p:cNvSpPr/>
            <p:nvPr/>
          </p:nvSpPr>
          <p:spPr>
            <a:xfrm rot="5400000">
              <a:off x="7731024" y="2865742"/>
              <a:ext cx="2407783" cy="581797"/>
            </a:xfrm>
            <a:custGeom>
              <a:avLst/>
              <a:gdLst/>
              <a:ahLst/>
              <a:cxnLst/>
              <a:rect l="l" t="t" r="r" b="b"/>
              <a:pathLst>
                <a:path w="30086" h="8964" extrusionOk="0">
                  <a:moveTo>
                    <a:pt x="4620" y="5209"/>
                  </a:moveTo>
                  <a:lnTo>
                    <a:pt x="4620" y="5209"/>
                  </a:lnTo>
                  <a:cubicBezTo>
                    <a:pt x="2996" y="5332"/>
                    <a:pt x="1452" y="5873"/>
                    <a:pt x="1" y="6647"/>
                  </a:cubicBezTo>
                  <a:cubicBezTo>
                    <a:pt x="478" y="6630"/>
                    <a:pt x="955" y="6572"/>
                    <a:pt x="1418" y="6466"/>
                  </a:cubicBezTo>
                  <a:cubicBezTo>
                    <a:pt x="2539" y="6208"/>
                    <a:pt x="3578" y="5700"/>
                    <a:pt x="4620" y="5209"/>
                  </a:cubicBezTo>
                  <a:close/>
                  <a:moveTo>
                    <a:pt x="14677" y="0"/>
                  </a:moveTo>
                  <a:cubicBezTo>
                    <a:pt x="14765" y="345"/>
                    <a:pt x="14810" y="702"/>
                    <a:pt x="14810" y="1060"/>
                  </a:cubicBezTo>
                  <a:cubicBezTo>
                    <a:pt x="14810" y="2511"/>
                    <a:pt x="14091" y="3986"/>
                    <a:pt x="12851" y="4756"/>
                  </a:cubicBezTo>
                  <a:cubicBezTo>
                    <a:pt x="13652" y="5073"/>
                    <a:pt x="14422" y="5465"/>
                    <a:pt x="15154" y="5890"/>
                  </a:cubicBezTo>
                  <a:cubicBezTo>
                    <a:pt x="16789" y="6845"/>
                    <a:pt x="18309" y="7986"/>
                    <a:pt x="19927" y="8964"/>
                  </a:cubicBezTo>
                  <a:cubicBezTo>
                    <a:pt x="22979" y="7165"/>
                    <a:pt x="26325" y="5863"/>
                    <a:pt x="29796" y="5158"/>
                  </a:cubicBezTo>
                  <a:cubicBezTo>
                    <a:pt x="30086" y="3472"/>
                    <a:pt x="30086" y="1735"/>
                    <a:pt x="299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4" name="Google Shape;1898;p43"/>
            <p:cNvPicPr preferRelativeResize="0"/>
            <p:nvPr/>
          </p:nvPicPr>
          <p:blipFill>
            <a:blip r:embed="rId4" cstate="print">
              <a:alphaModFix/>
            </a:blip>
            <a:stretch>
              <a:fillRect/>
            </a:stretch>
          </p:blipFill>
          <p:spPr>
            <a:xfrm>
              <a:off x="5536150" y="-152400"/>
              <a:ext cx="3785654" cy="2129425"/>
            </a:xfrm>
            <a:prstGeom prst="rect">
              <a:avLst/>
            </a:prstGeom>
            <a:noFill/>
            <a:ln>
              <a:noFill/>
            </a:ln>
          </p:spPr>
        </p:pic>
      </p:grpSp>
      <p:sp>
        <p:nvSpPr>
          <p:cNvPr id="35" name="Google Shape;1810;p38"/>
          <p:cNvSpPr txBox="1">
            <a:spLocks/>
          </p:cNvSpPr>
          <p:nvPr/>
        </p:nvSpPr>
        <p:spPr>
          <a:xfrm>
            <a:off x="1023148" y="2050767"/>
            <a:ext cx="5426945" cy="231349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0124D"/>
              </a:buClr>
              <a:buSzPts val="24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9pPr>
          </a:lstStyle>
          <a:p>
            <a:pPr algn="ctr" defTabSz="1219170"/>
            <a:r>
              <a:rPr lang="fr-FR" sz="3733" kern="0" dirty="0">
                <a:solidFill>
                  <a:srgbClr val="000000"/>
                </a:solidFill>
              </a:rPr>
              <a:t> JOUISSANCE IMMEDIATE DES PENSIONS</a:t>
            </a:r>
          </a:p>
        </p:txBody>
      </p:sp>
      <p:grpSp>
        <p:nvGrpSpPr>
          <p:cNvPr id="20" name="Google Shape;2688;p69"/>
          <p:cNvGrpSpPr/>
          <p:nvPr/>
        </p:nvGrpSpPr>
        <p:grpSpPr>
          <a:xfrm>
            <a:off x="10615698" y="5427214"/>
            <a:ext cx="2322077" cy="1651973"/>
            <a:chOff x="2420190" y="3123149"/>
            <a:chExt cx="1741558" cy="1238980"/>
          </a:xfrm>
        </p:grpSpPr>
        <p:sp>
          <p:nvSpPr>
            <p:cNvPr id="21" name="Google Shape;2689;p69"/>
            <p:cNvSpPr/>
            <p:nvPr/>
          </p:nvSpPr>
          <p:spPr>
            <a:xfrm>
              <a:off x="2898504" y="3203829"/>
              <a:ext cx="1040765" cy="1028271"/>
            </a:xfrm>
            <a:custGeom>
              <a:avLst/>
              <a:gdLst/>
              <a:ahLst/>
              <a:cxnLst/>
              <a:rect l="l" t="t" r="r" b="b"/>
              <a:pathLst>
                <a:path w="76135" h="75221" extrusionOk="0">
                  <a:moveTo>
                    <a:pt x="915" y="1"/>
                  </a:moveTo>
                  <a:cubicBezTo>
                    <a:pt x="582" y="112"/>
                    <a:pt x="361" y="361"/>
                    <a:pt x="0" y="472"/>
                  </a:cubicBezTo>
                  <a:cubicBezTo>
                    <a:pt x="25064" y="25425"/>
                    <a:pt x="50017" y="50267"/>
                    <a:pt x="75081" y="75220"/>
                  </a:cubicBezTo>
                  <a:cubicBezTo>
                    <a:pt x="75441" y="75110"/>
                    <a:pt x="75663" y="74971"/>
                    <a:pt x="76134" y="74749"/>
                  </a:cubicBezTo>
                  <a:cubicBezTo>
                    <a:pt x="75330" y="73945"/>
                    <a:pt x="74637" y="73252"/>
                    <a:pt x="73833" y="72559"/>
                  </a:cubicBezTo>
                  <a:lnTo>
                    <a:pt x="46801" y="45526"/>
                  </a:lnTo>
                  <a:cubicBezTo>
                    <a:pt x="43335" y="42061"/>
                    <a:pt x="39731" y="38595"/>
                    <a:pt x="36265" y="35129"/>
                  </a:cubicBezTo>
                  <a:cubicBezTo>
                    <a:pt x="27033" y="25897"/>
                    <a:pt x="17800" y="16636"/>
                    <a:pt x="8540" y="7515"/>
                  </a:cubicBezTo>
                  <a:cubicBezTo>
                    <a:pt x="6238" y="5213"/>
                    <a:pt x="4048" y="2884"/>
                    <a:pt x="1747" y="694"/>
                  </a:cubicBezTo>
                  <a:cubicBezTo>
                    <a:pt x="1497" y="472"/>
                    <a:pt x="1276" y="250"/>
                    <a:pt x="91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690;p69"/>
            <p:cNvSpPr/>
            <p:nvPr/>
          </p:nvSpPr>
          <p:spPr>
            <a:xfrm>
              <a:off x="2993250" y="3172593"/>
              <a:ext cx="1023336" cy="1013644"/>
            </a:xfrm>
            <a:custGeom>
              <a:avLst/>
              <a:gdLst/>
              <a:ahLst/>
              <a:cxnLst/>
              <a:rect l="l" t="t" r="r" b="b"/>
              <a:pathLst>
                <a:path w="74860" h="74151" extrusionOk="0">
                  <a:moveTo>
                    <a:pt x="951" y="0"/>
                  </a:moveTo>
                  <a:cubicBezTo>
                    <a:pt x="678" y="0"/>
                    <a:pt x="371" y="145"/>
                    <a:pt x="1" y="456"/>
                  </a:cubicBezTo>
                  <a:cubicBezTo>
                    <a:pt x="583" y="900"/>
                    <a:pt x="1165" y="1371"/>
                    <a:pt x="1609" y="1953"/>
                  </a:cubicBezTo>
                  <a:cubicBezTo>
                    <a:pt x="6350" y="6556"/>
                    <a:pt x="11091" y="11297"/>
                    <a:pt x="15832" y="16038"/>
                  </a:cubicBezTo>
                  <a:cubicBezTo>
                    <a:pt x="22181" y="22276"/>
                    <a:pt x="28419" y="28514"/>
                    <a:pt x="34657" y="34753"/>
                  </a:cubicBezTo>
                  <a:cubicBezTo>
                    <a:pt x="44722" y="44678"/>
                    <a:pt x="54648" y="54632"/>
                    <a:pt x="64684" y="64668"/>
                  </a:cubicBezTo>
                  <a:cubicBezTo>
                    <a:pt x="66764" y="66748"/>
                    <a:pt x="68982" y="68938"/>
                    <a:pt x="71172" y="71156"/>
                  </a:cubicBezTo>
                  <a:lnTo>
                    <a:pt x="74166" y="74151"/>
                  </a:lnTo>
                  <a:cubicBezTo>
                    <a:pt x="74527" y="73790"/>
                    <a:pt x="74749" y="73679"/>
                    <a:pt x="74859" y="73568"/>
                  </a:cubicBezTo>
                  <a:cubicBezTo>
                    <a:pt x="72087" y="70796"/>
                    <a:pt x="69536" y="68134"/>
                    <a:pt x="67013" y="65473"/>
                  </a:cubicBezTo>
                  <a:cubicBezTo>
                    <a:pt x="60664" y="59234"/>
                    <a:pt x="54287" y="52885"/>
                    <a:pt x="47938" y="46536"/>
                  </a:cubicBezTo>
                  <a:cubicBezTo>
                    <a:pt x="36044" y="34642"/>
                    <a:pt x="24039" y="22747"/>
                    <a:pt x="12144" y="10853"/>
                  </a:cubicBezTo>
                  <a:lnTo>
                    <a:pt x="2191" y="900"/>
                  </a:lnTo>
                  <a:lnTo>
                    <a:pt x="1609" y="317"/>
                  </a:lnTo>
                  <a:cubicBezTo>
                    <a:pt x="1402" y="111"/>
                    <a:pt x="1189" y="0"/>
                    <a:pt x="95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91;p69"/>
            <p:cNvSpPr/>
            <p:nvPr/>
          </p:nvSpPr>
          <p:spPr>
            <a:xfrm>
              <a:off x="2854158" y="3222790"/>
              <a:ext cx="1036213" cy="1023158"/>
            </a:xfrm>
            <a:custGeom>
              <a:avLst/>
              <a:gdLst/>
              <a:ahLst/>
              <a:cxnLst/>
              <a:rect l="l" t="t" r="r" b="b"/>
              <a:pathLst>
                <a:path w="75802" h="74847" extrusionOk="0">
                  <a:moveTo>
                    <a:pt x="943" y="0"/>
                  </a:moveTo>
                  <a:cubicBezTo>
                    <a:pt x="583" y="111"/>
                    <a:pt x="361" y="361"/>
                    <a:pt x="0" y="472"/>
                  </a:cubicBezTo>
                  <a:cubicBezTo>
                    <a:pt x="361" y="804"/>
                    <a:pt x="583" y="1165"/>
                    <a:pt x="832" y="1386"/>
                  </a:cubicBezTo>
                  <a:cubicBezTo>
                    <a:pt x="9954" y="10508"/>
                    <a:pt x="19076" y="19519"/>
                    <a:pt x="28308" y="28668"/>
                  </a:cubicBezTo>
                  <a:cubicBezTo>
                    <a:pt x="36182" y="36626"/>
                    <a:pt x="44139" y="44472"/>
                    <a:pt x="52124" y="52457"/>
                  </a:cubicBezTo>
                  <a:cubicBezTo>
                    <a:pt x="59388" y="59721"/>
                    <a:pt x="66680" y="66902"/>
                    <a:pt x="73944" y="74166"/>
                  </a:cubicBezTo>
                  <a:cubicBezTo>
                    <a:pt x="74055" y="74277"/>
                    <a:pt x="74055" y="74416"/>
                    <a:pt x="74166" y="74416"/>
                  </a:cubicBezTo>
                  <a:cubicBezTo>
                    <a:pt x="74473" y="74708"/>
                    <a:pt x="74619" y="74847"/>
                    <a:pt x="74842" y="74847"/>
                  </a:cubicBezTo>
                  <a:cubicBezTo>
                    <a:pt x="75042" y="74847"/>
                    <a:pt x="75304" y="74736"/>
                    <a:pt x="75802" y="74527"/>
                  </a:cubicBezTo>
                  <a:lnTo>
                    <a:pt x="75441" y="74166"/>
                  </a:lnTo>
                  <a:cubicBezTo>
                    <a:pt x="70479" y="69314"/>
                    <a:pt x="65627" y="64351"/>
                    <a:pt x="60664" y="59388"/>
                  </a:cubicBezTo>
                  <a:cubicBezTo>
                    <a:pt x="54315" y="53150"/>
                    <a:pt x="47965" y="46801"/>
                    <a:pt x="41589" y="40563"/>
                  </a:cubicBezTo>
                  <a:cubicBezTo>
                    <a:pt x="30748" y="29694"/>
                    <a:pt x="19990" y="18965"/>
                    <a:pt x="9150" y="8096"/>
                  </a:cubicBezTo>
                  <a:cubicBezTo>
                    <a:pt x="6599" y="5656"/>
                    <a:pt x="4159" y="3133"/>
                    <a:pt x="1636" y="693"/>
                  </a:cubicBezTo>
                  <a:lnTo>
                    <a:pt x="94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92;p69"/>
            <p:cNvSpPr/>
            <p:nvPr/>
          </p:nvSpPr>
          <p:spPr>
            <a:xfrm>
              <a:off x="2945870" y="3188191"/>
              <a:ext cx="1032810" cy="1023446"/>
            </a:xfrm>
            <a:custGeom>
              <a:avLst/>
              <a:gdLst/>
              <a:ahLst/>
              <a:cxnLst/>
              <a:rect l="l" t="t" r="r" b="b"/>
              <a:pathLst>
                <a:path w="75553" h="74868" extrusionOk="0">
                  <a:moveTo>
                    <a:pt x="844" y="0"/>
                  </a:moveTo>
                  <a:cubicBezTo>
                    <a:pt x="662" y="0"/>
                    <a:pt x="434" y="118"/>
                    <a:pt x="1" y="341"/>
                  </a:cubicBezTo>
                  <a:cubicBezTo>
                    <a:pt x="223" y="563"/>
                    <a:pt x="361" y="812"/>
                    <a:pt x="583" y="1034"/>
                  </a:cubicBezTo>
                  <a:cubicBezTo>
                    <a:pt x="1498" y="1838"/>
                    <a:pt x="2302" y="2642"/>
                    <a:pt x="3245" y="3585"/>
                  </a:cubicBezTo>
                  <a:lnTo>
                    <a:pt x="16747" y="17087"/>
                  </a:lnTo>
                  <a:cubicBezTo>
                    <a:pt x="20795" y="21135"/>
                    <a:pt x="24843" y="25072"/>
                    <a:pt x="28780" y="29120"/>
                  </a:cubicBezTo>
                  <a:cubicBezTo>
                    <a:pt x="32689" y="32918"/>
                    <a:pt x="36515" y="36745"/>
                    <a:pt x="40314" y="40543"/>
                  </a:cubicBezTo>
                  <a:cubicBezTo>
                    <a:pt x="49574" y="49776"/>
                    <a:pt x="58807" y="58925"/>
                    <a:pt x="68039" y="68158"/>
                  </a:cubicBezTo>
                  <a:cubicBezTo>
                    <a:pt x="69426" y="69544"/>
                    <a:pt x="70923" y="71041"/>
                    <a:pt x="72309" y="72427"/>
                  </a:cubicBezTo>
                  <a:cubicBezTo>
                    <a:pt x="73141" y="73231"/>
                    <a:pt x="73945" y="74035"/>
                    <a:pt x="74749" y="74867"/>
                  </a:cubicBezTo>
                  <a:cubicBezTo>
                    <a:pt x="75082" y="74618"/>
                    <a:pt x="75331" y="74507"/>
                    <a:pt x="75553" y="74285"/>
                  </a:cubicBezTo>
                  <a:cubicBezTo>
                    <a:pt x="74527" y="73231"/>
                    <a:pt x="73584" y="72206"/>
                    <a:pt x="72669" y="71263"/>
                  </a:cubicBezTo>
                  <a:cubicBezTo>
                    <a:pt x="63548" y="62252"/>
                    <a:pt x="54426" y="53130"/>
                    <a:pt x="45415" y="44009"/>
                  </a:cubicBezTo>
                  <a:cubicBezTo>
                    <a:pt x="38817" y="37549"/>
                    <a:pt x="32246" y="30950"/>
                    <a:pt x="25647" y="24379"/>
                  </a:cubicBezTo>
                  <a:cubicBezTo>
                    <a:pt x="18494" y="17198"/>
                    <a:pt x="11202" y="10045"/>
                    <a:pt x="4049" y="2781"/>
                  </a:cubicBezTo>
                  <a:cubicBezTo>
                    <a:pt x="3245" y="1949"/>
                    <a:pt x="2302" y="1256"/>
                    <a:pt x="1498" y="452"/>
                  </a:cubicBezTo>
                  <a:cubicBezTo>
                    <a:pt x="1192" y="145"/>
                    <a:pt x="1046" y="0"/>
                    <a:pt x="8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93;p69"/>
            <p:cNvSpPr/>
            <p:nvPr/>
          </p:nvSpPr>
          <p:spPr>
            <a:xfrm>
              <a:off x="2810195" y="3243254"/>
              <a:ext cx="1026357" cy="1012277"/>
            </a:xfrm>
            <a:custGeom>
              <a:avLst/>
              <a:gdLst/>
              <a:ahLst/>
              <a:cxnLst/>
              <a:rect l="l" t="t" r="r" b="b"/>
              <a:pathLst>
                <a:path w="75081" h="74051" extrusionOk="0">
                  <a:moveTo>
                    <a:pt x="1026" y="0"/>
                  </a:moveTo>
                  <a:cubicBezTo>
                    <a:pt x="693" y="250"/>
                    <a:pt x="444" y="361"/>
                    <a:pt x="0" y="472"/>
                  </a:cubicBezTo>
                  <a:cubicBezTo>
                    <a:pt x="333" y="832"/>
                    <a:pt x="582" y="1054"/>
                    <a:pt x="804" y="1276"/>
                  </a:cubicBezTo>
                  <a:cubicBezTo>
                    <a:pt x="10286" y="10758"/>
                    <a:pt x="19630" y="20101"/>
                    <a:pt x="29112" y="29473"/>
                  </a:cubicBezTo>
                  <a:cubicBezTo>
                    <a:pt x="37180" y="37569"/>
                    <a:pt x="45276" y="45637"/>
                    <a:pt x="53372" y="53622"/>
                  </a:cubicBezTo>
                  <a:lnTo>
                    <a:pt x="73112" y="73362"/>
                  </a:lnTo>
                  <a:cubicBezTo>
                    <a:pt x="73508" y="73758"/>
                    <a:pt x="73852" y="74051"/>
                    <a:pt x="74318" y="74051"/>
                  </a:cubicBezTo>
                  <a:cubicBezTo>
                    <a:pt x="74539" y="74051"/>
                    <a:pt x="74787" y="73985"/>
                    <a:pt x="75081" y="73834"/>
                  </a:cubicBezTo>
                  <a:cubicBezTo>
                    <a:pt x="50350" y="49102"/>
                    <a:pt x="25646" y="24621"/>
                    <a:pt x="10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94;p69"/>
            <p:cNvSpPr/>
            <p:nvPr/>
          </p:nvSpPr>
          <p:spPr>
            <a:xfrm>
              <a:off x="3042148" y="3158445"/>
              <a:ext cx="1005893" cy="994438"/>
            </a:xfrm>
            <a:custGeom>
              <a:avLst/>
              <a:gdLst/>
              <a:ahLst/>
              <a:cxnLst/>
              <a:rect l="l" t="t" r="r" b="b"/>
              <a:pathLst>
                <a:path w="73584" h="72746" extrusionOk="0">
                  <a:moveTo>
                    <a:pt x="1106" y="1"/>
                  </a:moveTo>
                  <a:cubicBezTo>
                    <a:pt x="874" y="1"/>
                    <a:pt x="582" y="146"/>
                    <a:pt x="0" y="437"/>
                  </a:cubicBezTo>
                  <a:cubicBezTo>
                    <a:pt x="472" y="798"/>
                    <a:pt x="804" y="1020"/>
                    <a:pt x="1165" y="1352"/>
                  </a:cubicBezTo>
                  <a:cubicBezTo>
                    <a:pt x="12837" y="12914"/>
                    <a:pt x="24510" y="24586"/>
                    <a:pt x="36154" y="36259"/>
                  </a:cubicBezTo>
                  <a:cubicBezTo>
                    <a:pt x="42753" y="42719"/>
                    <a:pt x="49213" y="49179"/>
                    <a:pt x="55701" y="55667"/>
                  </a:cubicBezTo>
                  <a:cubicBezTo>
                    <a:pt x="60414" y="60269"/>
                    <a:pt x="65044" y="65010"/>
                    <a:pt x="69674" y="69641"/>
                  </a:cubicBezTo>
                  <a:cubicBezTo>
                    <a:pt x="70700" y="70555"/>
                    <a:pt x="71643" y="71609"/>
                    <a:pt x="72669" y="72524"/>
                  </a:cubicBezTo>
                  <a:cubicBezTo>
                    <a:pt x="72780" y="72635"/>
                    <a:pt x="72891" y="72635"/>
                    <a:pt x="73029" y="72746"/>
                  </a:cubicBezTo>
                  <a:cubicBezTo>
                    <a:pt x="73251" y="72524"/>
                    <a:pt x="73362" y="72302"/>
                    <a:pt x="73584" y="72053"/>
                  </a:cubicBezTo>
                  <a:cubicBezTo>
                    <a:pt x="73251" y="71609"/>
                    <a:pt x="72891" y="71360"/>
                    <a:pt x="72669" y="71027"/>
                  </a:cubicBezTo>
                  <a:cubicBezTo>
                    <a:pt x="64018" y="62487"/>
                    <a:pt x="55451" y="53920"/>
                    <a:pt x="46801" y="45270"/>
                  </a:cubicBezTo>
                  <a:cubicBezTo>
                    <a:pt x="42060" y="40640"/>
                    <a:pt x="37430" y="35898"/>
                    <a:pt x="32689" y="31296"/>
                  </a:cubicBezTo>
                  <a:cubicBezTo>
                    <a:pt x="25314" y="23893"/>
                    <a:pt x="18022" y="16601"/>
                    <a:pt x="10647" y="9226"/>
                  </a:cubicBezTo>
                  <a:cubicBezTo>
                    <a:pt x="7736" y="6343"/>
                    <a:pt x="4741" y="3432"/>
                    <a:pt x="1858" y="437"/>
                  </a:cubicBezTo>
                  <a:cubicBezTo>
                    <a:pt x="1511" y="146"/>
                    <a:pt x="1338" y="1"/>
                    <a:pt x="11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95;p69"/>
            <p:cNvSpPr/>
            <p:nvPr/>
          </p:nvSpPr>
          <p:spPr>
            <a:xfrm>
              <a:off x="2765850" y="3265618"/>
              <a:ext cx="1007411" cy="989913"/>
            </a:xfrm>
            <a:custGeom>
              <a:avLst/>
              <a:gdLst/>
              <a:ahLst/>
              <a:cxnLst/>
              <a:rect l="l" t="t" r="r" b="b"/>
              <a:pathLst>
                <a:path w="73695" h="72415" extrusionOk="0">
                  <a:moveTo>
                    <a:pt x="1165" y="0"/>
                  </a:moveTo>
                  <a:cubicBezTo>
                    <a:pt x="915" y="222"/>
                    <a:pt x="583" y="333"/>
                    <a:pt x="0" y="693"/>
                  </a:cubicBezTo>
                  <a:cubicBezTo>
                    <a:pt x="583" y="1026"/>
                    <a:pt x="915" y="1276"/>
                    <a:pt x="1165" y="1497"/>
                  </a:cubicBezTo>
                  <a:cubicBezTo>
                    <a:pt x="7847" y="8207"/>
                    <a:pt x="14556" y="14889"/>
                    <a:pt x="21266" y="21598"/>
                  </a:cubicBezTo>
                  <a:cubicBezTo>
                    <a:pt x="25757" y="25979"/>
                    <a:pt x="30277" y="30498"/>
                    <a:pt x="34657" y="34879"/>
                  </a:cubicBezTo>
                  <a:cubicBezTo>
                    <a:pt x="44250" y="44361"/>
                    <a:pt x="53732" y="53954"/>
                    <a:pt x="63298" y="63409"/>
                  </a:cubicBezTo>
                  <a:cubicBezTo>
                    <a:pt x="66070" y="66181"/>
                    <a:pt x="68981" y="68954"/>
                    <a:pt x="71754" y="71837"/>
                  </a:cubicBezTo>
                  <a:cubicBezTo>
                    <a:pt x="72135" y="72237"/>
                    <a:pt x="72529" y="72415"/>
                    <a:pt x="72999" y="72415"/>
                  </a:cubicBezTo>
                  <a:cubicBezTo>
                    <a:pt x="73213" y="72415"/>
                    <a:pt x="73443" y="72378"/>
                    <a:pt x="73695" y="72309"/>
                  </a:cubicBezTo>
                  <a:cubicBezTo>
                    <a:pt x="49435" y="48160"/>
                    <a:pt x="25314" y="24149"/>
                    <a:pt x="1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96;p69"/>
            <p:cNvSpPr/>
            <p:nvPr/>
          </p:nvSpPr>
          <p:spPr>
            <a:xfrm>
              <a:off x="2727943" y="3290634"/>
              <a:ext cx="977473" cy="960413"/>
            </a:xfrm>
            <a:custGeom>
              <a:avLst/>
              <a:gdLst/>
              <a:ahLst/>
              <a:cxnLst/>
              <a:rect l="l" t="t" r="r" b="b"/>
              <a:pathLst>
                <a:path w="71505" h="70257" extrusionOk="0">
                  <a:moveTo>
                    <a:pt x="805" y="0"/>
                  </a:moveTo>
                  <a:cubicBezTo>
                    <a:pt x="694" y="139"/>
                    <a:pt x="472" y="361"/>
                    <a:pt x="1" y="693"/>
                  </a:cubicBezTo>
                  <a:cubicBezTo>
                    <a:pt x="361" y="943"/>
                    <a:pt x="694" y="1165"/>
                    <a:pt x="916" y="1386"/>
                  </a:cubicBezTo>
                  <a:cubicBezTo>
                    <a:pt x="4381" y="4852"/>
                    <a:pt x="7986" y="8456"/>
                    <a:pt x="11562" y="11922"/>
                  </a:cubicBezTo>
                  <a:cubicBezTo>
                    <a:pt x="16165" y="16635"/>
                    <a:pt x="20906" y="21266"/>
                    <a:pt x="25647" y="26007"/>
                  </a:cubicBezTo>
                  <a:cubicBezTo>
                    <a:pt x="28780" y="29112"/>
                    <a:pt x="31885" y="32245"/>
                    <a:pt x="35129" y="35350"/>
                  </a:cubicBezTo>
                  <a:cubicBezTo>
                    <a:pt x="41478" y="41838"/>
                    <a:pt x="47938" y="48187"/>
                    <a:pt x="54426" y="54647"/>
                  </a:cubicBezTo>
                  <a:cubicBezTo>
                    <a:pt x="59278" y="59499"/>
                    <a:pt x="64241" y="64351"/>
                    <a:pt x="69093" y="69314"/>
                  </a:cubicBezTo>
                  <a:cubicBezTo>
                    <a:pt x="69675" y="69896"/>
                    <a:pt x="70368" y="70257"/>
                    <a:pt x="71505" y="70257"/>
                  </a:cubicBezTo>
                  <a:lnTo>
                    <a:pt x="70701" y="69453"/>
                  </a:lnTo>
                  <a:cubicBezTo>
                    <a:pt x="69675" y="68288"/>
                    <a:pt x="68510" y="67235"/>
                    <a:pt x="67457" y="66098"/>
                  </a:cubicBezTo>
                  <a:cubicBezTo>
                    <a:pt x="59500" y="58224"/>
                    <a:pt x="51653" y="50377"/>
                    <a:pt x="43668" y="42531"/>
                  </a:cubicBezTo>
                  <a:lnTo>
                    <a:pt x="20324" y="19186"/>
                  </a:lnTo>
                  <a:cubicBezTo>
                    <a:pt x="14224" y="13059"/>
                    <a:pt x="8097" y="6931"/>
                    <a:pt x="1969" y="943"/>
                  </a:cubicBezTo>
                  <a:cubicBezTo>
                    <a:pt x="1747" y="582"/>
                    <a:pt x="1387" y="361"/>
                    <a:pt x="1165" y="139"/>
                  </a:cubicBezTo>
                  <a:cubicBezTo>
                    <a:pt x="1165" y="139"/>
                    <a:pt x="1054" y="139"/>
                    <a:pt x="8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97;p69"/>
            <p:cNvSpPr/>
            <p:nvPr/>
          </p:nvSpPr>
          <p:spPr>
            <a:xfrm>
              <a:off x="3095967" y="3145472"/>
              <a:ext cx="980508" cy="972921"/>
            </a:xfrm>
            <a:custGeom>
              <a:avLst/>
              <a:gdLst/>
              <a:ahLst/>
              <a:cxnLst/>
              <a:rect l="l" t="t" r="r" b="b"/>
              <a:pathLst>
                <a:path w="71727" h="71172" extrusionOk="0">
                  <a:moveTo>
                    <a:pt x="1165" y="0"/>
                  </a:moveTo>
                  <a:cubicBezTo>
                    <a:pt x="804" y="111"/>
                    <a:pt x="472" y="222"/>
                    <a:pt x="0" y="361"/>
                  </a:cubicBezTo>
                  <a:cubicBezTo>
                    <a:pt x="23678" y="24038"/>
                    <a:pt x="47355" y="47494"/>
                    <a:pt x="71033" y="71172"/>
                  </a:cubicBezTo>
                  <a:cubicBezTo>
                    <a:pt x="71393" y="70811"/>
                    <a:pt x="71504" y="70590"/>
                    <a:pt x="71726" y="70229"/>
                  </a:cubicBezTo>
                  <a:cubicBezTo>
                    <a:pt x="48159" y="46801"/>
                    <a:pt x="24731" y="23456"/>
                    <a:pt x="1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98;p69"/>
            <p:cNvSpPr/>
            <p:nvPr/>
          </p:nvSpPr>
          <p:spPr>
            <a:xfrm>
              <a:off x="3151303" y="3136682"/>
              <a:ext cx="950557" cy="940400"/>
            </a:xfrm>
            <a:custGeom>
              <a:avLst/>
              <a:gdLst/>
              <a:ahLst/>
              <a:cxnLst/>
              <a:rect l="l" t="t" r="r" b="b"/>
              <a:pathLst>
                <a:path w="69536" h="68793" extrusionOk="0">
                  <a:moveTo>
                    <a:pt x="794" y="0"/>
                  </a:moveTo>
                  <a:cubicBezTo>
                    <a:pt x="562" y="0"/>
                    <a:pt x="305" y="90"/>
                    <a:pt x="0" y="310"/>
                  </a:cubicBezTo>
                  <a:cubicBezTo>
                    <a:pt x="222" y="532"/>
                    <a:pt x="444" y="865"/>
                    <a:pt x="693" y="1115"/>
                  </a:cubicBezTo>
                  <a:cubicBezTo>
                    <a:pt x="2662" y="3083"/>
                    <a:pt x="4741" y="4913"/>
                    <a:pt x="6682" y="6881"/>
                  </a:cubicBezTo>
                  <a:cubicBezTo>
                    <a:pt x="14556" y="14728"/>
                    <a:pt x="22402" y="22602"/>
                    <a:pt x="30249" y="30337"/>
                  </a:cubicBezTo>
                  <a:cubicBezTo>
                    <a:pt x="39149" y="39348"/>
                    <a:pt x="48048" y="48248"/>
                    <a:pt x="57059" y="57148"/>
                  </a:cubicBezTo>
                  <a:lnTo>
                    <a:pt x="68149" y="68238"/>
                  </a:lnTo>
                  <a:cubicBezTo>
                    <a:pt x="68260" y="68349"/>
                    <a:pt x="68510" y="68571"/>
                    <a:pt x="68732" y="68682"/>
                  </a:cubicBezTo>
                  <a:cubicBezTo>
                    <a:pt x="68732" y="68793"/>
                    <a:pt x="68843" y="68793"/>
                    <a:pt x="68953" y="68793"/>
                  </a:cubicBezTo>
                  <a:cubicBezTo>
                    <a:pt x="69064" y="68571"/>
                    <a:pt x="69203" y="68460"/>
                    <a:pt x="69314" y="68349"/>
                  </a:cubicBezTo>
                  <a:lnTo>
                    <a:pt x="69314" y="67989"/>
                  </a:lnTo>
                  <a:cubicBezTo>
                    <a:pt x="69425" y="67878"/>
                    <a:pt x="69425" y="67878"/>
                    <a:pt x="69536" y="67767"/>
                  </a:cubicBezTo>
                  <a:cubicBezTo>
                    <a:pt x="69203" y="67545"/>
                    <a:pt x="68843" y="67295"/>
                    <a:pt x="68510" y="67074"/>
                  </a:cubicBezTo>
                  <a:cubicBezTo>
                    <a:pt x="63408" y="62000"/>
                    <a:pt x="58224" y="56898"/>
                    <a:pt x="53122" y="51714"/>
                  </a:cubicBezTo>
                  <a:cubicBezTo>
                    <a:pt x="48409" y="47084"/>
                    <a:pt x="43668" y="42342"/>
                    <a:pt x="38927" y="37601"/>
                  </a:cubicBezTo>
                  <a:cubicBezTo>
                    <a:pt x="29334" y="28036"/>
                    <a:pt x="19630" y="18443"/>
                    <a:pt x="10037" y="8850"/>
                  </a:cubicBezTo>
                  <a:cubicBezTo>
                    <a:pt x="7264" y="6077"/>
                    <a:pt x="4492" y="3305"/>
                    <a:pt x="1830" y="532"/>
                  </a:cubicBezTo>
                  <a:cubicBezTo>
                    <a:pt x="1486" y="240"/>
                    <a:pt x="1174" y="0"/>
                    <a:pt x="7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99;p69"/>
            <p:cNvSpPr/>
            <p:nvPr/>
          </p:nvSpPr>
          <p:spPr>
            <a:xfrm>
              <a:off x="3208143" y="3129806"/>
              <a:ext cx="912664" cy="906348"/>
            </a:xfrm>
            <a:custGeom>
              <a:avLst/>
              <a:gdLst/>
              <a:ahLst/>
              <a:cxnLst/>
              <a:rect l="l" t="t" r="r" b="b"/>
              <a:pathLst>
                <a:path w="66764" h="66302" extrusionOk="0">
                  <a:moveTo>
                    <a:pt x="858" y="0"/>
                  </a:moveTo>
                  <a:cubicBezTo>
                    <a:pt x="659" y="0"/>
                    <a:pt x="412" y="87"/>
                    <a:pt x="1" y="231"/>
                  </a:cubicBezTo>
                  <a:cubicBezTo>
                    <a:pt x="22070" y="22301"/>
                    <a:pt x="44112" y="44232"/>
                    <a:pt x="66293" y="66301"/>
                  </a:cubicBezTo>
                  <a:cubicBezTo>
                    <a:pt x="66764" y="65275"/>
                    <a:pt x="66764" y="65275"/>
                    <a:pt x="66071" y="64582"/>
                  </a:cubicBezTo>
                  <a:cubicBezTo>
                    <a:pt x="61108" y="59592"/>
                    <a:pt x="56145" y="54740"/>
                    <a:pt x="51182" y="49777"/>
                  </a:cubicBezTo>
                  <a:cubicBezTo>
                    <a:pt x="43197" y="41820"/>
                    <a:pt x="35101" y="33724"/>
                    <a:pt x="27033" y="25767"/>
                  </a:cubicBezTo>
                  <a:cubicBezTo>
                    <a:pt x="18605" y="17310"/>
                    <a:pt x="10287" y="8993"/>
                    <a:pt x="1831" y="675"/>
                  </a:cubicBezTo>
                  <a:cubicBezTo>
                    <a:pt x="1349" y="193"/>
                    <a:pt x="1156" y="0"/>
                    <a:pt x="8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700;p69"/>
            <p:cNvSpPr/>
            <p:nvPr/>
          </p:nvSpPr>
          <p:spPr>
            <a:xfrm>
              <a:off x="2691567" y="3316019"/>
              <a:ext cx="938049" cy="924393"/>
            </a:xfrm>
            <a:custGeom>
              <a:avLst/>
              <a:gdLst/>
              <a:ahLst/>
              <a:cxnLst/>
              <a:rect l="l" t="t" r="r" b="b"/>
              <a:pathLst>
                <a:path w="68621" h="67622" extrusionOk="0">
                  <a:moveTo>
                    <a:pt x="804" y="1"/>
                  </a:moveTo>
                  <a:cubicBezTo>
                    <a:pt x="582" y="222"/>
                    <a:pt x="361" y="361"/>
                    <a:pt x="0" y="583"/>
                  </a:cubicBezTo>
                  <a:cubicBezTo>
                    <a:pt x="804" y="1498"/>
                    <a:pt x="1636" y="2302"/>
                    <a:pt x="2440" y="2995"/>
                  </a:cubicBezTo>
                  <a:cubicBezTo>
                    <a:pt x="8789" y="9372"/>
                    <a:pt x="15138" y="15610"/>
                    <a:pt x="21376" y="21959"/>
                  </a:cubicBezTo>
                  <a:cubicBezTo>
                    <a:pt x="33520" y="33965"/>
                    <a:pt x="45525" y="45970"/>
                    <a:pt x="57531" y="58003"/>
                  </a:cubicBezTo>
                  <a:cubicBezTo>
                    <a:pt x="60553" y="60886"/>
                    <a:pt x="63547" y="63880"/>
                    <a:pt x="66430" y="66903"/>
                  </a:cubicBezTo>
                  <a:cubicBezTo>
                    <a:pt x="66922" y="67371"/>
                    <a:pt x="67493" y="67621"/>
                    <a:pt x="68209" y="67621"/>
                  </a:cubicBezTo>
                  <a:cubicBezTo>
                    <a:pt x="68341" y="67621"/>
                    <a:pt x="68478" y="67613"/>
                    <a:pt x="68621" y="67596"/>
                  </a:cubicBezTo>
                  <a:cubicBezTo>
                    <a:pt x="45997" y="44944"/>
                    <a:pt x="23456" y="22542"/>
                    <a:pt x="80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701;p69"/>
            <p:cNvSpPr/>
            <p:nvPr/>
          </p:nvSpPr>
          <p:spPr>
            <a:xfrm>
              <a:off x="2653660" y="3344453"/>
              <a:ext cx="901673" cy="885556"/>
            </a:xfrm>
            <a:custGeom>
              <a:avLst/>
              <a:gdLst/>
              <a:ahLst/>
              <a:cxnLst/>
              <a:rect l="l" t="t" r="r" b="b"/>
              <a:pathLst>
                <a:path w="65960" h="64781" extrusionOk="0">
                  <a:moveTo>
                    <a:pt x="1054" y="0"/>
                  </a:moveTo>
                  <a:cubicBezTo>
                    <a:pt x="805" y="111"/>
                    <a:pt x="694" y="111"/>
                    <a:pt x="694" y="222"/>
                  </a:cubicBezTo>
                  <a:cubicBezTo>
                    <a:pt x="472" y="361"/>
                    <a:pt x="361" y="471"/>
                    <a:pt x="1" y="804"/>
                  </a:cubicBezTo>
                  <a:cubicBezTo>
                    <a:pt x="472" y="1054"/>
                    <a:pt x="805" y="1275"/>
                    <a:pt x="1054" y="1608"/>
                  </a:cubicBezTo>
                  <a:cubicBezTo>
                    <a:pt x="7986" y="8429"/>
                    <a:pt x="14806" y="15249"/>
                    <a:pt x="21737" y="22181"/>
                  </a:cubicBezTo>
                  <a:cubicBezTo>
                    <a:pt x="29805" y="30166"/>
                    <a:pt x="37901" y="38234"/>
                    <a:pt x="45997" y="46330"/>
                  </a:cubicBezTo>
                  <a:cubicBezTo>
                    <a:pt x="51986" y="52207"/>
                    <a:pt x="57891" y="58113"/>
                    <a:pt x="63769" y="64129"/>
                  </a:cubicBezTo>
                  <a:cubicBezTo>
                    <a:pt x="64198" y="64538"/>
                    <a:pt x="64687" y="64781"/>
                    <a:pt x="65280" y="64781"/>
                  </a:cubicBezTo>
                  <a:cubicBezTo>
                    <a:pt x="65493" y="64781"/>
                    <a:pt x="65718" y="64750"/>
                    <a:pt x="65960" y="64684"/>
                  </a:cubicBezTo>
                  <a:cubicBezTo>
                    <a:pt x="44250" y="43086"/>
                    <a:pt x="22652" y="21487"/>
                    <a:pt x="10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702;p69"/>
            <p:cNvSpPr/>
            <p:nvPr/>
          </p:nvSpPr>
          <p:spPr>
            <a:xfrm>
              <a:off x="3264996" y="3124530"/>
              <a:ext cx="873253" cy="862727"/>
            </a:xfrm>
            <a:custGeom>
              <a:avLst/>
              <a:gdLst/>
              <a:ahLst/>
              <a:cxnLst/>
              <a:rect l="l" t="t" r="r" b="b"/>
              <a:pathLst>
                <a:path w="63881" h="63111" extrusionOk="0">
                  <a:moveTo>
                    <a:pt x="858" y="0"/>
                  </a:moveTo>
                  <a:cubicBezTo>
                    <a:pt x="610" y="0"/>
                    <a:pt x="334" y="54"/>
                    <a:pt x="1" y="146"/>
                  </a:cubicBezTo>
                  <a:cubicBezTo>
                    <a:pt x="21128" y="21162"/>
                    <a:pt x="42282" y="42206"/>
                    <a:pt x="63298" y="63111"/>
                  </a:cubicBezTo>
                  <a:cubicBezTo>
                    <a:pt x="63769" y="62196"/>
                    <a:pt x="63880" y="62196"/>
                    <a:pt x="63076" y="61364"/>
                  </a:cubicBezTo>
                  <a:cubicBezTo>
                    <a:pt x="58446" y="56872"/>
                    <a:pt x="53955" y="52353"/>
                    <a:pt x="49324" y="47862"/>
                  </a:cubicBezTo>
                  <a:cubicBezTo>
                    <a:pt x="40535" y="39073"/>
                    <a:pt x="31774" y="30173"/>
                    <a:pt x="22874" y="21411"/>
                  </a:cubicBezTo>
                  <a:cubicBezTo>
                    <a:pt x="16525" y="15062"/>
                    <a:pt x="10037" y="8574"/>
                    <a:pt x="3577" y="2225"/>
                  </a:cubicBezTo>
                  <a:cubicBezTo>
                    <a:pt x="2995" y="1532"/>
                    <a:pt x="2413" y="1061"/>
                    <a:pt x="1831" y="368"/>
                  </a:cubicBezTo>
                  <a:cubicBezTo>
                    <a:pt x="1506" y="108"/>
                    <a:pt x="1210" y="0"/>
                    <a:pt x="8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703;p69"/>
            <p:cNvSpPr/>
            <p:nvPr/>
          </p:nvSpPr>
          <p:spPr>
            <a:xfrm>
              <a:off x="2622206" y="3374390"/>
              <a:ext cx="865284" cy="852721"/>
            </a:xfrm>
            <a:custGeom>
              <a:avLst/>
              <a:gdLst/>
              <a:ahLst/>
              <a:cxnLst/>
              <a:rect l="l" t="t" r="r" b="b"/>
              <a:pathLst>
                <a:path w="63298" h="62379" extrusionOk="0">
                  <a:moveTo>
                    <a:pt x="693" y="0"/>
                  </a:moveTo>
                  <a:cubicBezTo>
                    <a:pt x="472" y="250"/>
                    <a:pt x="222" y="472"/>
                    <a:pt x="0" y="694"/>
                  </a:cubicBezTo>
                  <a:cubicBezTo>
                    <a:pt x="222" y="943"/>
                    <a:pt x="583" y="1276"/>
                    <a:pt x="804" y="1498"/>
                  </a:cubicBezTo>
                  <a:cubicBezTo>
                    <a:pt x="6128" y="6821"/>
                    <a:pt x="11312" y="12033"/>
                    <a:pt x="16636" y="17218"/>
                  </a:cubicBezTo>
                  <a:lnTo>
                    <a:pt x="35822" y="36404"/>
                  </a:lnTo>
                  <a:cubicBezTo>
                    <a:pt x="41921" y="42531"/>
                    <a:pt x="48049" y="48631"/>
                    <a:pt x="54176" y="54758"/>
                  </a:cubicBezTo>
                  <a:cubicBezTo>
                    <a:pt x="56616" y="57087"/>
                    <a:pt x="59028" y="59500"/>
                    <a:pt x="61329" y="61801"/>
                  </a:cubicBezTo>
                  <a:cubicBezTo>
                    <a:pt x="61729" y="62201"/>
                    <a:pt x="62129" y="62378"/>
                    <a:pt x="62601" y="62378"/>
                  </a:cubicBezTo>
                  <a:cubicBezTo>
                    <a:pt x="62816" y="62378"/>
                    <a:pt x="63046" y="62342"/>
                    <a:pt x="63298" y="62272"/>
                  </a:cubicBezTo>
                  <a:cubicBezTo>
                    <a:pt x="62965" y="61939"/>
                    <a:pt x="62854" y="61690"/>
                    <a:pt x="62605" y="61468"/>
                  </a:cubicBezTo>
                  <a:cubicBezTo>
                    <a:pt x="61218" y="60193"/>
                    <a:pt x="59943" y="58917"/>
                    <a:pt x="58695" y="57642"/>
                  </a:cubicBezTo>
                  <a:cubicBezTo>
                    <a:pt x="49906" y="48992"/>
                    <a:pt x="41117" y="40203"/>
                    <a:pt x="32356" y="31441"/>
                  </a:cubicBezTo>
                  <a:cubicBezTo>
                    <a:pt x="25757" y="24953"/>
                    <a:pt x="19297" y="18383"/>
                    <a:pt x="12810" y="11895"/>
                  </a:cubicBezTo>
                  <a:cubicBezTo>
                    <a:pt x="9704" y="8789"/>
                    <a:pt x="6571" y="5795"/>
                    <a:pt x="3577" y="2662"/>
                  </a:cubicBezTo>
                  <a:cubicBezTo>
                    <a:pt x="2662" y="1747"/>
                    <a:pt x="1608" y="943"/>
                    <a:pt x="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704;p69"/>
            <p:cNvSpPr/>
            <p:nvPr/>
          </p:nvSpPr>
          <p:spPr>
            <a:xfrm>
              <a:off x="2585816" y="3406227"/>
              <a:ext cx="840281" cy="827295"/>
            </a:xfrm>
            <a:custGeom>
              <a:avLst/>
              <a:gdLst/>
              <a:ahLst/>
              <a:cxnLst/>
              <a:rect l="l" t="t" r="r" b="b"/>
              <a:pathLst>
                <a:path w="61469" h="60519" extrusionOk="0">
                  <a:moveTo>
                    <a:pt x="1054" y="0"/>
                  </a:moveTo>
                  <a:cubicBezTo>
                    <a:pt x="694" y="222"/>
                    <a:pt x="472" y="333"/>
                    <a:pt x="1" y="694"/>
                  </a:cubicBezTo>
                  <a:cubicBezTo>
                    <a:pt x="583" y="1137"/>
                    <a:pt x="916" y="1387"/>
                    <a:pt x="1165" y="1608"/>
                  </a:cubicBezTo>
                  <a:cubicBezTo>
                    <a:pt x="5768" y="6239"/>
                    <a:pt x="10287" y="10730"/>
                    <a:pt x="14917" y="15249"/>
                  </a:cubicBezTo>
                  <a:lnTo>
                    <a:pt x="26700" y="27033"/>
                  </a:lnTo>
                  <a:cubicBezTo>
                    <a:pt x="36155" y="36376"/>
                    <a:pt x="45637" y="45859"/>
                    <a:pt x="55119" y="55313"/>
                  </a:cubicBezTo>
                  <a:cubicBezTo>
                    <a:pt x="56727" y="56949"/>
                    <a:pt x="58335" y="58557"/>
                    <a:pt x="59971" y="60165"/>
                  </a:cubicBezTo>
                  <a:cubicBezTo>
                    <a:pt x="60248" y="60401"/>
                    <a:pt x="60422" y="60518"/>
                    <a:pt x="60626" y="60518"/>
                  </a:cubicBezTo>
                  <a:cubicBezTo>
                    <a:pt x="60830" y="60518"/>
                    <a:pt x="61066" y="60401"/>
                    <a:pt x="61468" y="60165"/>
                  </a:cubicBezTo>
                  <a:cubicBezTo>
                    <a:pt x="60525" y="59250"/>
                    <a:pt x="59721" y="58446"/>
                    <a:pt x="58806" y="57531"/>
                  </a:cubicBezTo>
                  <a:cubicBezTo>
                    <a:pt x="51071" y="49768"/>
                    <a:pt x="43197" y="42032"/>
                    <a:pt x="35462" y="34297"/>
                  </a:cubicBezTo>
                  <a:cubicBezTo>
                    <a:pt x="30388" y="29223"/>
                    <a:pt x="25175" y="24122"/>
                    <a:pt x="20102" y="18937"/>
                  </a:cubicBezTo>
                  <a:cubicBezTo>
                    <a:pt x="13863" y="12810"/>
                    <a:pt x="7736" y="6571"/>
                    <a:pt x="1498" y="444"/>
                  </a:cubicBezTo>
                  <a:cubicBezTo>
                    <a:pt x="1387" y="222"/>
                    <a:pt x="1165" y="111"/>
                    <a:pt x="10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705;p69"/>
            <p:cNvSpPr/>
            <p:nvPr/>
          </p:nvSpPr>
          <p:spPr>
            <a:xfrm>
              <a:off x="2558913" y="3440717"/>
              <a:ext cx="813365" cy="806653"/>
            </a:xfrm>
            <a:custGeom>
              <a:avLst/>
              <a:gdLst/>
              <a:ahLst/>
              <a:cxnLst/>
              <a:rect l="l" t="t" r="r" b="b"/>
              <a:pathLst>
                <a:path w="59500" h="59009" extrusionOk="0">
                  <a:moveTo>
                    <a:pt x="693" y="0"/>
                  </a:moveTo>
                  <a:cubicBezTo>
                    <a:pt x="472" y="250"/>
                    <a:pt x="250" y="472"/>
                    <a:pt x="0" y="804"/>
                  </a:cubicBezTo>
                  <a:cubicBezTo>
                    <a:pt x="361" y="1165"/>
                    <a:pt x="693" y="1387"/>
                    <a:pt x="943" y="1636"/>
                  </a:cubicBezTo>
                  <a:cubicBezTo>
                    <a:pt x="4741" y="5324"/>
                    <a:pt x="8429" y="9011"/>
                    <a:pt x="12144" y="12726"/>
                  </a:cubicBezTo>
                  <a:cubicBezTo>
                    <a:pt x="20101" y="20684"/>
                    <a:pt x="28086" y="28530"/>
                    <a:pt x="36043" y="36515"/>
                  </a:cubicBezTo>
                  <a:cubicBezTo>
                    <a:pt x="43335" y="43779"/>
                    <a:pt x="50599" y="50960"/>
                    <a:pt x="57780" y="58224"/>
                  </a:cubicBezTo>
                  <a:cubicBezTo>
                    <a:pt x="57891" y="58335"/>
                    <a:pt x="58002" y="58474"/>
                    <a:pt x="58002" y="58474"/>
                  </a:cubicBezTo>
                  <a:cubicBezTo>
                    <a:pt x="58364" y="58835"/>
                    <a:pt x="58567" y="59008"/>
                    <a:pt x="58777" y="59008"/>
                  </a:cubicBezTo>
                  <a:cubicBezTo>
                    <a:pt x="58969" y="59008"/>
                    <a:pt x="59168" y="58863"/>
                    <a:pt x="59499" y="58585"/>
                  </a:cubicBezTo>
                  <a:cubicBezTo>
                    <a:pt x="59277" y="58224"/>
                    <a:pt x="58917" y="57891"/>
                    <a:pt x="58584" y="57531"/>
                  </a:cubicBezTo>
                  <a:cubicBezTo>
                    <a:pt x="46912" y="45859"/>
                    <a:pt x="35239" y="34214"/>
                    <a:pt x="23456" y="22541"/>
                  </a:cubicBezTo>
                  <a:cubicBezTo>
                    <a:pt x="16746" y="15832"/>
                    <a:pt x="10065" y="9122"/>
                    <a:pt x="3355" y="2440"/>
                  </a:cubicBezTo>
                  <a:cubicBezTo>
                    <a:pt x="2551" y="1636"/>
                    <a:pt x="1747" y="943"/>
                    <a:pt x="943" y="111"/>
                  </a:cubicBezTo>
                  <a:cubicBezTo>
                    <a:pt x="943" y="0"/>
                    <a:pt x="804" y="0"/>
                    <a:pt x="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706;p69"/>
            <p:cNvSpPr/>
            <p:nvPr/>
          </p:nvSpPr>
          <p:spPr>
            <a:xfrm>
              <a:off x="3326402" y="3123149"/>
              <a:ext cx="822838" cy="811807"/>
            </a:xfrm>
            <a:custGeom>
              <a:avLst/>
              <a:gdLst/>
              <a:ahLst/>
              <a:cxnLst/>
              <a:rect l="l" t="t" r="r" b="b"/>
              <a:pathLst>
                <a:path w="60193" h="59386" extrusionOk="0">
                  <a:moveTo>
                    <a:pt x="976" y="0"/>
                  </a:moveTo>
                  <a:cubicBezTo>
                    <a:pt x="702" y="0"/>
                    <a:pt x="382" y="76"/>
                    <a:pt x="0" y="247"/>
                  </a:cubicBezTo>
                  <a:cubicBezTo>
                    <a:pt x="472" y="469"/>
                    <a:pt x="693" y="718"/>
                    <a:pt x="1054" y="940"/>
                  </a:cubicBezTo>
                  <a:cubicBezTo>
                    <a:pt x="5102" y="5099"/>
                    <a:pt x="9122" y="9147"/>
                    <a:pt x="13281" y="13195"/>
                  </a:cubicBezTo>
                  <a:cubicBezTo>
                    <a:pt x="16996" y="16882"/>
                    <a:pt x="20684" y="20570"/>
                    <a:pt x="24371" y="24174"/>
                  </a:cubicBezTo>
                  <a:cubicBezTo>
                    <a:pt x="28308" y="28083"/>
                    <a:pt x="32245" y="32020"/>
                    <a:pt x="36043" y="35957"/>
                  </a:cubicBezTo>
                  <a:cubicBezTo>
                    <a:pt x="42753" y="42639"/>
                    <a:pt x="49463" y="49349"/>
                    <a:pt x="56144" y="55920"/>
                  </a:cubicBezTo>
                  <a:lnTo>
                    <a:pt x="59277" y="59053"/>
                  </a:lnTo>
                  <a:cubicBezTo>
                    <a:pt x="59388" y="59164"/>
                    <a:pt x="59610" y="59275"/>
                    <a:pt x="59860" y="59386"/>
                  </a:cubicBezTo>
                  <a:cubicBezTo>
                    <a:pt x="60192" y="58692"/>
                    <a:pt x="60081" y="58249"/>
                    <a:pt x="59499" y="57667"/>
                  </a:cubicBezTo>
                  <a:cubicBezTo>
                    <a:pt x="58473" y="56752"/>
                    <a:pt x="57309" y="55587"/>
                    <a:pt x="56255" y="54534"/>
                  </a:cubicBezTo>
                  <a:cubicBezTo>
                    <a:pt x="48520" y="46909"/>
                    <a:pt x="40785" y="39174"/>
                    <a:pt x="33160" y="31438"/>
                  </a:cubicBezTo>
                  <a:cubicBezTo>
                    <a:pt x="26811" y="25089"/>
                    <a:pt x="20462" y="18851"/>
                    <a:pt x="14113" y="12502"/>
                  </a:cubicBezTo>
                  <a:cubicBezTo>
                    <a:pt x="10065" y="8454"/>
                    <a:pt x="6128" y="4517"/>
                    <a:pt x="2080" y="607"/>
                  </a:cubicBezTo>
                  <a:cubicBezTo>
                    <a:pt x="1797" y="236"/>
                    <a:pt x="1458" y="0"/>
                    <a:pt x="97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707;p69"/>
            <p:cNvSpPr/>
            <p:nvPr/>
          </p:nvSpPr>
          <p:spPr>
            <a:xfrm>
              <a:off x="2530480" y="3474072"/>
              <a:ext cx="797453" cy="789128"/>
            </a:xfrm>
            <a:custGeom>
              <a:avLst/>
              <a:gdLst/>
              <a:ahLst/>
              <a:cxnLst/>
              <a:rect l="l" t="t" r="r" b="b"/>
              <a:pathLst>
                <a:path w="58336" h="57727" extrusionOk="0">
                  <a:moveTo>
                    <a:pt x="694" y="0"/>
                  </a:moveTo>
                  <a:cubicBezTo>
                    <a:pt x="472" y="444"/>
                    <a:pt x="361" y="693"/>
                    <a:pt x="1" y="1026"/>
                  </a:cubicBezTo>
                  <a:cubicBezTo>
                    <a:pt x="361" y="1387"/>
                    <a:pt x="694" y="1608"/>
                    <a:pt x="1054" y="1830"/>
                  </a:cubicBezTo>
                  <a:cubicBezTo>
                    <a:pt x="4631" y="5434"/>
                    <a:pt x="8318" y="9122"/>
                    <a:pt x="11895" y="12699"/>
                  </a:cubicBezTo>
                  <a:cubicBezTo>
                    <a:pt x="20102" y="20794"/>
                    <a:pt x="28198" y="28863"/>
                    <a:pt x="36404" y="36958"/>
                  </a:cubicBezTo>
                  <a:cubicBezTo>
                    <a:pt x="43086" y="43668"/>
                    <a:pt x="49796" y="50489"/>
                    <a:pt x="56505" y="57170"/>
                  </a:cubicBezTo>
                  <a:cubicBezTo>
                    <a:pt x="56952" y="57556"/>
                    <a:pt x="57151" y="57727"/>
                    <a:pt x="57415" y="57727"/>
                  </a:cubicBezTo>
                  <a:cubicBezTo>
                    <a:pt x="57626" y="57727"/>
                    <a:pt x="57879" y="57617"/>
                    <a:pt x="58335" y="57420"/>
                  </a:cubicBezTo>
                  <a:cubicBezTo>
                    <a:pt x="39066" y="38234"/>
                    <a:pt x="19991" y="19159"/>
                    <a:pt x="6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708;p69"/>
            <p:cNvSpPr/>
            <p:nvPr/>
          </p:nvSpPr>
          <p:spPr>
            <a:xfrm>
              <a:off x="2506981" y="3515000"/>
              <a:ext cx="773572" cy="766860"/>
            </a:xfrm>
            <a:custGeom>
              <a:avLst/>
              <a:gdLst/>
              <a:ahLst/>
              <a:cxnLst/>
              <a:rect l="l" t="t" r="r" b="b"/>
              <a:pathLst>
                <a:path w="56589" h="56098" extrusionOk="0">
                  <a:moveTo>
                    <a:pt x="444" y="1"/>
                  </a:moveTo>
                  <a:cubicBezTo>
                    <a:pt x="334" y="222"/>
                    <a:pt x="112" y="583"/>
                    <a:pt x="1" y="805"/>
                  </a:cubicBezTo>
                  <a:cubicBezTo>
                    <a:pt x="694" y="1498"/>
                    <a:pt x="1387" y="2191"/>
                    <a:pt x="2080" y="2773"/>
                  </a:cubicBezTo>
                  <a:cubicBezTo>
                    <a:pt x="6683" y="7403"/>
                    <a:pt x="11313" y="12006"/>
                    <a:pt x="15943" y="16636"/>
                  </a:cubicBezTo>
                  <a:cubicBezTo>
                    <a:pt x="22403" y="23235"/>
                    <a:pt x="29002" y="29695"/>
                    <a:pt x="35573" y="36155"/>
                  </a:cubicBezTo>
                  <a:cubicBezTo>
                    <a:pt x="42033" y="42643"/>
                    <a:pt x="48520" y="49103"/>
                    <a:pt x="54870" y="55563"/>
                  </a:cubicBezTo>
                  <a:cubicBezTo>
                    <a:pt x="55289" y="55924"/>
                    <a:pt x="55490" y="56097"/>
                    <a:pt x="55716" y="56097"/>
                  </a:cubicBezTo>
                  <a:cubicBezTo>
                    <a:pt x="55923" y="56097"/>
                    <a:pt x="56151" y="55952"/>
                    <a:pt x="56589" y="55674"/>
                  </a:cubicBezTo>
                  <a:lnTo>
                    <a:pt x="55895" y="54980"/>
                  </a:lnTo>
                  <a:cubicBezTo>
                    <a:pt x="53372" y="52457"/>
                    <a:pt x="50711" y="49907"/>
                    <a:pt x="48160" y="47356"/>
                  </a:cubicBezTo>
                  <a:cubicBezTo>
                    <a:pt x="40314" y="39510"/>
                    <a:pt x="32329" y="31552"/>
                    <a:pt x="24482" y="23678"/>
                  </a:cubicBezTo>
                  <a:cubicBezTo>
                    <a:pt x="17080" y="16414"/>
                    <a:pt x="9816" y="9122"/>
                    <a:pt x="2524" y="1858"/>
                  </a:cubicBezTo>
                  <a:cubicBezTo>
                    <a:pt x="1969" y="1276"/>
                    <a:pt x="1387" y="694"/>
                    <a:pt x="805" y="112"/>
                  </a:cubicBezTo>
                  <a:cubicBezTo>
                    <a:pt x="694" y="112"/>
                    <a:pt x="583" y="1"/>
                    <a:pt x="44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709;p69"/>
            <p:cNvSpPr/>
            <p:nvPr/>
          </p:nvSpPr>
          <p:spPr>
            <a:xfrm>
              <a:off x="3394246" y="3123873"/>
              <a:ext cx="762950" cy="757646"/>
            </a:xfrm>
            <a:custGeom>
              <a:avLst/>
              <a:gdLst/>
              <a:ahLst/>
              <a:cxnLst/>
              <a:rect l="l" t="t" r="r" b="b"/>
              <a:pathLst>
                <a:path w="55812" h="55424" extrusionOk="0">
                  <a:moveTo>
                    <a:pt x="640" y="0"/>
                  </a:moveTo>
                  <a:cubicBezTo>
                    <a:pt x="446" y="0"/>
                    <a:pt x="234" y="28"/>
                    <a:pt x="0" y="83"/>
                  </a:cubicBezTo>
                  <a:cubicBezTo>
                    <a:pt x="361" y="416"/>
                    <a:pt x="582" y="776"/>
                    <a:pt x="832" y="998"/>
                  </a:cubicBezTo>
                  <a:cubicBezTo>
                    <a:pt x="3133" y="3327"/>
                    <a:pt x="5434" y="5628"/>
                    <a:pt x="7763" y="7929"/>
                  </a:cubicBezTo>
                  <a:cubicBezTo>
                    <a:pt x="12477" y="12560"/>
                    <a:pt x="17107" y="17190"/>
                    <a:pt x="21737" y="21903"/>
                  </a:cubicBezTo>
                  <a:cubicBezTo>
                    <a:pt x="28197" y="28280"/>
                    <a:pt x="34546" y="34629"/>
                    <a:pt x="40895" y="40978"/>
                  </a:cubicBezTo>
                  <a:cubicBezTo>
                    <a:pt x="45525" y="45608"/>
                    <a:pt x="50156" y="50100"/>
                    <a:pt x="54758" y="54730"/>
                  </a:cubicBezTo>
                  <a:cubicBezTo>
                    <a:pt x="55008" y="54952"/>
                    <a:pt x="55229" y="55063"/>
                    <a:pt x="55451" y="55423"/>
                  </a:cubicBezTo>
                  <a:cubicBezTo>
                    <a:pt x="55812" y="54619"/>
                    <a:pt x="55701" y="54037"/>
                    <a:pt x="55118" y="53566"/>
                  </a:cubicBezTo>
                  <a:cubicBezTo>
                    <a:pt x="54647" y="53233"/>
                    <a:pt x="54204" y="52762"/>
                    <a:pt x="53843" y="52290"/>
                  </a:cubicBezTo>
                  <a:cubicBezTo>
                    <a:pt x="49213" y="47688"/>
                    <a:pt x="44611" y="43169"/>
                    <a:pt x="39980" y="38538"/>
                  </a:cubicBezTo>
                  <a:cubicBezTo>
                    <a:pt x="29472" y="28141"/>
                    <a:pt x="19075" y="17633"/>
                    <a:pt x="8567" y="7236"/>
                  </a:cubicBezTo>
                  <a:cubicBezTo>
                    <a:pt x="6377" y="5046"/>
                    <a:pt x="4159" y="2966"/>
                    <a:pt x="2080" y="776"/>
                  </a:cubicBezTo>
                  <a:cubicBezTo>
                    <a:pt x="1663" y="255"/>
                    <a:pt x="1230" y="0"/>
                    <a:pt x="64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710;p69"/>
            <p:cNvSpPr/>
            <p:nvPr/>
          </p:nvSpPr>
          <p:spPr>
            <a:xfrm>
              <a:off x="2464153" y="3598756"/>
              <a:ext cx="723539" cy="718468"/>
            </a:xfrm>
            <a:custGeom>
              <a:avLst/>
              <a:gdLst/>
              <a:ahLst/>
              <a:cxnLst/>
              <a:rect l="l" t="t" r="r" b="b"/>
              <a:pathLst>
                <a:path w="52929" h="52558" extrusionOk="0">
                  <a:moveTo>
                    <a:pt x="361" y="1"/>
                  </a:moveTo>
                  <a:cubicBezTo>
                    <a:pt x="250" y="334"/>
                    <a:pt x="112" y="583"/>
                    <a:pt x="1" y="1165"/>
                  </a:cubicBezTo>
                  <a:cubicBezTo>
                    <a:pt x="250" y="1276"/>
                    <a:pt x="583" y="1498"/>
                    <a:pt x="943" y="1859"/>
                  </a:cubicBezTo>
                  <a:cubicBezTo>
                    <a:pt x="5435" y="6239"/>
                    <a:pt x="9954" y="10731"/>
                    <a:pt x="14446" y="15250"/>
                  </a:cubicBezTo>
                  <a:cubicBezTo>
                    <a:pt x="19409" y="20324"/>
                    <a:pt x="24510" y="25425"/>
                    <a:pt x="29584" y="30499"/>
                  </a:cubicBezTo>
                  <a:cubicBezTo>
                    <a:pt x="35129" y="35933"/>
                    <a:pt x="40674" y="41478"/>
                    <a:pt x="46219" y="47024"/>
                  </a:cubicBezTo>
                  <a:cubicBezTo>
                    <a:pt x="47938" y="48743"/>
                    <a:pt x="49685" y="50378"/>
                    <a:pt x="51293" y="52097"/>
                  </a:cubicBezTo>
                  <a:cubicBezTo>
                    <a:pt x="51564" y="52369"/>
                    <a:pt x="51836" y="52557"/>
                    <a:pt x="52150" y="52557"/>
                  </a:cubicBezTo>
                  <a:cubicBezTo>
                    <a:pt x="52381" y="52557"/>
                    <a:pt x="52635" y="52455"/>
                    <a:pt x="52929" y="52208"/>
                  </a:cubicBezTo>
                  <a:cubicBezTo>
                    <a:pt x="52679" y="51876"/>
                    <a:pt x="52347" y="51626"/>
                    <a:pt x="52097" y="51404"/>
                  </a:cubicBezTo>
                  <a:cubicBezTo>
                    <a:pt x="49214" y="48410"/>
                    <a:pt x="46219" y="45526"/>
                    <a:pt x="43225" y="42504"/>
                  </a:cubicBezTo>
                  <a:lnTo>
                    <a:pt x="32689" y="31996"/>
                  </a:lnTo>
                  <a:cubicBezTo>
                    <a:pt x="25647" y="25065"/>
                    <a:pt x="18716" y="18134"/>
                    <a:pt x="11784" y="11202"/>
                  </a:cubicBezTo>
                  <a:lnTo>
                    <a:pt x="1387" y="805"/>
                  </a:lnTo>
                  <a:cubicBezTo>
                    <a:pt x="1165" y="583"/>
                    <a:pt x="943" y="334"/>
                    <a:pt x="694" y="112"/>
                  </a:cubicBezTo>
                  <a:cubicBezTo>
                    <a:pt x="583" y="112"/>
                    <a:pt x="472" y="112"/>
                    <a:pt x="3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711;p69"/>
            <p:cNvSpPr/>
            <p:nvPr/>
          </p:nvSpPr>
          <p:spPr>
            <a:xfrm>
              <a:off x="2484631" y="3552906"/>
              <a:ext cx="751959" cy="746765"/>
            </a:xfrm>
            <a:custGeom>
              <a:avLst/>
              <a:gdLst/>
              <a:ahLst/>
              <a:cxnLst/>
              <a:rect l="l" t="t" r="r" b="b"/>
              <a:pathLst>
                <a:path w="55008" h="54628" extrusionOk="0">
                  <a:moveTo>
                    <a:pt x="471" y="0"/>
                  </a:moveTo>
                  <a:cubicBezTo>
                    <a:pt x="250" y="472"/>
                    <a:pt x="139" y="804"/>
                    <a:pt x="0" y="1054"/>
                  </a:cubicBezTo>
                  <a:cubicBezTo>
                    <a:pt x="471" y="1608"/>
                    <a:pt x="943" y="1969"/>
                    <a:pt x="1386" y="2440"/>
                  </a:cubicBezTo>
                  <a:cubicBezTo>
                    <a:pt x="9149" y="10175"/>
                    <a:pt x="16885" y="17911"/>
                    <a:pt x="24731" y="25646"/>
                  </a:cubicBezTo>
                  <a:lnTo>
                    <a:pt x="46579" y="47494"/>
                  </a:lnTo>
                  <a:lnTo>
                    <a:pt x="53261" y="54176"/>
                  </a:lnTo>
                  <a:cubicBezTo>
                    <a:pt x="53626" y="54482"/>
                    <a:pt x="53798" y="54628"/>
                    <a:pt x="54034" y="54628"/>
                  </a:cubicBezTo>
                  <a:cubicBezTo>
                    <a:pt x="54246" y="54628"/>
                    <a:pt x="54508" y="54510"/>
                    <a:pt x="55007" y="54287"/>
                  </a:cubicBezTo>
                  <a:cubicBezTo>
                    <a:pt x="36736" y="36154"/>
                    <a:pt x="18604" y="18133"/>
                    <a:pt x="4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712;p69"/>
            <p:cNvSpPr/>
            <p:nvPr/>
          </p:nvSpPr>
          <p:spPr>
            <a:xfrm>
              <a:off x="3463977" y="3130148"/>
              <a:ext cx="697771" cy="691101"/>
            </a:xfrm>
            <a:custGeom>
              <a:avLst/>
              <a:gdLst/>
              <a:ahLst/>
              <a:cxnLst/>
              <a:rect l="l" t="t" r="r" b="b"/>
              <a:pathLst>
                <a:path w="51044" h="50556" extrusionOk="0">
                  <a:moveTo>
                    <a:pt x="656" y="1"/>
                  </a:moveTo>
                  <a:cubicBezTo>
                    <a:pt x="450" y="1"/>
                    <a:pt x="233" y="32"/>
                    <a:pt x="1" y="95"/>
                  </a:cubicBezTo>
                  <a:cubicBezTo>
                    <a:pt x="222" y="428"/>
                    <a:pt x="444" y="650"/>
                    <a:pt x="805" y="899"/>
                  </a:cubicBezTo>
                  <a:cubicBezTo>
                    <a:pt x="2995" y="3201"/>
                    <a:pt x="5296" y="5391"/>
                    <a:pt x="7625" y="7720"/>
                  </a:cubicBezTo>
                  <a:cubicBezTo>
                    <a:pt x="14557" y="14651"/>
                    <a:pt x="21488" y="21444"/>
                    <a:pt x="28419" y="28375"/>
                  </a:cubicBezTo>
                  <a:lnTo>
                    <a:pt x="47134" y="47090"/>
                  </a:lnTo>
                  <a:cubicBezTo>
                    <a:pt x="48160" y="48144"/>
                    <a:pt x="49103" y="49059"/>
                    <a:pt x="50128" y="50001"/>
                  </a:cubicBezTo>
                  <a:cubicBezTo>
                    <a:pt x="50239" y="50223"/>
                    <a:pt x="50489" y="50334"/>
                    <a:pt x="50711" y="50556"/>
                  </a:cubicBezTo>
                  <a:cubicBezTo>
                    <a:pt x="51043" y="49752"/>
                    <a:pt x="50711" y="49170"/>
                    <a:pt x="50239" y="48615"/>
                  </a:cubicBezTo>
                  <a:cubicBezTo>
                    <a:pt x="42726" y="41212"/>
                    <a:pt x="35351" y="33810"/>
                    <a:pt x="27837" y="26435"/>
                  </a:cubicBezTo>
                  <a:cubicBezTo>
                    <a:pt x="21238" y="19836"/>
                    <a:pt x="14557" y="13126"/>
                    <a:pt x="7958" y="6555"/>
                  </a:cubicBezTo>
                  <a:cubicBezTo>
                    <a:pt x="5989" y="4587"/>
                    <a:pt x="4049" y="2729"/>
                    <a:pt x="2191" y="788"/>
                  </a:cubicBezTo>
                  <a:cubicBezTo>
                    <a:pt x="1756" y="271"/>
                    <a:pt x="1260" y="1"/>
                    <a:pt x="65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713;p69"/>
            <p:cNvSpPr/>
            <p:nvPr/>
          </p:nvSpPr>
          <p:spPr>
            <a:xfrm>
              <a:off x="2448624" y="3644618"/>
              <a:ext cx="691702" cy="690198"/>
            </a:xfrm>
            <a:custGeom>
              <a:avLst/>
              <a:gdLst/>
              <a:ahLst/>
              <a:cxnLst/>
              <a:rect l="l" t="t" r="r" b="b"/>
              <a:pathLst>
                <a:path w="50600" h="50490" extrusionOk="0">
                  <a:moveTo>
                    <a:pt x="333" y="1"/>
                  </a:moveTo>
                  <a:cubicBezTo>
                    <a:pt x="111" y="444"/>
                    <a:pt x="111" y="805"/>
                    <a:pt x="0" y="1138"/>
                  </a:cubicBezTo>
                  <a:cubicBezTo>
                    <a:pt x="16497" y="17551"/>
                    <a:pt x="33021" y="34076"/>
                    <a:pt x="49435" y="50489"/>
                  </a:cubicBezTo>
                  <a:cubicBezTo>
                    <a:pt x="49906" y="50350"/>
                    <a:pt x="50128" y="50240"/>
                    <a:pt x="50599" y="50129"/>
                  </a:cubicBezTo>
                  <a:cubicBezTo>
                    <a:pt x="50239" y="49657"/>
                    <a:pt x="50017" y="49436"/>
                    <a:pt x="49767" y="49214"/>
                  </a:cubicBezTo>
                  <a:cubicBezTo>
                    <a:pt x="48048" y="47578"/>
                    <a:pt x="46440" y="45970"/>
                    <a:pt x="44804" y="44251"/>
                  </a:cubicBezTo>
                  <a:cubicBezTo>
                    <a:pt x="37180" y="36737"/>
                    <a:pt x="29555" y="29113"/>
                    <a:pt x="21931" y="21488"/>
                  </a:cubicBezTo>
                  <a:cubicBezTo>
                    <a:pt x="15693" y="15361"/>
                    <a:pt x="9565" y="9122"/>
                    <a:pt x="3327" y="2995"/>
                  </a:cubicBezTo>
                  <a:cubicBezTo>
                    <a:pt x="2523" y="2191"/>
                    <a:pt x="1830" y="1387"/>
                    <a:pt x="1026" y="583"/>
                  </a:cubicBezTo>
                  <a:cubicBezTo>
                    <a:pt x="804" y="444"/>
                    <a:pt x="555" y="223"/>
                    <a:pt x="3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714;p69"/>
            <p:cNvSpPr/>
            <p:nvPr/>
          </p:nvSpPr>
          <p:spPr>
            <a:xfrm>
              <a:off x="2432698" y="3695033"/>
              <a:ext cx="655312" cy="650350"/>
            </a:xfrm>
            <a:custGeom>
              <a:avLst/>
              <a:gdLst/>
              <a:ahLst/>
              <a:cxnLst/>
              <a:rect l="l" t="t" r="r" b="b"/>
              <a:pathLst>
                <a:path w="47938" h="47575" extrusionOk="0">
                  <a:moveTo>
                    <a:pt x="583" y="0"/>
                  </a:moveTo>
                  <a:lnTo>
                    <a:pt x="583" y="0"/>
                  </a:lnTo>
                  <a:cubicBezTo>
                    <a:pt x="1" y="804"/>
                    <a:pt x="222" y="1387"/>
                    <a:pt x="805" y="1858"/>
                  </a:cubicBezTo>
                  <a:cubicBezTo>
                    <a:pt x="1387" y="2302"/>
                    <a:pt x="1969" y="2884"/>
                    <a:pt x="2551" y="3466"/>
                  </a:cubicBezTo>
                  <a:cubicBezTo>
                    <a:pt x="11091" y="12005"/>
                    <a:pt x="19630" y="20573"/>
                    <a:pt x="28308" y="29112"/>
                  </a:cubicBezTo>
                  <a:cubicBezTo>
                    <a:pt x="34186" y="35129"/>
                    <a:pt x="40203" y="41006"/>
                    <a:pt x="46219" y="47023"/>
                  </a:cubicBezTo>
                  <a:cubicBezTo>
                    <a:pt x="46660" y="47403"/>
                    <a:pt x="46859" y="47574"/>
                    <a:pt x="47099" y="47574"/>
                  </a:cubicBezTo>
                  <a:cubicBezTo>
                    <a:pt x="47298" y="47574"/>
                    <a:pt x="47525" y="47458"/>
                    <a:pt x="47938" y="47245"/>
                  </a:cubicBezTo>
                  <a:cubicBezTo>
                    <a:pt x="32107" y="31552"/>
                    <a:pt x="16414" y="15832"/>
                    <a:pt x="5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715;p69"/>
            <p:cNvSpPr/>
            <p:nvPr/>
          </p:nvSpPr>
          <p:spPr>
            <a:xfrm>
              <a:off x="2423225" y="3751887"/>
              <a:ext cx="615902" cy="603995"/>
            </a:xfrm>
            <a:custGeom>
              <a:avLst/>
              <a:gdLst/>
              <a:ahLst/>
              <a:cxnLst/>
              <a:rect l="l" t="t" r="r" b="b"/>
              <a:pathLst>
                <a:path w="45055" h="44184" extrusionOk="0">
                  <a:moveTo>
                    <a:pt x="472" y="0"/>
                  </a:moveTo>
                  <a:lnTo>
                    <a:pt x="472" y="0"/>
                  </a:lnTo>
                  <a:cubicBezTo>
                    <a:pt x="0" y="804"/>
                    <a:pt x="333" y="1275"/>
                    <a:pt x="915" y="1747"/>
                  </a:cubicBezTo>
                  <a:cubicBezTo>
                    <a:pt x="7265" y="7985"/>
                    <a:pt x="13503" y="14334"/>
                    <a:pt x="19880" y="20573"/>
                  </a:cubicBezTo>
                  <a:cubicBezTo>
                    <a:pt x="27033" y="27726"/>
                    <a:pt x="34186" y="35018"/>
                    <a:pt x="41478" y="42171"/>
                  </a:cubicBezTo>
                  <a:cubicBezTo>
                    <a:pt x="41921" y="42642"/>
                    <a:pt x="42504" y="43086"/>
                    <a:pt x="42975" y="43668"/>
                  </a:cubicBezTo>
                  <a:cubicBezTo>
                    <a:pt x="43312" y="44005"/>
                    <a:pt x="43602" y="44184"/>
                    <a:pt x="43991" y="44184"/>
                  </a:cubicBezTo>
                  <a:cubicBezTo>
                    <a:pt x="44274" y="44184"/>
                    <a:pt x="44610" y="44088"/>
                    <a:pt x="45054" y="43890"/>
                  </a:cubicBezTo>
                  <a:cubicBezTo>
                    <a:pt x="44472" y="43446"/>
                    <a:pt x="44001" y="43197"/>
                    <a:pt x="43779" y="42864"/>
                  </a:cubicBezTo>
                  <a:cubicBezTo>
                    <a:pt x="38705" y="37901"/>
                    <a:pt x="33604" y="32799"/>
                    <a:pt x="28530" y="27837"/>
                  </a:cubicBezTo>
                  <a:cubicBezTo>
                    <a:pt x="19408" y="18715"/>
                    <a:pt x="10398" y="9704"/>
                    <a:pt x="1276" y="693"/>
                  </a:cubicBezTo>
                  <a:cubicBezTo>
                    <a:pt x="1276" y="582"/>
                    <a:pt x="1165" y="582"/>
                    <a:pt x="1165" y="471"/>
                  </a:cubicBezTo>
                  <a:cubicBezTo>
                    <a:pt x="915" y="361"/>
                    <a:pt x="694" y="111"/>
                    <a:pt x="4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716;p69"/>
            <p:cNvSpPr/>
            <p:nvPr/>
          </p:nvSpPr>
          <p:spPr>
            <a:xfrm>
              <a:off x="3538260" y="3140920"/>
              <a:ext cx="618937" cy="614002"/>
            </a:xfrm>
            <a:custGeom>
              <a:avLst/>
              <a:gdLst/>
              <a:ahLst/>
              <a:cxnLst/>
              <a:rect l="l" t="t" r="r" b="b"/>
              <a:pathLst>
                <a:path w="45277" h="44916" extrusionOk="0">
                  <a:moveTo>
                    <a:pt x="1" y="0"/>
                  </a:moveTo>
                  <a:lnTo>
                    <a:pt x="1831" y="1830"/>
                  </a:lnTo>
                  <a:lnTo>
                    <a:pt x="15943" y="15943"/>
                  </a:lnTo>
                  <a:cubicBezTo>
                    <a:pt x="25287" y="25286"/>
                    <a:pt x="34769" y="34657"/>
                    <a:pt x="44112" y="44001"/>
                  </a:cubicBezTo>
                  <a:cubicBezTo>
                    <a:pt x="44223" y="44112"/>
                    <a:pt x="44362" y="44223"/>
                    <a:pt x="44473" y="44361"/>
                  </a:cubicBezTo>
                  <a:cubicBezTo>
                    <a:pt x="44694" y="44583"/>
                    <a:pt x="44916" y="44694"/>
                    <a:pt x="45166" y="44916"/>
                  </a:cubicBezTo>
                  <a:cubicBezTo>
                    <a:pt x="45277" y="44001"/>
                    <a:pt x="45055" y="43419"/>
                    <a:pt x="44473" y="42837"/>
                  </a:cubicBezTo>
                  <a:cubicBezTo>
                    <a:pt x="37763" y="36266"/>
                    <a:pt x="31053" y="29556"/>
                    <a:pt x="24483" y="22985"/>
                  </a:cubicBezTo>
                  <a:cubicBezTo>
                    <a:pt x="17191" y="15693"/>
                    <a:pt x="9927" y="8429"/>
                    <a:pt x="2635" y="1026"/>
                  </a:cubicBezTo>
                  <a:cubicBezTo>
                    <a:pt x="1942" y="333"/>
                    <a:pt x="1138" y="0"/>
                    <a:pt x="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717;p69"/>
            <p:cNvSpPr/>
            <p:nvPr/>
          </p:nvSpPr>
          <p:spPr>
            <a:xfrm>
              <a:off x="2420190" y="3811762"/>
              <a:ext cx="555644" cy="550368"/>
            </a:xfrm>
            <a:custGeom>
              <a:avLst/>
              <a:gdLst/>
              <a:ahLst/>
              <a:cxnLst/>
              <a:rect l="l" t="t" r="r" b="b"/>
              <a:pathLst>
                <a:path w="40647" h="40261" extrusionOk="0">
                  <a:moveTo>
                    <a:pt x="333" y="1"/>
                  </a:moveTo>
                  <a:lnTo>
                    <a:pt x="333" y="1"/>
                  </a:lnTo>
                  <a:cubicBezTo>
                    <a:pt x="1" y="833"/>
                    <a:pt x="333" y="1276"/>
                    <a:pt x="916" y="1858"/>
                  </a:cubicBezTo>
                  <a:cubicBezTo>
                    <a:pt x="3688" y="4520"/>
                    <a:pt x="6350" y="7182"/>
                    <a:pt x="9011" y="9843"/>
                  </a:cubicBezTo>
                  <a:cubicBezTo>
                    <a:pt x="18937" y="19769"/>
                    <a:pt x="28863" y="29695"/>
                    <a:pt x="38816" y="39648"/>
                  </a:cubicBezTo>
                  <a:cubicBezTo>
                    <a:pt x="39193" y="40025"/>
                    <a:pt x="39531" y="40261"/>
                    <a:pt x="39961" y="40261"/>
                  </a:cubicBezTo>
                  <a:cubicBezTo>
                    <a:pt x="40164" y="40261"/>
                    <a:pt x="40388" y="40208"/>
                    <a:pt x="40646" y="40092"/>
                  </a:cubicBezTo>
                  <a:cubicBezTo>
                    <a:pt x="39260" y="38373"/>
                    <a:pt x="1027" y="361"/>
                    <a:pt x="3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718;p69"/>
            <p:cNvSpPr/>
            <p:nvPr/>
          </p:nvSpPr>
          <p:spPr>
            <a:xfrm>
              <a:off x="3621647" y="3159867"/>
              <a:ext cx="521155" cy="519255"/>
            </a:xfrm>
            <a:custGeom>
              <a:avLst/>
              <a:gdLst/>
              <a:ahLst/>
              <a:cxnLst/>
              <a:rect l="l" t="t" r="r" b="b"/>
              <a:pathLst>
                <a:path w="38124" h="37985" extrusionOk="0">
                  <a:moveTo>
                    <a:pt x="1" y="1"/>
                  </a:moveTo>
                  <a:lnTo>
                    <a:pt x="1" y="1"/>
                  </a:lnTo>
                  <a:cubicBezTo>
                    <a:pt x="472" y="444"/>
                    <a:pt x="694" y="805"/>
                    <a:pt x="943" y="1027"/>
                  </a:cubicBezTo>
                  <a:cubicBezTo>
                    <a:pt x="3355" y="3466"/>
                    <a:pt x="5906" y="5879"/>
                    <a:pt x="8318" y="8318"/>
                  </a:cubicBezTo>
                  <a:cubicBezTo>
                    <a:pt x="17911" y="17884"/>
                    <a:pt x="27615" y="27588"/>
                    <a:pt x="37319" y="37181"/>
                  </a:cubicBezTo>
                  <a:lnTo>
                    <a:pt x="38123" y="37985"/>
                  </a:lnTo>
                  <a:cubicBezTo>
                    <a:pt x="38123" y="36737"/>
                    <a:pt x="37679" y="36044"/>
                    <a:pt x="36986" y="35351"/>
                  </a:cubicBezTo>
                  <a:cubicBezTo>
                    <a:pt x="31552" y="30028"/>
                    <a:pt x="26118" y="24593"/>
                    <a:pt x="20795" y="19270"/>
                  </a:cubicBezTo>
                  <a:cubicBezTo>
                    <a:pt x="14806" y="13281"/>
                    <a:pt x="8789" y="7376"/>
                    <a:pt x="2912" y="1387"/>
                  </a:cubicBezTo>
                  <a:cubicBezTo>
                    <a:pt x="2080" y="555"/>
                    <a:pt x="1276" y="223"/>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719;p69"/>
            <p:cNvSpPr/>
            <p:nvPr/>
          </p:nvSpPr>
          <p:spPr>
            <a:xfrm>
              <a:off x="2424742" y="3876571"/>
              <a:ext cx="489687" cy="485449"/>
            </a:xfrm>
            <a:custGeom>
              <a:avLst/>
              <a:gdLst/>
              <a:ahLst/>
              <a:cxnLst/>
              <a:rect l="l" t="t" r="r" b="b"/>
              <a:pathLst>
                <a:path w="35822" h="35512" extrusionOk="0">
                  <a:moveTo>
                    <a:pt x="111" y="1"/>
                  </a:moveTo>
                  <a:lnTo>
                    <a:pt x="111" y="1"/>
                  </a:lnTo>
                  <a:cubicBezTo>
                    <a:pt x="0" y="944"/>
                    <a:pt x="361" y="1637"/>
                    <a:pt x="915" y="2191"/>
                  </a:cubicBezTo>
                  <a:cubicBezTo>
                    <a:pt x="4159" y="5435"/>
                    <a:pt x="7514" y="8679"/>
                    <a:pt x="10758" y="11895"/>
                  </a:cubicBezTo>
                  <a:cubicBezTo>
                    <a:pt x="16525" y="17690"/>
                    <a:pt x="22181" y="23346"/>
                    <a:pt x="27948" y="29002"/>
                  </a:cubicBezTo>
                  <a:cubicBezTo>
                    <a:pt x="29916" y="30970"/>
                    <a:pt x="31885" y="32939"/>
                    <a:pt x="33853" y="34907"/>
                  </a:cubicBezTo>
                  <a:cubicBezTo>
                    <a:pt x="34213" y="35331"/>
                    <a:pt x="34703" y="35512"/>
                    <a:pt x="35223" y="35512"/>
                  </a:cubicBezTo>
                  <a:cubicBezTo>
                    <a:pt x="35384" y="35512"/>
                    <a:pt x="35547" y="35495"/>
                    <a:pt x="35711" y="35462"/>
                  </a:cubicBezTo>
                  <a:cubicBezTo>
                    <a:pt x="35711" y="35351"/>
                    <a:pt x="35711" y="35351"/>
                    <a:pt x="35822" y="35240"/>
                  </a:cubicBezTo>
                  <a:cubicBezTo>
                    <a:pt x="35461" y="35018"/>
                    <a:pt x="35129" y="34769"/>
                    <a:pt x="34879" y="34436"/>
                  </a:cubicBezTo>
                  <a:cubicBezTo>
                    <a:pt x="31663" y="31303"/>
                    <a:pt x="28530" y="28198"/>
                    <a:pt x="25314" y="24954"/>
                  </a:cubicBezTo>
                  <a:cubicBezTo>
                    <a:pt x="18937" y="18494"/>
                    <a:pt x="12477" y="12145"/>
                    <a:pt x="6017" y="5657"/>
                  </a:cubicBezTo>
                  <a:lnTo>
                    <a:pt x="804" y="472"/>
                  </a:lnTo>
                  <a:cubicBezTo>
                    <a:pt x="583" y="361"/>
                    <a:pt x="361" y="250"/>
                    <a:pt x="11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720;p69"/>
            <p:cNvSpPr/>
            <p:nvPr/>
          </p:nvSpPr>
          <p:spPr>
            <a:xfrm>
              <a:off x="2437250" y="3949350"/>
              <a:ext cx="405931" cy="404413"/>
            </a:xfrm>
            <a:custGeom>
              <a:avLst/>
              <a:gdLst/>
              <a:ahLst/>
              <a:cxnLst/>
              <a:rect l="l" t="t" r="r" b="b"/>
              <a:pathLst>
                <a:path w="29695" h="29584" extrusionOk="0">
                  <a:moveTo>
                    <a:pt x="0" y="0"/>
                  </a:moveTo>
                  <a:cubicBezTo>
                    <a:pt x="139" y="1165"/>
                    <a:pt x="250" y="1969"/>
                    <a:pt x="1054" y="2551"/>
                  </a:cubicBezTo>
                  <a:lnTo>
                    <a:pt x="2218" y="3688"/>
                  </a:lnTo>
                  <a:cubicBezTo>
                    <a:pt x="10536" y="11894"/>
                    <a:pt x="18715" y="20101"/>
                    <a:pt x="26922" y="28308"/>
                  </a:cubicBezTo>
                  <a:cubicBezTo>
                    <a:pt x="27615" y="29112"/>
                    <a:pt x="28419" y="29583"/>
                    <a:pt x="29694" y="29583"/>
                  </a:cubicBezTo>
                  <a:cubicBezTo>
                    <a:pt x="19769" y="19741"/>
                    <a:pt x="10065" y="9926"/>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721;p69"/>
            <p:cNvSpPr/>
            <p:nvPr/>
          </p:nvSpPr>
          <p:spPr>
            <a:xfrm>
              <a:off x="3722846" y="3197774"/>
              <a:ext cx="390005" cy="385084"/>
            </a:xfrm>
            <a:custGeom>
              <a:avLst/>
              <a:gdLst/>
              <a:ahLst/>
              <a:cxnLst/>
              <a:rect l="l" t="t" r="r" b="b"/>
              <a:pathLst>
                <a:path w="28530" h="28170" extrusionOk="0">
                  <a:moveTo>
                    <a:pt x="0" y="0"/>
                  </a:moveTo>
                  <a:cubicBezTo>
                    <a:pt x="9482" y="9344"/>
                    <a:pt x="18826" y="18715"/>
                    <a:pt x="28308" y="28170"/>
                  </a:cubicBezTo>
                  <a:cubicBezTo>
                    <a:pt x="28419" y="28059"/>
                    <a:pt x="28419" y="28059"/>
                    <a:pt x="28530" y="28059"/>
                  </a:cubicBezTo>
                  <a:cubicBezTo>
                    <a:pt x="28086" y="26894"/>
                    <a:pt x="27726" y="25868"/>
                    <a:pt x="26811" y="25064"/>
                  </a:cubicBezTo>
                  <a:cubicBezTo>
                    <a:pt x="26229" y="24593"/>
                    <a:pt x="25757" y="24122"/>
                    <a:pt x="25314" y="23678"/>
                  </a:cubicBezTo>
                  <a:lnTo>
                    <a:pt x="7153" y="5545"/>
                  </a:lnTo>
                  <a:cubicBezTo>
                    <a:pt x="5767" y="4270"/>
                    <a:pt x="4519" y="2995"/>
                    <a:pt x="3244" y="1608"/>
                  </a:cubicBezTo>
                  <a:cubicBezTo>
                    <a:pt x="2301" y="693"/>
                    <a:pt x="1276" y="333"/>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722;p69"/>
            <p:cNvSpPr/>
            <p:nvPr/>
          </p:nvSpPr>
          <p:spPr>
            <a:xfrm>
              <a:off x="2467571" y="4044097"/>
              <a:ext cx="280850" cy="282750"/>
            </a:xfrm>
            <a:custGeom>
              <a:avLst/>
              <a:gdLst/>
              <a:ahLst/>
              <a:cxnLst/>
              <a:rect l="l" t="t" r="r" b="b"/>
              <a:pathLst>
                <a:path w="20545" h="20684" extrusionOk="0">
                  <a:moveTo>
                    <a:pt x="0" y="1"/>
                  </a:moveTo>
                  <a:lnTo>
                    <a:pt x="0" y="1"/>
                  </a:lnTo>
                  <a:cubicBezTo>
                    <a:pt x="333" y="1165"/>
                    <a:pt x="693" y="2191"/>
                    <a:pt x="1498" y="2995"/>
                  </a:cubicBezTo>
                  <a:cubicBezTo>
                    <a:pt x="6932" y="8318"/>
                    <a:pt x="12338" y="13752"/>
                    <a:pt x="17662" y="19187"/>
                  </a:cubicBezTo>
                  <a:cubicBezTo>
                    <a:pt x="18466" y="19991"/>
                    <a:pt x="19519" y="20323"/>
                    <a:pt x="20545" y="20684"/>
                  </a:cubicBezTo>
                  <a:cubicBezTo>
                    <a:pt x="13614" y="13752"/>
                    <a:pt x="6793" y="6932"/>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723;p69"/>
            <p:cNvSpPr/>
            <p:nvPr/>
          </p:nvSpPr>
          <p:spPr>
            <a:xfrm>
              <a:off x="3871411" y="3278126"/>
              <a:ext cx="162605" cy="164122"/>
            </a:xfrm>
            <a:custGeom>
              <a:avLst/>
              <a:gdLst/>
              <a:ahLst/>
              <a:cxnLst/>
              <a:rect l="l" t="t" r="r" b="b"/>
              <a:pathLst>
                <a:path w="11895" h="12006" extrusionOk="0">
                  <a:moveTo>
                    <a:pt x="1" y="0"/>
                  </a:moveTo>
                  <a:lnTo>
                    <a:pt x="1" y="0"/>
                  </a:lnTo>
                  <a:cubicBezTo>
                    <a:pt x="3910" y="3937"/>
                    <a:pt x="7847" y="7985"/>
                    <a:pt x="11895" y="12005"/>
                  </a:cubicBezTo>
                  <a:cubicBezTo>
                    <a:pt x="9926" y="8207"/>
                    <a:pt x="2080" y="471"/>
                    <a:pt x="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Google Shape;1811;p38"/>
          <p:cNvSpPr txBox="1">
            <a:spLocks/>
          </p:cNvSpPr>
          <p:nvPr/>
        </p:nvSpPr>
        <p:spPr>
          <a:xfrm>
            <a:off x="1023149" y="2050767"/>
            <a:ext cx="4881200" cy="11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1pPr>
            <a:lvl2pPr marL="914400" marR="0" lvl="1"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2pPr>
            <a:lvl3pPr marL="1371600" marR="0" lvl="2"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3pPr>
            <a:lvl4pPr marL="1828800" marR="0" lvl="3"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4pPr>
            <a:lvl5pPr marL="2286000" marR="0" lvl="4"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5pPr>
            <a:lvl6pPr marL="2743200" marR="0" lvl="5"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6pPr>
            <a:lvl7pPr marL="3200400" marR="0" lvl="6"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7pPr>
            <a:lvl8pPr marL="3657600" marR="0" lvl="7" indent="-317500" algn="l" rtl="0">
              <a:lnSpc>
                <a:spcPct val="100000"/>
              </a:lnSpc>
              <a:spcBef>
                <a:spcPts val="1600"/>
              </a:spcBef>
              <a:spcAft>
                <a:spcPts val="0"/>
              </a:spcAft>
              <a:buClr>
                <a:srgbClr val="20124D"/>
              </a:buClr>
              <a:buSzPts val="1400"/>
              <a:buFont typeface="Lato"/>
              <a:buNone/>
              <a:defRPr sz="1400" b="0" i="0" u="none" strike="noStrike" cap="none">
                <a:solidFill>
                  <a:srgbClr val="FFFFFF"/>
                </a:solidFill>
                <a:latin typeface="Lato"/>
                <a:ea typeface="Lato"/>
                <a:cs typeface="Lato"/>
                <a:sym typeface="Lato"/>
              </a:defRPr>
            </a:lvl8pPr>
            <a:lvl9pPr marL="4114800" marR="0" lvl="8" indent="-317500" algn="l" rtl="0">
              <a:lnSpc>
                <a:spcPct val="100000"/>
              </a:lnSpc>
              <a:spcBef>
                <a:spcPts val="1600"/>
              </a:spcBef>
              <a:spcAft>
                <a:spcPts val="1600"/>
              </a:spcAft>
              <a:buClr>
                <a:srgbClr val="20124D"/>
              </a:buClr>
              <a:buSzPts val="1400"/>
              <a:buFont typeface="Lato"/>
              <a:buNone/>
              <a:defRPr sz="1400" b="0" i="0" u="none" strike="noStrike" cap="none">
                <a:solidFill>
                  <a:srgbClr val="FFFFFF"/>
                </a:solidFill>
                <a:latin typeface="Lato"/>
                <a:ea typeface="Lato"/>
                <a:cs typeface="Lato"/>
                <a:sym typeface="Lato"/>
              </a:defRPr>
            </a:lvl9pPr>
          </a:lstStyle>
          <a:p>
            <a:pPr marL="0" indent="0" defTabSz="1219170"/>
            <a:endParaRPr lang="fr-FR" sz="1867" b="1" kern="0" dirty="0"/>
          </a:p>
        </p:txBody>
      </p:sp>
    </p:spTree>
    <p:extLst>
      <p:ext uri="{BB962C8B-B14F-4D97-AF65-F5344CB8AC3E}">
        <p14:creationId xmlns:p14="http://schemas.microsoft.com/office/powerpoint/2010/main" val="15233334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oogle Shape;2045;p52"/>
          <p:cNvGrpSpPr/>
          <p:nvPr/>
        </p:nvGrpSpPr>
        <p:grpSpPr>
          <a:xfrm>
            <a:off x="1567214" y="2378439"/>
            <a:ext cx="9178380" cy="3004351"/>
            <a:chOff x="635764" y="1695702"/>
            <a:chExt cx="8068926" cy="2641194"/>
          </a:xfrm>
        </p:grpSpPr>
        <p:sp>
          <p:nvSpPr>
            <p:cNvPr id="29" name="Google Shape;2046;p52"/>
            <p:cNvSpPr/>
            <p:nvPr/>
          </p:nvSpPr>
          <p:spPr>
            <a:xfrm rot="-7798543">
              <a:off x="774426" y="2830554"/>
              <a:ext cx="1028236" cy="687349"/>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047;p52"/>
            <p:cNvSpPr/>
            <p:nvPr/>
          </p:nvSpPr>
          <p:spPr>
            <a:xfrm rot="6744165">
              <a:off x="7330371" y="2046883"/>
              <a:ext cx="1374931" cy="919064"/>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048;p52"/>
            <p:cNvSpPr/>
            <p:nvPr/>
          </p:nvSpPr>
          <p:spPr>
            <a:xfrm rot="2700000">
              <a:off x="5025613" y="3066318"/>
              <a:ext cx="1374915" cy="919066"/>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049;p52"/>
            <p:cNvSpPr/>
            <p:nvPr/>
          </p:nvSpPr>
          <p:spPr>
            <a:xfrm rot="2700000">
              <a:off x="4854160" y="2714689"/>
              <a:ext cx="1374915" cy="919066"/>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050;p52"/>
            <p:cNvSpPr/>
            <p:nvPr/>
          </p:nvSpPr>
          <p:spPr>
            <a:xfrm rot="-5400000">
              <a:off x="2781375" y="2063418"/>
              <a:ext cx="1374921" cy="919067"/>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051;p52"/>
            <p:cNvSpPr/>
            <p:nvPr/>
          </p:nvSpPr>
          <p:spPr>
            <a:xfrm rot="-5400000">
              <a:off x="2653971" y="2433294"/>
              <a:ext cx="1374921" cy="919067"/>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052;p52"/>
            <p:cNvSpPr/>
            <p:nvPr/>
          </p:nvSpPr>
          <p:spPr>
            <a:xfrm rot="6744261">
              <a:off x="8019196" y="3178340"/>
              <a:ext cx="543216" cy="363100"/>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053;p52"/>
            <p:cNvSpPr/>
            <p:nvPr/>
          </p:nvSpPr>
          <p:spPr>
            <a:xfrm rot="6744261">
              <a:off x="635521" y="2201365"/>
              <a:ext cx="543216" cy="363100"/>
            </a:xfrm>
            <a:custGeom>
              <a:avLst/>
              <a:gdLst/>
              <a:ahLst/>
              <a:cxnLst/>
              <a:rect l="l" t="t" r="r" b="b"/>
              <a:pathLst>
                <a:path w="14676" h="16379" extrusionOk="0">
                  <a:moveTo>
                    <a:pt x="7560" y="1"/>
                  </a:moveTo>
                  <a:cubicBezTo>
                    <a:pt x="3283" y="1"/>
                    <a:pt x="0" y="8178"/>
                    <a:pt x="2476" y="12988"/>
                  </a:cubicBezTo>
                  <a:cubicBezTo>
                    <a:pt x="3703" y="15375"/>
                    <a:pt x="6008" y="16379"/>
                    <a:pt x="8201" y="16379"/>
                  </a:cubicBezTo>
                  <a:cubicBezTo>
                    <a:pt x="10559" y="16379"/>
                    <a:pt x="12790" y="15223"/>
                    <a:pt x="13430" y="13366"/>
                  </a:cubicBezTo>
                  <a:cubicBezTo>
                    <a:pt x="14675" y="9777"/>
                    <a:pt x="13214" y="571"/>
                    <a:pt x="7908" y="20"/>
                  </a:cubicBezTo>
                  <a:cubicBezTo>
                    <a:pt x="7791" y="5"/>
                    <a:pt x="7677" y="1"/>
                    <a:pt x="7560" y="1"/>
                  </a:cubicBezTo>
                  <a:close/>
                </a:path>
              </a:pathLst>
            </a:custGeom>
            <a:solidFill>
              <a:srgbClr val="F59D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1" name="Google Shape;2054;p52"/>
          <p:cNvGrpSpPr/>
          <p:nvPr/>
        </p:nvGrpSpPr>
        <p:grpSpPr>
          <a:xfrm>
            <a:off x="6985854" y="1916857"/>
            <a:ext cx="2707053" cy="3103473"/>
            <a:chOff x="1340775" y="1694775"/>
            <a:chExt cx="2030290" cy="2327605"/>
          </a:xfrm>
        </p:grpSpPr>
        <p:sp>
          <p:nvSpPr>
            <p:cNvPr id="42" name="Google Shape;2055;p52"/>
            <p:cNvSpPr/>
            <p:nvPr/>
          </p:nvSpPr>
          <p:spPr>
            <a:xfrm>
              <a:off x="1389565" y="1746580"/>
              <a:ext cx="1981500" cy="2275800"/>
            </a:xfrm>
            <a:prstGeom prst="roundRect">
              <a:avLst>
                <a:gd name="adj" fmla="val 16667"/>
              </a:avLst>
            </a:pr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056;p52"/>
            <p:cNvSpPr/>
            <p:nvPr/>
          </p:nvSpPr>
          <p:spPr>
            <a:xfrm>
              <a:off x="1340775" y="1694775"/>
              <a:ext cx="1981500" cy="2275800"/>
            </a:xfrm>
            <a:prstGeom prst="roundRect">
              <a:avLst>
                <a:gd name="adj" fmla="val 16667"/>
              </a:avLst>
            </a:prstGeom>
            <a:solidFill>
              <a:srgbClr val="FFFFFF"/>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4" name="Rectangle 43"/>
          <p:cNvSpPr/>
          <p:nvPr/>
        </p:nvSpPr>
        <p:spPr>
          <a:xfrm>
            <a:off x="7379908" y="2216816"/>
            <a:ext cx="1954893" cy="1405256"/>
          </a:xfrm>
          <a:prstGeom prst="rect">
            <a:avLst/>
          </a:prstGeom>
        </p:spPr>
        <p:txBody>
          <a:bodyPr wrap="square">
            <a:spAutoFit/>
          </a:bodyPr>
          <a:lstStyle/>
          <a:p>
            <a:pPr algn="ctr" defTabSz="1219170">
              <a:buClr>
                <a:srgbClr val="000000"/>
              </a:buClr>
            </a:pPr>
            <a:r>
              <a:rPr lang="fr-FR" sz="2133" kern="0" dirty="0">
                <a:solidFill>
                  <a:srgbClr val="002060"/>
                </a:solidFill>
                <a:latin typeface="Arial"/>
                <a:cs typeface="Arial"/>
                <a:sym typeface="Arial"/>
              </a:rPr>
              <a:t>Elaboration du projet d’Arrêté d’admission à la retraite</a:t>
            </a:r>
            <a:endParaRPr lang="fr-FR" sz="2133" kern="0" dirty="0">
              <a:solidFill>
                <a:srgbClr val="000000"/>
              </a:solidFill>
              <a:latin typeface="Lato" panose="020B0604020202020204" charset="0"/>
              <a:cs typeface="Arial"/>
              <a:sym typeface="Arial"/>
            </a:endParaRPr>
          </a:p>
        </p:txBody>
      </p:sp>
      <p:grpSp>
        <p:nvGrpSpPr>
          <p:cNvPr id="20" name="Google Shape;2053;p58"/>
          <p:cNvGrpSpPr/>
          <p:nvPr/>
        </p:nvGrpSpPr>
        <p:grpSpPr>
          <a:xfrm>
            <a:off x="1222971" y="1320156"/>
            <a:ext cx="1737205" cy="3960933"/>
            <a:chOff x="378425" y="1633400"/>
            <a:chExt cx="1302904" cy="2970700"/>
          </a:xfrm>
        </p:grpSpPr>
        <p:sp>
          <p:nvSpPr>
            <p:cNvPr id="21" name="Google Shape;2054;p58"/>
            <p:cNvSpPr/>
            <p:nvPr/>
          </p:nvSpPr>
          <p:spPr>
            <a:xfrm>
              <a:off x="865374" y="4306762"/>
              <a:ext cx="182743" cy="103303"/>
            </a:xfrm>
            <a:custGeom>
              <a:avLst/>
              <a:gdLst/>
              <a:ahLst/>
              <a:cxnLst/>
              <a:rect l="l" t="t" r="r" b="b"/>
              <a:pathLst>
                <a:path w="3676" h="2078" extrusionOk="0">
                  <a:moveTo>
                    <a:pt x="1" y="1"/>
                  </a:moveTo>
                  <a:lnTo>
                    <a:pt x="1" y="2078"/>
                  </a:lnTo>
                  <a:lnTo>
                    <a:pt x="3539" y="1986"/>
                  </a:lnTo>
                  <a:lnTo>
                    <a:pt x="3676" y="115"/>
                  </a:lnTo>
                  <a:lnTo>
                    <a:pt x="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055;p58"/>
            <p:cNvSpPr/>
            <p:nvPr/>
          </p:nvSpPr>
          <p:spPr>
            <a:xfrm>
              <a:off x="857470" y="4397540"/>
              <a:ext cx="398297" cy="198651"/>
            </a:xfrm>
            <a:custGeom>
              <a:avLst/>
              <a:gdLst/>
              <a:ahLst/>
              <a:cxnLst/>
              <a:rect l="l" t="t" r="r" b="b"/>
              <a:pathLst>
                <a:path w="8012" h="3996" extrusionOk="0">
                  <a:moveTo>
                    <a:pt x="4040" y="1"/>
                  </a:moveTo>
                  <a:lnTo>
                    <a:pt x="46" y="115"/>
                  </a:lnTo>
                  <a:lnTo>
                    <a:pt x="23" y="3493"/>
                  </a:lnTo>
                  <a:cubicBezTo>
                    <a:pt x="0" y="3676"/>
                    <a:pt x="160" y="3835"/>
                    <a:pt x="343" y="3858"/>
                  </a:cubicBezTo>
                  <a:lnTo>
                    <a:pt x="7578" y="3995"/>
                  </a:lnTo>
                  <a:cubicBezTo>
                    <a:pt x="7875" y="3995"/>
                    <a:pt x="8012" y="3653"/>
                    <a:pt x="7784" y="3447"/>
                  </a:cubicBezTo>
                  <a:lnTo>
                    <a:pt x="4588" y="526"/>
                  </a:lnTo>
                  <a:lnTo>
                    <a:pt x="404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056;p58"/>
            <p:cNvSpPr/>
            <p:nvPr/>
          </p:nvSpPr>
          <p:spPr>
            <a:xfrm>
              <a:off x="857470" y="4556425"/>
              <a:ext cx="398297" cy="39770"/>
            </a:xfrm>
            <a:custGeom>
              <a:avLst/>
              <a:gdLst/>
              <a:ahLst/>
              <a:cxnLst/>
              <a:rect l="l" t="t" r="r" b="b"/>
              <a:pathLst>
                <a:path w="8012" h="800" extrusionOk="0">
                  <a:moveTo>
                    <a:pt x="23" y="0"/>
                  </a:moveTo>
                  <a:lnTo>
                    <a:pt x="23" y="297"/>
                  </a:lnTo>
                  <a:cubicBezTo>
                    <a:pt x="0" y="480"/>
                    <a:pt x="160" y="639"/>
                    <a:pt x="343" y="662"/>
                  </a:cubicBezTo>
                  <a:lnTo>
                    <a:pt x="7578" y="799"/>
                  </a:lnTo>
                  <a:cubicBezTo>
                    <a:pt x="7875" y="799"/>
                    <a:pt x="8012" y="457"/>
                    <a:pt x="7784" y="251"/>
                  </a:cubicBezTo>
                  <a:lnTo>
                    <a:pt x="7692" y="160"/>
                  </a:lnTo>
                  <a:cubicBezTo>
                    <a:pt x="7624" y="206"/>
                    <a:pt x="7555" y="229"/>
                    <a:pt x="7464" y="229"/>
                  </a:cubicBezTo>
                  <a:lnTo>
                    <a:pt x="251" y="92"/>
                  </a:lnTo>
                  <a:cubicBezTo>
                    <a:pt x="160" y="92"/>
                    <a:pt x="69" y="46"/>
                    <a:pt x="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057;p58"/>
            <p:cNvSpPr/>
            <p:nvPr/>
          </p:nvSpPr>
          <p:spPr>
            <a:xfrm>
              <a:off x="855183" y="4557569"/>
              <a:ext cx="341575" cy="12528"/>
            </a:xfrm>
            <a:custGeom>
              <a:avLst/>
              <a:gdLst/>
              <a:ahLst/>
              <a:cxnLst/>
              <a:rect l="l" t="t" r="r" b="b"/>
              <a:pathLst>
                <a:path w="6871" h="252" extrusionOk="0">
                  <a:moveTo>
                    <a:pt x="69" y="0"/>
                  </a:moveTo>
                  <a:cubicBezTo>
                    <a:pt x="23" y="0"/>
                    <a:pt x="1" y="23"/>
                    <a:pt x="1" y="69"/>
                  </a:cubicBezTo>
                  <a:cubicBezTo>
                    <a:pt x="1" y="114"/>
                    <a:pt x="23" y="137"/>
                    <a:pt x="69" y="160"/>
                  </a:cubicBezTo>
                  <a:lnTo>
                    <a:pt x="6802" y="251"/>
                  </a:lnTo>
                  <a:cubicBezTo>
                    <a:pt x="6825" y="251"/>
                    <a:pt x="6871" y="228"/>
                    <a:pt x="6871" y="183"/>
                  </a:cubicBezTo>
                  <a:cubicBezTo>
                    <a:pt x="6871" y="137"/>
                    <a:pt x="6825" y="91"/>
                    <a:pt x="6802" y="91"/>
                  </a:cubicBezTo>
                  <a:lnTo>
                    <a:pt x="6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058;p58"/>
            <p:cNvSpPr/>
            <p:nvPr/>
          </p:nvSpPr>
          <p:spPr>
            <a:xfrm>
              <a:off x="900572" y="4446607"/>
              <a:ext cx="69250" cy="66714"/>
            </a:xfrm>
            <a:custGeom>
              <a:avLst/>
              <a:gdLst/>
              <a:ahLst/>
              <a:cxnLst/>
              <a:rect l="l" t="t" r="r" b="b"/>
              <a:pathLst>
                <a:path w="1393" h="1342" extrusionOk="0">
                  <a:moveTo>
                    <a:pt x="799" y="155"/>
                  </a:moveTo>
                  <a:cubicBezTo>
                    <a:pt x="936" y="201"/>
                    <a:pt x="1051" y="269"/>
                    <a:pt x="1119" y="383"/>
                  </a:cubicBezTo>
                  <a:cubicBezTo>
                    <a:pt x="1210" y="497"/>
                    <a:pt x="1233" y="634"/>
                    <a:pt x="1210" y="771"/>
                  </a:cubicBezTo>
                  <a:cubicBezTo>
                    <a:pt x="1187" y="908"/>
                    <a:pt x="1096" y="1022"/>
                    <a:pt x="982" y="1114"/>
                  </a:cubicBezTo>
                  <a:cubicBezTo>
                    <a:pt x="896" y="1165"/>
                    <a:pt x="798" y="1191"/>
                    <a:pt x="696" y="1191"/>
                  </a:cubicBezTo>
                  <a:cubicBezTo>
                    <a:pt x="662" y="1191"/>
                    <a:pt x="628" y="1188"/>
                    <a:pt x="594" y="1182"/>
                  </a:cubicBezTo>
                  <a:cubicBezTo>
                    <a:pt x="320" y="1136"/>
                    <a:pt x="137" y="863"/>
                    <a:pt x="183" y="566"/>
                  </a:cubicBezTo>
                  <a:cubicBezTo>
                    <a:pt x="206" y="429"/>
                    <a:pt x="297" y="315"/>
                    <a:pt x="411" y="246"/>
                  </a:cubicBezTo>
                  <a:cubicBezTo>
                    <a:pt x="480" y="178"/>
                    <a:pt x="594" y="155"/>
                    <a:pt x="685" y="155"/>
                  </a:cubicBezTo>
                  <a:close/>
                  <a:moveTo>
                    <a:pt x="676" y="0"/>
                  </a:moveTo>
                  <a:cubicBezTo>
                    <a:pt x="545" y="0"/>
                    <a:pt x="420" y="42"/>
                    <a:pt x="320" y="109"/>
                  </a:cubicBezTo>
                  <a:cubicBezTo>
                    <a:pt x="160" y="223"/>
                    <a:pt x="69" y="360"/>
                    <a:pt x="23" y="543"/>
                  </a:cubicBezTo>
                  <a:cubicBezTo>
                    <a:pt x="1" y="726"/>
                    <a:pt x="23" y="908"/>
                    <a:pt x="137" y="1045"/>
                  </a:cubicBezTo>
                  <a:cubicBezTo>
                    <a:pt x="229" y="1205"/>
                    <a:pt x="389" y="1296"/>
                    <a:pt x="571" y="1342"/>
                  </a:cubicBezTo>
                  <a:lnTo>
                    <a:pt x="685" y="1342"/>
                  </a:lnTo>
                  <a:cubicBezTo>
                    <a:pt x="822" y="1342"/>
                    <a:pt x="959" y="1319"/>
                    <a:pt x="1073" y="1228"/>
                  </a:cubicBezTo>
                  <a:cubicBezTo>
                    <a:pt x="1210" y="1136"/>
                    <a:pt x="1324" y="977"/>
                    <a:pt x="1347" y="817"/>
                  </a:cubicBezTo>
                  <a:cubicBezTo>
                    <a:pt x="1393" y="634"/>
                    <a:pt x="1347" y="452"/>
                    <a:pt x="1256" y="292"/>
                  </a:cubicBezTo>
                  <a:cubicBezTo>
                    <a:pt x="1142" y="155"/>
                    <a:pt x="1005" y="41"/>
                    <a:pt x="822" y="18"/>
                  </a:cubicBezTo>
                  <a:cubicBezTo>
                    <a:pt x="773" y="6"/>
                    <a:pt x="724" y="0"/>
                    <a:pt x="67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059;p58"/>
            <p:cNvSpPr/>
            <p:nvPr/>
          </p:nvSpPr>
          <p:spPr>
            <a:xfrm>
              <a:off x="1051504" y="4419414"/>
              <a:ext cx="38627" cy="40615"/>
            </a:xfrm>
            <a:custGeom>
              <a:avLst/>
              <a:gdLst/>
              <a:ahLst/>
              <a:cxnLst/>
              <a:rect l="l" t="t" r="r" b="b"/>
              <a:pathLst>
                <a:path w="777" h="817" extrusionOk="0">
                  <a:moveTo>
                    <a:pt x="685" y="0"/>
                  </a:moveTo>
                  <a:cubicBezTo>
                    <a:pt x="668" y="0"/>
                    <a:pt x="651" y="6"/>
                    <a:pt x="639" y="17"/>
                  </a:cubicBezTo>
                  <a:lnTo>
                    <a:pt x="23" y="679"/>
                  </a:lnTo>
                  <a:cubicBezTo>
                    <a:pt x="0" y="702"/>
                    <a:pt x="0" y="770"/>
                    <a:pt x="23" y="793"/>
                  </a:cubicBezTo>
                  <a:cubicBezTo>
                    <a:pt x="46" y="793"/>
                    <a:pt x="46" y="816"/>
                    <a:pt x="69" y="816"/>
                  </a:cubicBezTo>
                  <a:cubicBezTo>
                    <a:pt x="92" y="816"/>
                    <a:pt x="114" y="793"/>
                    <a:pt x="137" y="793"/>
                  </a:cubicBezTo>
                  <a:lnTo>
                    <a:pt x="731" y="131"/>
                  </a:lnTo>
                  <a:cubicBezTo>
                    <a:pt x="776" y="109"/>
                    <a:pt x="776" y="40"/>
                    <a:pt x="731" y="17"/>
                  </a:cubicBezTo>
                  <a:cubicBezTo>
                    <a:pt x="719" y="6"/>
                    <a:pt x="702" y="0"/>
                    <a:pt x="68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060;p58"/>
            <p:cNvSpPr/>
            <p:nvPr/>
          </p:nvSpPr>
          <p:spPr>
            <a:xfrm>
              <a:off x="1075317" y="4443227"/>
              <a:ext cx="38627" cy="39472"/>
            </a:xfrm>
            <a:custGeom>
              <a:avLst/>
              <a:gdLst/>
              <a:ahLst/>
              <a:cxnLst/>
              <a:rect l="l" t="t" r="r" b="b"/>
              <a:pathLst>
                <a:path w="777" h="794" extrusionOk="0">
                  <a:moveTo>
                    <a:pt x="697" y="0"/>
                  </a:moveTo>
                  <a:cubicBezTo>
                    <a:pt x="674" y="0"/>
                    <a:pt x="651" y="6"/>
                    <a:pt x="640" y="18"/>
                  </a:cubicBezTo>
                  <a:lnTo>
                    <a:pt x="23" y="679"/>
                  </a:lnTo>
                  <a:cubicBezTo>
                    <a:pt x="1" y="702"/>
                    <a:pt x="1" y="748"/>
                    <a:pt x="46" y="771"/>
                  </a:cubicBezTo>
                  <a:cubicBezTo>
                    <a:pt x="46" y="794"/>
                    <a:pt x="69" y="794"/>
                    <a:pt x="92" y="794"/>
                  </a:cubicBezTo>
                  <a:cubicBezTo>
                    <a:pt x="115" y="794"/>
                    <a:pt x="138" y="794"/>
                    <a:pt x="138" y="771"/>
                  </a:cubicBezTo>
                  <a:lnTo>
                    <a:pt x="754" y="132"/>
                  </a:lnTo>
                  <a:cubicBezTo>
                    <a:pt x="777" y="86"/>
                    <a:pt x="777" y="40"/>
                    <a:pt x="754" y="18"/>
                  </a:cubicBezTo>
                  <a:cubicBezTo>
                    <a:pt x="742" y="6"/>
                    <a:pt x="720" y="0"/>
                    <a:pt x="69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061;p58"/>
            <p:cNvSpPr/>
            <p:nvPr/>
          </p:nvSpPr>
          <p:spPr>
            <a:xfrm>
              <a:off x="1098036" y="4465896"/>
              <a:ext cx="39770" cy="40615"/>
            </a:xfrm>
            <a:custGeom>
              <a:avLst/>
              <a:gdLst/>
              <a:ahLst/>
              <a:cxnLst/>
              <a:rect l="l" t="t" r="r" b="b"/>
              <a:pathLst>
                <a:path w="800" h="817" extrusionOk="0">
                  <a:moveTo>
                    <a:pt x="705" y="1"/>
                  </a:moveTo>
                  <a:cubicBezTo>
                    <a:pt x="685" y="1"/>
                    <a:pt x="662" y="7"/>
                    <a:pt x="639" y="18"/>
                  </a:cubicBezTo>
                  <a:lnTo>
                    <a:pt x="46" y="680"/>
                  </a:lnTo>
                  <a:cubicBezTo>
                    <a:pt x="0" y="703"/>
                    <a:pt x="23" y="771"/>
                    <a:pt x="46" y="794"/>
                  </a:cubicBezTo>
                  <a:cubicBezTo>
                    <a:pt x="69" y="794"/>
                    <a:pt x="69" y="817"/>
                    <a:pt x="91" y="817"/>
                  </a:cubicBezTo>
                  <a:cubicBezTo>
                    <a:pt x="114" y="817"/>
                    <a:pt x="137" y="794"/>
                    <a:pt x="160" y="794"/>
                  </a:cubicBezTo>
                  <a:lnTo>
                    <a:pt x="753" y="132"/>
                  </a:lnTo>
                  <a:cubicBezTo>
                    <a:pt x="799" y="87"/>
                    <a:pt x="799" y="41"/>
                    <a:pt x="753" y="18"/>
                  </a:cubicBezTo>
                  <a:cubicBezTo>
                    <a:pt x="742" y="7"/>
                    <a:pt x="725" y="1"/>
                    <a:pt x="7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062;p58"/>
            <p:cNvSpPr/>
            <p:nvPr/>
          </p:nvSpPr>
          <p:spPr>
            <a:xfrm>
              <a:off x="1026547" y="4343799"/>
              <a:ext cx="43150" cy="75364"/>
            </a:xfrm>
            <a:custGeom>
              <a:avLst/>
              <a:gdLst/>
              <a:ahLst/>
              <a:cxnLst/>
              <a:rect l="l" t="t" r="r" b="b"/>
              <a:pathLst>
                <a:path w="868" h="1516" extrusionOk="0">
                  <a:moveTo>
                    <a:pt x="365" y="146"/>
                  </a:moveTo>
                  <a:cubicBezTo>
                    <a:pt x="434" y="146"/>
                    <a:pt x="502" y="146"/>
                    <a:pt x="548" y="192"/>
                  </a:cubicBezTo>
                  <a:cubicBezTo>
                    <a:pt x="594" y="237"/>
                    <a:pt x="639" y="283"/>
                    <a:pt x="639" y="351"/>
                  </a:cubicBezTo>
                  <a:cubicBezTo>
                    <a:pt x="685" y="534"/>
                    <a:pt x="662" y="1150"/>
                    <a:pt x="594" y="1333"/>
                  </a:cubicBezTo>
                  <a:cubicBezTo>
                    <a:pt x="479" y="1150"/>
                    <a:pt x="206" y="557"/>
                    <a:pt x="183" y="420"/>
                  </a:cubicBezTo>
                  <a:cubicBezTo>
                    <a:pt x="160" y="306"/>
                    <a:pt x="251" y="169"/>
                    <a:pt x="365" y="146"/>
                  </a:cubicBezTo>
                  <a:close/>
                  <a:moveTo>
                    <a:pt x="424" y="0"/>
                  </a:moveTo>
                  <a:cubicBezTo>
                    <a:pt x="398" y="0"/>
                    <a:pt x="371" y="3"/>
                    <a:pt x="343" y="9"/>
                  </a:cubicBezTo>
                  <a:cubicBezTo>
                    <a:pt x="137" y="32"/>
                    <a:pt x="0" y="237"/>
                    <a:pt x="46" y="443"/>
                  </a:cubicBezTo>
                  <a:cubicBezTo>
                    <a:pt x="69" y="580"/>
                    <a:pt x="411" y="1424"/>
                    <a:pt x="548" y="1493"/>
                  </a:cubicBezTo>
                  <a:cubicBezTo>
                    <a:pt x="571" y="1515"/>
                    <a:pt x="594" y="1515"/>
                    <a:pt x="594" y="1515"/>
                  </a:cubicBezTo>
                  <a:cubicBezTo>
                    <a:pt x="616" y="1515"/>
                    <a:pt x="639" y="1515"/>
                    <a:pt x="639" y="1493"/>
                  </a:cubicBezTo>
                  <a:cubicBezTo>
                    <a:pt x="868" y="1378"/>
                    <a:pt x="799" y="374"/>
                    <a:pt x="799" y="306"/>
                  </a:cubicBezTo>
                  <a:cubicBezTo>
                    <a:pt x="776" y="214"/>
                    <a:pt x="731" y="123"/>
                    <a:pt x="639" y="77"/>
                  </a:cubicBezTo>
                  <a:cubicBezTo>
                    <a:pt x="571" y="26"/>
                    <a:pt x="502" y="0"/>
                    <a:pt x="42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063;p58"/>
            <p:cNvSpPr/>
            <p:nvPr/>
          </p:nvSpPr>
          <p:spPr>
            <a:xfrm>
              <a:off x="1052647" y="4370595"/>
              <a:ext cx="68106" cy="48569"/>
            </a:xfrm>
            <a:custGeom>
              <a:avLst/>
              <a:gdLst/>
              <a:ahLst/>
              <a:cxnLst/>
              <a:rect l="l" t="t" r="r" b="b"/>
              <a:pathLst>
                <a:path w="1370" h="977" extrusionOk="0">
                  <a:moveTo>
                    <a:pt x="959" y="155"/>
                  </a:moveTo>
                  <a:cubicBezTo>
                    <a:pt x="1050" y="155"/>
                    <a:pt x="1119" y="200"/>
                    <a:pt x="1164" y="269"/>
                  </a:cubicBezTo>
                  <a:cubicBezTo>
                    <a:pt x="1210" y="314"/>
                    <a:pt x="1210" y="383"/>
                    <a:pt x="1187" y="451"/>
                  </a:cubicBezTo>
                  <a:cubicBezTo>
                    <a:pt x="1187" y="497"/>
                    <a:pt x="1141" y="566"/>
                    <a:pt x="1096" y="588"/>
                  </a:cubicBezTo>
                  <a:cubicBezTo>
                    <a:pt x="959" y="657"/>
                    <a:pt x="365" y="817"/>
                    <a:pt x="183" y="817"/>
                  </a:cubicBezTo>
                  <a:cubicBezTo>
                    <a:pt x="251" y="680"/>
                    <a:pt x="685" y="292"/>
                    <a:pt x="845" y="178"/>
                  </a:cubicBezTo>
                  <a:cubicBezTo>
                    <a:pt x="890" y="155"/>
                    <a:pt x="936" y="155"/>
                    <a:pt x="959" y="155"/>
                  </a:cubicBezTo>
                  <a:close/>
                  <a:moveTo>
                    <a:pt x="948" y="0"/>
                  </a:moveTo>
                  <a:cubicBezTo>
                    <a:pt x="889" y="0"/>
                    <a:pt x="831" y="13"/>
                    <a:pt x="776" y="41"/>
                  </a:cubicBezTo>
                  <a:cubicBezTo>
                    <a:pt x="639" y="132"/>
                    <a:pt x="91" y="566"/>
                    <a:pt x="23" y="817"/>
                  </a:cubicBezTo>
                  <a:cubicBezTo>
                    <a:pt x="0" y="862"/>
                    <a:pt x="23" y="908"/>
                    <a:pt x="46" y="931"/>
                  </a:cubicBezTo>
                  <a:cubicBezTo>
                    <a:pt x="46" y="954"/>
                    <a:pt x="114" y="976"/>
                    <a:pt x="183" y="976"/>
                  </a:cubicBezTo>
                  <a:cubicBezTo>
                    <a:pt x="479" y="976"/>
                    <a:pt x="1096" y="748"/>
                    <a:pt x="1164" y="725"/>
                  </a:cubicBezTo>
                  <a:cubicBezTo>
                    <a:pt x="1256" y="657"/>
                    <a:pt x="1324" y="588"/>
                    <a:pt x="1347" y="474"/>
                  </a:cubicBezTo>
                  <a:cubicBezTo>
                    <a:pt x="1370" y="383"/>
                    <a:pt x="1347" y="292"/>
                    <a:pt x="1301" y="200"/>
                  </a:cubicBezTo>
                  <a:cubicBezTo>
                    <a:pt x="1221" y="72"/>
                    <a:pt x="1085" y="0"/>
                    <a:pt x="9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064;p58"/>
            <p:cNvSpPr/>
            <p:nvPr/>
          </p:nvSpPr>
          <p:spPr>
            <a:xfrm>
              <a:off x="605519" y="4306762"/>
              <a:ext cx="182743" cy="103303"/>
            </a:xfrm>
            <a:custGeom>
              <a:avLst/>
              <a:gdLst/>
              <a:ahLst/>
              <a:cxnLst/>
              <a:rect l="l" t="t" r="r" b="b"/>
              <a:pathLst>
                <a:path w="3676" h="2078" extrusionOk="0">
                  <a:moveTo>
                    <a:pt x="1" y="1"/>
                  </a:moveTo>
                  <a:lnTo>
                    <a:pt x="1" y="2078"/>
                  </a:lnTo>
                  <a:lnTo>
                    <a:pt x="3562" y="1986"/>
                  </a:lnTo>
                  <a:lnTo>
                    <a:pt x="3676" y="115"/>
                  </a:lnTo>
                  <a:lnTo>
                    <a:pt x="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065;p58"/>
            <p:cNvSpPr/>
            <p:nvPr/>
          </p:nvSpPr>
          <p:spPr>
            <a:xfrm>
              <a:off x="591947" y="4405494"/>
              <a:ext cx="398297" cy="198601"/>
            </a:xfrm>
            <a:custGeom>
              <a:avLst/>
              <a:gdLst/>
              <a:ahLst/>
              <a:cxnLst/>
              <a:rect l="l" t="t" r="r" b="b"/>
              <a:pathLst>
                <a:path w="8012" h="3995" extrusionOk="0">
                  <a:moveTo>
                    <a:pt x="4040" y="0"/>
                  </a:moveTo>
                  <a:lnTo>
                    <a:pt x="46" y="92"/>
                  </a:lnTo>
                  <a:lnTo>
                    <a:pt x="23" y="3493"/>
                  </a:lnTo>
                  <a:cubicBezTo>
                    <a:pt x="0" y="3675"/>
                    <a:pt x="160" y="3835"/>
                    <a:pt x="342" y="3835"/>
                  </a:cubicBezTo>
                  <a:lnTo>
                    <a:pt x="7578" y="3995"/>
                  </a:lnTo>
                  <a:cubicBezTo>
                    <a:pt x="7875" y="3995"/>
                    <a:pt x="8012" y="3653"/>
                    <a:pt x="7806" y="3447"/>
                  </a:cubicBezTo>
                  <a:lnTo>
                    <a:pt x="4588" y="503"/>
                  </a:lnTo>
                  <a:lnTo>
                    <a:pt x="404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066;p58"/>
            <p:cNvSpPr/>
            <p:nvPr/>
          </p:nvSpPr>
          <p:spPr>
            <a:xfrm>
              <a:off x="591947" y="4563236"/>
              <a:ext cx="398297" cy="40864"/>
            </a:xfrm>
            <a:custGeom>
              <a:avLst/>
              <a:gdLst/>
              <a:ahLst/>
              <a:cxnLst/>
              <a:rect l="l" t="t" r="r" b="b"/>
              <a:pathLst>
                <a:path w="8012" h="822" extrusionOk="0">
                  <a:moveTo>
                    <a:pt x="23" y="0"/>
                  </a:moveTo>
                  <a:lnTo>
                    <a:pt x="23" y="320"/>
                  </a:lnTo>
                  <a:cubicBezTo>
                    <a:pt x="0" y="502"/>
                    <a:pt x="160" y="662"/>
                    <a:pt x="342" y="662"/>
                  </a:cubicBezTo>
                  <a:lnTo>
                    <a:pt x="7578" y="822"/>
                  </a:lnTo>
                  <a:cubicBezTo>
                    <a:pt x="7875" y="822"/>
                    <a:pt x="8012" y="480"/>
                    <a:pt x="7806" y="274"/>
                  </a:cubicBezTo>
                  <a:lnTo>
                    <a:pt x="7692" y="183"/>
                  </a:lnTo>
                  <a:cubicBezTo>
                    <a:pt x="7624" y="228"/>
                    <a:pt x="7555" y="251"/>
                    <a:pt x="7464" y="251"/>
                  </a:cubicBezTo>
                  <a:lnTo>
                    <a:pt x="251" y="114"/>
                  </a:lnTo>
                  <a:cubicBezTo>
                    <a:pt x="160" y="114"/>
                    <a:pt x="69" y="69"/>
                    <a:pt x="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067;p58"/>
            <p:cNvSpPr/>
            <p:nvPr/>
          </p:nvSpPr>
          <p:spPr>
            <a:xfrm>
              <a:off x="589660" y="4565175"/>
              <a:ext cx="341575" cy="12826"/>
            </a:xfrm>
            <a:custGeom>
              <a:avLst/>
              <a:gdLst/>
              <a:ahLst/>
              <a:cxnLst/>
              <a:rect l="l" t="t" r="r" b="b"/>
              <a:pathLst>
                <a:path w="6871" h="258" extrusionOk="0">
                  <a:moveTo>
                    <a:pt x="46" y="1"/>
                  </a:moveTo>
                  <a:cubicBezTo>
                    <a:pt x="16" y="1"/>
                    <a:pt x="0" y="38"/>
                    <a:pt x="0" y="75"/>
                  </a:cubicBezTo>
                  <a:cubicBezTo>
                    <a:pt x="0" y="121"/>
                    <a:pt x="23" y="144"/>
                    <a:pt x="69" y="144"/>
                  </a:cubicBezTo>
                  <a:lnTo>
                    <a:pt x="6802" y="258"/>
                  </a:lnTo>
                  <a:cubicBezTo>
                    <a:pt x="6825" y="258"/>
                    <a:pt x="6871" y="212"/>
                    <a:pt x="6871" y="189"/>
                  </a:cubicBezTo>
                  <a:cubicBezTo>
                    <a:pt x="6871" y="144"/>
                    <a:pt x="6825" y="98"/>
                    <a:pt x="6802" y="98"/>
                  </a:cubicBezTo>
                  <a:lnTo>
                    <a:pt x="69" y="7"/>
                  </a:lnTo>
                  <a:cubicBezTo>
                    <a:pt x="61" y="3"/>
                    <a:pt x="53" y="1"/>
                    <a:pt x="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068;p58"/>
            <p:cNvSpPr/>
            <p:nvPr/>
          </p:nvSpPr>
          <p:spPr>
            <a:xfrm>
              <a:off x="635049" y="4454810"/>
              <a:ext cx="70393" cy="66466"/>
            </a:xfrm>
            <a:custGeom>
              <a:avLst/>
              <a:gdLst/>
              <a:ahLst/>
              <a:cxnLst/>
              <a:rect l="l" t="t" r="r" b="b"/>
              <a:pathLst>
                <a:path w="1416" h="1337" extrusionOk="0">
                  <a:moveTo>
                    <a:pt x="799" y="150"/>
                  </a:moveTo>
                  <a:cubicBezTo>
                    <a:pt x="1073" y="218"/>
                    <a:pt x="1256" y="492"/>
                    <a:pt x="1210" y="766"/>
                  </a:cubicBezTo>
                  <a:cubicBezTo>
                    <a:pt x="1187" y="903"/>
                    <a:pt x="1096" y="1017"/>
                    <a:pt x="982" y="1108"/>
                  </a:cubicBezTo>
                  <a:cubicBezTo>
                    <a:pt x="896" y="1160"/>
                    <a:pt x="798" y="1185"/>
                    <a:pt x="696" y="1185"/>
                  </a:cubicBezTo>
                  <a:cubicBezTo>
                    <a:pt x="662" y="1185"/>
                    <a:pt x="628" y="1183"/>
                    <a:pt x="594" y="1177"/>
                  </a:cubicBezTo>
                  <a:cubicBezTo>
                    <a:pt x="457" y="1154"/>
                    <a:pt x="343" y="1063"/>
                    <a:pt x="251" y="949"/>
                  </a:cubicBezTo>
                  <a:cubicBezTo>
                    <a:pt x="183" y="835"/>
                    <a:pt x="160" y="698"/>
                    <a:pt x="183" y="561"/>
                  </a:cubicBezTo>
                  <a:cubicBezTo>
                    <a:pt x="229" y="310"/>
                    <a:pt x="457" y="150"/>
                    <a:pt x="685" y="150"/>
                  </a:cubicBezTo>
                  <a:close/>
                  <a:moveTo>
                    <a:pt x="693" y="1"/>
                  </a:moveTo>
                  <a:cubicBezTo>
                    <a:pt x="379" y="1"/>
                    <a:pt x="104" y="216"/>
                    <a:pt x="23" y="538"/>
                  </a:cubicBezTo>
                  <a:cubicBezTo>
                    <a:pt x="0" y="720"/>
                    <a:pt x="46" y="903"/>
                    <a:pt x="137" y="1040"/>
                  </a:cubicBezTo>
                  <a:cubicBezTo>
                    <a:pt x="229" y="1200"/>
                    <a:pt x="388" y="1291"/>
                    <a:pt x="571" y="1337"/>
                  </a:cubicBezTo>
                  <a:lnTo>
                    <a:pt x="685" y="1337"/>
                  </a:lnTo>
                  <a:cubicBezTo>
                    <a:pt x="822" y="1337"/>
                    <a:pt x="959" y="1291"/>
                    <a:pt x="1073" y="1223"/>
                  </a:cubicBezTo>
                  <a:cubicBezTo>
                    <a:pt x="1210" y="1131"/>
                    <a:pt x="1324" y="971"/>
                    <a:pt x="1347" y="789"/>
                  </a:cubicBezTo>
                  <a:cubicBezTo>
                    <a:pt x="1416" y="424"/>
                    <a:pt x="1187" y="81"/>
                    <a:pt x="822" y="13"/>
                  </a:cubicBezTo>
                  <a:cubicBezTo>
                    <a:pt x="779" y="5"/>
                    <a:pt x="735" y="1"/>
                    <a:pt x="6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069;p58"/>
            <p:cNvSpPr/>
            <p:nvPr/>
          </p:nvSpPr>
          <p:spPr>
            <a:xfrm>
              <a:off x="785981" y="4427318"/>
              <a:ext cx="38627" cy="39521"/>
            </a:xfrm>
            <a:custGeom>
              <a:avLst/>
              <a:gdLst/>
              <a:ahLst/>
              <a:cxnLst/>
              <a:rect l="l" t="t" r="r" b="b"/>
              <a:pathLst>
                <a:path w="777" h="795" extrusionOk="0">
                  <a:moveTo>
                    <a:pt x="685" y="1"/>
                  </a:moveTo>
                  <a:cubicBezTo>
                    <a:pt x="668" y="1"/>
                    <a:pt x="651" y="7"/>
                    <a:pt x="639" y="18"/>
                  </a:cubicBezTo>
                  <a:lnTo>
                    <a:pt x="23" y="680"/>
                  </a:lnTo>
                  <a:cubicBezTo>
                    <a:pt x="0" y="703"/>
                    <a:pt x="0" y="748"/>
                    <a:pt x="23" y="794"/>
                  </a:cubicBezTo>
                  <a:lnTo>
                    <a:pt x="69" y="794"/>
                  </a:lnTo>
                  <a:cubicBezTo>
                    <a:pt x="91" y="794"/>
                    <a:pt x="114" y="794"/>
                    <a:pt x="137" y="771"/>
                  </a:cubicBezTo>
                  <a:lnTo>
                    <a:pt x="731" y="132"/>
                  </a:lnTo>
                  <a:cubicBezTo>
                    <a:pt x="776" y="86"/>
                    <a:pt x="776" y="41"/>
                    <a:pt x="731" y="18"/>
                  </a:cubicBezTo>
                  <a:cubicBezTo>
                    <a:pt x="719" y="7"/>
                    <a:pt x="702" y="1"/>
                    <a:pt x="6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070;p58"/>
            <p:cNvSpPr/>
            <p:nvPr/>
          </p:nvSpPr>
          <p:spPr>
            <a:xfrm>
              <a:off x="809794" y="4450336"/>
              <a:ext cx="38627" cy="40317"/>
            </a:xfrm>
            <a:custGeom>
              <a:avLst/>
              <a:gdLst/>
              <a:ahLst/>
              <a:cxnLst/>
              <a:rect l="l" t="t" r="r" b="b"/>
              <a:pathLst>
                <a:path w="777" h="811" extrusionOk="0">
                  <a:moveTo>
                    <a:pt x="697" y="0"/>
                  </a:moveTo>
                  <a:cubicBezTo>
                    <a:pt x="674" y="0"/>
                    <a:pt x="651" y="12"/>
                    <a:pt x="640" y="34"/>
                  </a:cubicBezTo>
                  <a:lnTo>
                    <a:pt x="23" y="696"/>
                  </a:lnTo>
                  <a:cubicBezTo>
                    <a:pt x="1" y="719"/>
                    <a:pt x="1" y="765"/>
                    <a:pt x="46" y="788"/>
                  </a:cubicBezTo>
                  <a:cubicBezTo>
                    <a:pt x="46" y="810"/>
                    <a:pt x="69" y="810"/>
                    <a:pt x="92" y="810"/>
                  </a:cubicBezTo>
                  <a:cubicBezTo>
                    <a:pt x="115" y="810"/>
                    <a:pt x="137" y="810"/>
                    <a:pt x="137" y="788"/>
                  </a:cubicBezTo>
                  <a:lnTo>
                    <a:pt x="754" y="126"/>
                  </a:lnTo>
                  <a:cubicBezTo>
                    <a:pt x="777" y="103"/>
                    <a:pt x="777" y="57"/>
                    <a:pt x="754" y="34"/>
                  </a:cubicBezTo>
                  <a:cubicBezTo>
                    <a:pt x="742" y="12"/>
                    <a:pt x="720" y="0"/>
                    <a:pt x="69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071;p58"/>
            <p:cNvSpPr/>
            <p:nvPr/>
          </p:nvSpPr>
          <p:spPr>
            <a:xfrm>
              <a:off x="833607" y="4473851"/>
              <a:ext cx="38627" cy="39472"/>
            </a:xfrm>
            <a:custGeom>
              <a:avLst/>
              <a:gdLst/>
              <a:ahLst/>
              <a:cxnLst/>
              <a:rect l="l" t="t" r="r" b="b"/>
              <a:pathLst>
                <a:path w="777" h="794" extrusionOk="0">
                  <a:moveTo>
                    <a:pt x="683" y="1"/>
                  </a:moveTo>
                  <a:cubicBezTo>
                    <a:pt x="663" y="1"/>
                    <a:pt x="640" y="6"/>
                    <a:pt x="617" y="18"/>
                  </a:cubicBezTo>
                  <a:lnTo>
                    <a:pt x="24" y="680"/>
                  </a:lnTo>
                  <a:cubicBezTo>
                    <a:pt x="1" y="703"/>
                    <a:pt x="1" y="748"/>
                    <a:pt x="24" y="794"/>
                  </a:cubicBezTo>
                  <a:lnTo>
                    <a:pt x="69" y="794"/>
                  </a:lnTo>
                  <a:cubicBezTo>
                    <a:pt x="92" y="794"/>
                    <a:pt x="115" y="794"/>
                    <a:pt x="138" y="771"/>
                  </a:cubicBezTo>
                  <a:lnTo>
                    <a:pt x="731" y="132"/>
                  </a:lnTo>
                  <a:cubicBezTo>
                    <a:pt x="777" y="86"/>
                    <a:pt x="777" y="41"/>
                    <a:pt x="731" y="18"/>
                  </a:cubicBezTo>
                  <a:cubicBezTo>
                    <a:pt x="720" y="6"/>
                    <a:pt x="703" y="1"/>
                    <a:pt x="6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072;p58"/>
            <p:cNvSpPr/>
            <p:nvPr/>
          </p:nvSpPr>
          <p:spPr>
            <a:xfrm>
              <a:off x="762118" y="4351704"/>
              <a:ext cx="42057" cy="74270"/>
            </a:xfrm>
            <a:custGeom>
              <a:avLst/>
              <a:gdLst/>
              <a:ahLst/>
              <a:cxnLst/>
              <a:rect l="l" t="t" r="r" b="b"/>
              <a:pathLst>
                <a:path w="846" h="1494" extrusionOk="0">
                  <a:moveTo>
                    <a:pt x="389" y="147"/>
                  </a:moveTo>
                  <a:cubicBezTo>
                    <a:pt x="503" y="147"/>
                    <a:pt x="594" y="215"/>
                    <a:pt x="617" y="329"/>
                  </a:cubicBezTo>
                  <a:cubicBezTo>
                    <a:pt x="663" y="535"/>
                    <a:pt x="640" y="1151"/>
                    <a:pt x="571" y="1311"/>
                  </a:cubicBezTo>
                  <a:cubicBezTo>
                    <a:pt x="457" y="1151"/>
                    <a:pt x="183" y="558"/>
                    <a:pt x="161" y="421"/>
                  </a:cubicBezTo>
                  <a:cubicBezTo>
                    <a:pt x="161" y="352"/>
                    <a:pt x="161" y="306"/>
                    <a:pt x="206" y="238"/>
                  </a:cubicBezTo>
                  <a:cubicBezTo>
                    <a:pt x="229" y="192"/>
                    <a:pt x="298" y="169"/>
                    <a:pt x="343" y="147"/>
                  </a:cubicBezTo>
                  <a:close/>
                  <a:moveTo>
                    <a:pt x="400" y="1"/>
                  </a:moveTo>
                  <a:cubicBezTo>
                    <a:pt x="374" y="1"/>
                    <a:pt x="347" y="4"/>
                    <a:pt x="320" y="10"/>
                  </a:cubicBezTo>
                  <a:cubicBezTo>
                    <a:pt x="229" y="10"/>
                    <a:pt x="138" y="78"/>
                    <a:pt x="69" y="147"/>
                  </a:cubicBezTo>
                  <a:cubicBezTo>
                    <a:pt x="24" y="238"/>
                    <a:pt x="1" y="352"/>
                    <a:pt x="24" y="443"/>
                  </a:cubicBezTo>
                  <a:cubicBezTo>
                    <a:pt x="47" y="580"/>
                    <a:pt x="389" y="1425"/>
                    <a:pt x="526" y="1493"/>
                  </a:cubicBezTo>
                  <a:lnTo>
                    <a:pt x="617" y="1493"/>
                  </a:lnTo>
                  <a:cubicBezTo>
                    <a:pt x="845" y="1379"/>
                    <a:pt x="777" y="375"/>
                    <a:pt x="777" y="306"/>
                  </a:cubicBezTo>
                  <a:cubicBezTo>
                    <a:pt x="737" y="128"/>
                    <a:pt x="577" y="1"/>
                    <a:pt x="40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073;p58"/>
            <p:cNvSpPr/>
            <p:nvPr/>
          </p:nvSpPr>
          <p:spPr>
            <a:xfrm>
              <a:off x="787124" y="4378151"/>
              <a:ext cx="68106" cy="48967"/>
            </a:xfrm>
            <a:custGeom>
              <a:avLst/>
              <a:gdLst/>
              <a:ahLst/>
              <a:cxnLst/>
              <a:rect l="l" t="t" r="r" b="b"/>
              <a:pathLst>
                <a:path w="1370" h="985" extrusionOk="0">
                  <a:moveTo>
                    <a:pt x="1027" y="162"/>
                  </a:moveTo>
                  <a:cubicBezTo>
                    <a:pt x="1096" y="185"/>
                    <a:pt x="1141" y="208"/>
                    <a:pt x="1164" y="277"/>
                  </a:cubicBezTo>
                  <a:cubicBezTo>
                    <a:pt x="1210" y="322"/>
                    <a:pt x="1210" y="391"/>
                    <a:pt x="1187" y="459"/>
                  </a:cubicBezTo>
                  <a:cubicBezTo>
                    <a:pt x="1187" y="505"/>
                    <a:pt x="1141" y="550"/>
                    <a:pt x="1096" y="596"/>
                  </a:cubicBezTo>
                  <a:cubicBezTo>
                    <a:pt x="959" y="665"/>
                    <a:pt x="365" y="824"/>
                    <a:pt x="183" y="824"/>
                  </a:cubicBezTo>
                  <a:cubicBezTo>
                    <a:pt x="251" y="687"/>
                    <a:pt x="685" y="277"/>
                    <a:pt x="845" y="185"/>
                  </a:cubicBezTo>
                  <a:cubicBezTo>
                    <a:pt x="890" y="162"/>
                    <a:pt x="936" y="162"/>
                    <a:pt x="959" y="162"/>
                  </a:cubicBezTo>
                  <a:close/>
                  <a:moveTo>
                    <a:pt x="951" y="1"/>
                  </a:moveTo>
                  <a:cubicBezTo>
                    <a:pt x="889" y="1"/>
                    <a:pt x="832" y="20"/>
                    <a:pt x="776" y="48"/>
                  </a:cubicBezTo>
                  <a:cubicBezTo>
                    <a:pt x="639" y="140"/>
                    <a:pt x="91" y="573"/>
                    <a:pt x="23" y="802"/>
                  </a:cubicBezTo>
                  <a:cubicBezTo>
                    <a:pt x="0" y="870"/>
                    <a:pt x="23" y="916"/>
                    <a:pt x="46" y="939"/>
                  </a:cubicBezTo>
                  <a:cubicBezTo>
                    <a:pt x="46" y="961"/>
                    <a:pt x="114" y="984"/>
                    <a:pt x="183" y="984"/>
                  </a:cubicBezTo>
                  <a:cubicBezTo>
                    <a:pt x="479" y="984"/>
                    <a:pt x="1096" y="756"/>
                    <a:pt x="1164" y="733"/>
                  </a:cubicBezTo>
                  <a:cubicBezTo>
                    <a:pt x="1255" y="665"/>
                    <a:pt x="1324" y="596"/>
                    <a:pt x="1347" y="482"/>
                  </a:cubicBezTo>
                  <a:cubicBezTo>
                    <a:pt x="1370" y="391"/>
                    <a:pt x="1347" y="277"/>
                    <a:pt x="1301" y="185"/>
                  </a:cubicBezTo>
                  <a:cubicBezTo>
                    <a:pt x="1255" y="117"/>
                    <a:pt x="1164" y="48"/>
                    <a:pt x="1073" y="26"/>
                  </a:cubicBezTo>
                  <a:cubicBezTo>
                    <a:pt x="1029" y="8"/>
                    <a:pt x="989" y="1"/>
                    <a:pt x="9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074;p58"/>
            <p:cNvSpPr/>
            <p:nvPr/>
          </p:nvSpPr>
          <p:spPr>
            <a:xfrm>
              <a:off x="521552" y="2908759"/>
              <a:ext cx="761446" cy="1445689"/>
            </a:xfrm>
            <a:custGeom>
              <a:avLst/>
              <a:gdLst/>
              <a:ahLst/>
              <a:cxnLst/>
              <a:rect l="l" t="t" r="r" b="b"/>
              <a:pathLst>
                <a:path w="15317" h="29081" extrusionOk="0">
                  <a:moveTo>
                    <a:pt x="1211" y="1"/>
                  </a:moveTo>
                  <a:lnTo>
                    <a:pt x="457" y="2147"/>
                  </a:lnTo>
                  <a:cubicBezTo>
                    <a:pt x="24" y="3448"/>
                    <a:pt x="1" y="4863"/>
                    <a:pt x="389" y="6187"/>
                  </a:cubicBezTo>
                  <a:lnTo>
                    <a:pt x="503" y="6483"/>
                  </a:lnTo>
                  <a:lnTo>
                    <a:pt x="1211" y="14449"/>
                  </a:lnTo>
                  <a:lnTo>
                    <a:pt x="1028" y="28624"/>
                  </a:lnTo>
                  <a:cubicBezTo>
                    <a:pt x="1005" y="28875"/>
                    <a:pt x="1233" y="29080"/>
                    <a:pt x="1485" y="29080"/>
                  </a:cubicBezTo>
                  <a:lnTo>
                    <a:pt x="5502" y="29035"/>
                  </a:lnTo>
                  <a:cubicBezTo>
                    <a:pt x="5730" y="29035"/>
                    <a:pt x="5913" y="28852"/>
                    <a:pt x="5935" y="28647"/>
                  </a:cubicBezTo>
                  <a:lnTo>
                    <a:pt x="7259" y="14678"/>
                  </a:lnTo>
                  <a:cubicBezTo>
                    <a:pt x="7259" y="14518"/>
                    <a:pt x="7259" y="14358"/>
                    <a:pt x="7259" y="14198"/>
                  </a:cubicBezTo>
                  <a:lnTo>
                    <a:pt x="7214" y="7921"/>
                  </a:lnTo>
                  <a:lnTo>
                    <a:pt x="7214" y="7921"/>
                  </a:lnTo>
                  <a:lnTo>
                    <a:pt x="9108" y="15340"/>
                  </a:lnTo>
                  <a:lnTo>
                    <a:pt x="6620" y="28373"/>
                  </a:lnTo>
                  <a:cubicBezTo>
                    <a:pt x="6575" y="28647"/>
                    <a:pt x="6780" y="28875"/>
                    <a:pt x="7054" y="28875"/>
                  </a:cubicBezTo>
                  <a:lnTo>
                    <a:pt x="10774" y="28875"/>
                  </a:lnTo>
                  <a:cubicBezTo>
                    <a:pt x="11048" y="28875"/>
                    <a:pt x="11277" y="28715"/>
                    <a:pt x="11368" y="28464"/>
                  </a:cubicBezTo>
                  <a:lnTo>
                    <a:pt x="14951" y="17234"/>
                  </a:lnTo>
                  <a:cubicBezTo>
                    <a:pt x="15294" y="16275"/>
                    <a:pt x="15317" y="15203"/>
                    <a:pt x="15066" y="14221"/>
                  </a:cubicBezTo>
                  <a:lnTo>
                    <a:pt x="11528" y="914"/>
                  </a:lnTo>
                  <a:lnTo>
                    <a:pt x="6689" y="914"/>
                  </a:lnTo>
                  <a:lnTo>
                    <a:pt x="6620" y="1"/>
                  </a:lnTo>
                  <a:close/>
                </a:path>
              </a:pathLst>
            </a:custGeom>
            <a:solidFill>
              <a:schemeClr val="tx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075;p58"/>
            <p:cNvSpPr/>
            <p:nvPr/>
          </p:nvSpPr>
          <p:spPr>
            <a:xfrm>
              <a:off x="1078747" y="2269936"/>
              <a:ext cx="455068" cy="513083"/>
            </a:xfrm>
            <a:custGeom>
              <a:avLst/>
              <a:gdLst/>
              <a:ahLst/>
              <a:cxnLst/>
              <a:rect l="l" t="t" r="r" b="b"/>
              <a:pathLst>
                <a:path w="9154" h="10321" extrusionOk="0">
                  <a:moveTo>
                    <a:pt x="7144" y="0"/>
                  </a:moveTo>
                  <a:lnTo>
                    <a:pt x="4451" y="4474"/>
                  </a:lnTo>
                  <a:lnTo>
                    <a:pt x="2191" y="1918"/>
                  </a:lnTo>
                  <a:lnTo>
                    <a:pt x="0" y="6460"/>
                  </a:lnTo>
                  <a:lnTo>
                    <a:pt x="2305" y="9245"/>
                  </a:lnTo>
                  <a:cubicBezTo>
                    <a:pt x="2903" y="9978"/>
                    <a:pt x="3731" y="10320"/>
                    <a:pt x="4549" y="10320"/>
                  </a:cubicBezTo>
                  <a:cubicBezTo>
                    <a:pt x="5793" y="10320"/>
                    <a:pt x="7015" y="9530"/>
                    <a:pt x="7373" y="8126"/>
                  </a:cubicBezTo>
                  <a:lnTo>
                    <a:pt x="9153" y="1324"/>
                  </a:lnTo>
                  <a:lnTo>
                    <a:pt x="7144" y="0"/>
                  </a:lnTo>
                  <a:close/>
                </a:path>
              </a:pathLst>
            </a:custGeom>
            <a:solidFill>
              <a:schemeClr val="bg1">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076;p58"/>
            <p:cNvSpPr/>
            <p:nvPr/>
          </p:nvSpPr>
          <p:spPr>
            <a:xfrm>
              <a:off x="1261397" y="2482811"/>
              <a:ext cx="45437" cy="71984"/>
            </a:xfrm>
            <a:custGeom>
              <a:avLst/>
              <a:gdLst/>
              <a:ahLst/>
              <a:cxnLst/>
              <a:rect l="l" t="t" r="r" b="b"/>
              <a:pathLst>
                <a:path w="914" h="1448" extrusionOk="0">
                  <a:moveTo>
                    <a:pt x="844" y="0"/>
                  </a:moveTo>
                  <a:cubicBezTo>
                    <a:pt x="821" y="0"/>
                    <a:pt x="793" y="16"/>
                    <a:pt x="777" y="32"/>
                  </a:cubicBezTo>
                  <a:lnTo>
                    <a:pt x="24" y="1333"/>
                  </a:lnTo>
                  <a:cubicBezTo>
                    <a:pt x="1" y="1356"/>
                    <a:pt x="1" y="1402"/>
                    <a:pt x="47" y="1425"/>
                  </a:cubicBezTo>
                  <a:cubicBezTo>
                    <a:pt x="47" y="1447"/>
                    <a:pt x="69" y="1447"/>
                    <a:pt x="92" y="1447"/>
                  </a:cubicBezTo>
                  <a:cubicBezTo>
                    <a:pt x="115" y="1447"/>
                    <a:pt x="138" y="1425"/>
                    <a:pt x="138" y="1402"/>
                  </a:cubicBezTo>
                  <a:lnTo>
                    <a:pt x="891" y="124"/>
                  </a:lnTo>
                  <a:cubicBezTo>
                    <a:pt x="914" y="78"/>
                    <a:pt x="914" y="32"/>
                    <a:pt x="868" y="9"/>
                  </a:cubicBezTo>
                  <a:cubicBezTo>
                    <a:pt x="862" y="3"/>
                    <a:pt x="853" y="0"/>
                    <a:pt x="8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078;p58"/>
            <p:cNvSpPr/>
            <p:nvPr/>
          </p:nvSpPr>
          <p:spPr>
            <a:xfrm>
              <a:off x="1382848" y="2225691"/>
              <a:ext cx="169122" cy="5717"/>
            </a:xfrm>
            <a:custGeom>
              <a:avLst/>
              <a:gdLst/>
              <a:ahLst/>
              <a:cxnLst/>
              <a:rect l="l" t="t" r="r" b="b"/>
              <a:pathLst>
                <a:path w="3402" h="115" extrusionOk="0">
                  <a:moveTo>
                    <a:pt x="69" y="0"/>
                  </a:moveTo>
                  <a:cubicBezTo>
                    <a:pt x="46" y="0"/>
                    <a:pt x="0" y="23"/>
                    <a:pt x="0" y="46"/>
                  </a:cubicBezTo>
                  <a:cubicBezTo>
                    <a:pt x="0" y="91"/>
                    <a:pt x="46" y="114"/>
                    <a:pt x="69" y="114"/>
                  </a:cubicBezTo>
                  <a:lnTo>
                    <a:pt x="3356" y="114"/>
                  </a:lnTo>
                  <a:cubicBezTo>
                    <a:pt x="3378" y="114"/>
                    <a:pt x="3401" y="91"/>
                    <a:pt x="3401" y="46"/>
                  </a:cubicBezTo>
                  <a:cubicBezTo>
                    <a:pt x="3401" y="23"/>
                    <a:pt x="3378" y="0"/>
                    <a:pt x="335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079;p58"/>
            <p:cNvSpPr/>
            <p:nvPr/>
          </p:nvSpPr>
          <p:spPr>
            <a:xfrm>
              <a:off x="1382848" y="2297179"/>
              <a:ext cx="192934" cy="5717"/>
            </a:xfrm>
            <a:custGeom>
              <a:avLst/>
              <a:gdLst/>
              <a:ahLst/>
              <a:cxnLst/>
              <a:rect l="l" t="t" r="r" b="b"/>
              <a:pathLst>
                <a:path w="3881" h="115" extrusionOk="0">
                  <a:moveTo>
                    <a:pt x="69" y="0"/>
                  </a:moveTo>
                  <a:cubicBezTo>
                    <a:pt x="46" y="0"/>
                    <a:pt x="0" y="23"/>
                    <a:pt x="0" y="69"/>
                  </a:cubicBezTo>
                  <a:cubicBezTo>
                    <a:pt x="0" y="91"/>
                    <a:pt x="46" y="114"/>
                    <a:pt x="69" y="114"/>
                  </a:cubicBezTo>
                  <a:lnTo>
                    <a:pt x="3812" y="114"/>
                  </a:lnTo>
                  <a:cubicBezTo>
                    <a:pt x="3858" y="114"/>
                    <a:pt x="3881" y="91"/>
                    <a:pt x="3881" y="69"/>
                  </a:cubicBezTo>
                  <a:cubicBezTo>
                    <a:pt x="3881" y="23"/>
                    <a:pt x="3858" y="0"/>
                    <a:pt x="381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080;p58"/>
            <p:cNvSpPr/>
            <p:nvPr/>
          </p:nvSpPr>
          <p:spPr>
            <a:xfrm>
              <a:off x="1382848" y="2529790"/>
              <a:ext cx="192934" cy="5717"/>
            </a:xfrm>
            <a:custGeom>
              <a:avLst/>
              <a:gdLst/>
              <a:ahLst/>
              <a:cxnLst/>
              <a:rect l="l" t="t" r="r" b="b"/>
              <a:pathLst>
                <a:path w="3881" h="115" extrusionOk="0">
                  <a:moveTo>
                    <a:pt x="69" y="0"/>
                  </a:moveTo>
                  <a:cubicBezTo>
                    <a:pt x="46" y="0"/>
                    <a:pt x="0" y="23"/>
                    <a:pt x="0" y="69"/>
                  </a:cubicBezTo>
                  <a:cubicBezTo>
                    <a:pt x="0" y="92"/>
                    <a:pt x="46" y="114"/>
                    <a:pt x="69" y="114"/>
                  </a:cubicBezTo>
                  <a:lnTo>
                    <a:pt x="3812" y="114"/>
                  </a:lnTo>
                  <a:cubicBezTo>
                    <a:pt x="3858" y="114"/>
                    <a:pt x="3881" y="92"/>
                    <a:pt x="3881" y="69"/>
                  </a:cubicBezTo>
                  <a:cubicBezTo>
                    <a:pt x="3881" y="23"/>
                    <a:pt x="3858" y="0"/>
                    <a:pt x="381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081;p58"/>
            <p:cNvSpPr/>
            <p:nvPr/>
          </p:nvSpPr>
          <p:spPr>
            <a:xfrm>
              <a:off x="1382848" y="2349379"/>
              <a:ext cx="298474" cy="5717"/>
            </a:xfrm>
            <a:custGeom>
              <a:avLst/>
              <a:gdLst/>
              <a:ahLst/>
              <a:cxnLst/>
              <a:rect l="l" t="t" r="r" b="b"/>
              <a:pathLst>
                <a:path w="6004" h="115" extrusionOk="0">
                  <a:moveTo>
                    <a:pt x="69" y="0"/>
                  </a:moveTo>
                  <a:cubicBezTo>
                    <a:pt x="46" y="0"/>
                    <a:pt x="0" y="23"/>
                    <a:pt x="0" y="46"/>
                  </a:cubicBezTo>
                  <a:cubicBezTo>
                    <a:pt x="0" y="91"/>
                    <a:pt x="46" y="114"/>
                    <a:pt x="69" y="114"/>
                  </a:cubicBezTo>
                  <a:lnTo>
                    <a:pt x="5935" y="114"/>
                  </a:lnTo>
                  <a:cubicBezTo>
                    <a:pt x="5981" y="114"/>
                    <a:pt x="6003" y="91"/>
                    <a:pt x="6003" y="46"/>
                  </a:cubicBezTo>
                  <a:cubicBezTo>
                    <a:pt x="6003" y="23"/>
                    <a:pt x="5981" y="0"/>
                    <a:pt x="593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082;p58"/>
            <p:cNvSpPr/>
            <p:nvPr/>
          </p:nvSpPr>
          <p:spPr>
            <a:xfrm>
              <a:off x="1382848" y="2468493"/>
              <a:ext cx="298474" cy="5717"/>
            </a:xfrm>
            <a:custGeom>
              <a:avLst/>
              <a:gdLst/>
              <a:ahLst/>
              <a:cxnLst/>
              <a:rect l="l" t="t" r="r" b="b"/>
              <a:pathLst>
                <a:path w="6004" h="115" extrusionOk="0">
                  <a:moveTo>
                    <a:pt x="69" y="1"/>
                  </a:moveTo>
                  <a:cubicBezTo>
                    <a:pt x="46" y="1"/>
                    <a:pt x="0" y="24"/>
                    <a:pt x="0" y="69"/>
                  </a:cubicBezTo>
                  <a:cubicBezTo>
                    <a:pt x="0" y="92"/>
                    <a:pt x="46" y="115"/>
                    <a:pt x="69" y="115"/>
                  </a:cubicBezTo>
                  <a:lnTo>
                    <a:pt x="5935" y="115"/>
                  </a:lnTo>
                  <a:cubicBezTo>
                    <a:pt x="5981" y="115"/>
                    <a:pt x="6003" y="92"/>
                    <a:pt x="6003" y="69"/>
                  </a:cubicBezTo>
                  <a:cubicBezTo>
                    <a:pt x="6003" y="24"/>
                    <a:pt x="5981" y="1"/>
                    <a:pt x="59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083;p58"/>
            <p:cNvSpPr/>
            <p:nvPr/>
          </p:nvSpPr>
          <p:spPr>
            <a:xfrm>
              <a:off x="1587074" y="2297179"/>
              <a:ext cx="94255" cy="5717"/>
            </a:xfrm>
            <a:custGeom>
              <a:avLst/>
              <a:gdLst/>
              <a:ahLst/>
              <a:cxnLst/>
              <a:rect l="l" t="t" r="r" b="b"/>
              <a:pathLst>
                <a:path w="1896" h="115" extrusionOk="0">
                  <a:moveTo>
                    <a:pt x="69" y="0"/>
                  </a:moveTo>
                  <a:cubicBezTo>
                    <a:pt x="24" y="0"/>
                    <a:pt x="1" y="23"/>
                    <a:pt x="1" y="69"/>
                  </a:cubicBezTo>
                  <a:cubicBezTo>
                    <a:pt x="1" y="91"/>
                    <a:pt x="24" y="114"/>
                    <a:pt x="69" y="114"/>
                  </a:cubicBezTo>
                  <a:lnTo>
                    <a:pt x="1827" y="114"/>
                  </a:lnTo>
                  <a:cubicBezTo>
                    <a:pt x="1873" y="114"/>
                    <a:pt x="1895" y="91"/>
                    <a:pt x="1895" y="69"/>
                  </a:cubicBezTo>
                  <a:cubicBezTo>
                    <a:pt x="1895" y="23"/>
                    <a:pt x="1873" y="0"/>
                    <a:pt x="1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084;p58"/>
            <p:cNvSpPr/>
            <p:nvPr/>
          </p:nvSpPr>
          <p:spPr>
            <a:xfrm>
              <a:off x="1382848" y="2409483"/>
              <a:ext cx="94205" cy="5717"/>
            </a:xfrm>
            <a:custGeom>
              <a:avLst/>
              <a:gdLst/>
              <a:ahLst/>
              <a:cxnLst/>
              <a:rect l="l" t="t" r="r" b="b"/>
              <a:pathLst>
                <a:path w="1895" h="115" extrusionOk="0">
                  <a:moveTo>
                    <a:pt x="69" y="1"/>
                  </a:moveTo>
                  <a:cubicBezTo>
                    <a:pt x="46" y="1"/>
                    <a:pt x="0" y="24"/>
                    <a:pt x="0" y="69"/>
                  </a:cubicBezTo>
                  <a:cubicBezTo>
                    <a:pt x="0" y="92"/>
                    <a:pt x="46" y="115"/>
                    <a:pt x="69" y="115"/>
                  </a:cubicBezTo>
                  <a:lnTo>
                    <a:pt x="1826" y="115"/>
                  </a:lnTo>
                  <a:cubicBezTo>
                    <a:pt x="1872" y="115"/>
                    <a:pt x="1895" y="92"/>
                    <a:pt x="1895" y="69"/>
                  </a:cubicBezTo>
                  <a:cubicBezTo>
                    <a:pt x="1895" y="24"/>
                    <a:pt x="1872" y="1"/>
                    <a:pt x="18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2089;p58"/>
            <p:cNvSpPr/>
            <p:nvPr/>
          </p:nvSpPr>
          <p:spPr>
            <a:xfrm>
              <a:off x="1456574" y="2088381"/>
              <a:ext cx="12577" cy="74917"/>
            </a:xfrm>
            <a:custGeom>
              <a:avLst/>
              <a:gdLst/>
              <a:ahLst/>
              <a:cxnLst/>
              <a:rect l="l" t="t" r="r" b="b"/>
              <a:pathLst>
                <a:path w="253" h="1507" extrusionOk="0">
                  <a:moveTo>
                    <a:pt x="184" y="0"/>
                  </a:moveTo>
                  <a:cubicBezTo>
                    <a:pt x="138" y="0"/>
                    <a:pt x="92" y="23"/>
                    <a:pt x="92" y="69"/>
                  </a:cubicBezTo>
                  <a:lnTo>
                    <a:pt x="1" y="1438"/>
                  </a:lnTo>
                  <a:cubicBezTo>
                    <a:pt x="1" y="1484"/>
                    <a:pt x="24" y="1507"/>
                    <a:pt x="69" y="1507"/>
                  </a:cubicBezTo>
                  <a:cubicBezTo>
                    <a:pt x="115" y="1507"/>
                    <a:pt x="161" y="1484"/>
                    <a:pt x="161" y="1438"/>
                  </a:cubicBezTo>
                  <a:lnTo>
                    <a:pt x="252" y="69"/>
                  </a:lnTo>
                  <a:cubicBezTo>
                    <a:pt x="252" y="23"/>
                    <a:pt x="229" y="0"/>
                    <a:pt x="1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2090;p58"/>
            <p:cNvSpPr/>
            <p:nvPr/>
          </p:nvSpPr>
          <p:spPr>
            <a:xfrm>
              <a:off x="1500869" y="2096335"/>
              <a:ext cx="12528" cy="70393"/>
            </a:xfrm>
            <a:custGeom>
              <a:avLst/>
              <a:gdLst/>
              <a:ahLst/>
              <a:cxnLst/>
              <a:rect l="l" t="t" r="r" b="b"/>
              <a:pathLst>
                <a:path w="252" h="1416" extrusionOk="0">
                  <a:moveTo>
                    <a:pt x="183" y="0"/>
                  </a:moveTo>
                  <a:cubicBezTo>
                    <a:pt x="137" y="0"/>
                    <a:pt x="114" y="23"/>
                    <a:pt x="114" y="69"/>
                  </a:cubicBezTo>
                  <a:lnTo>
                    <a:pt x="0" y="1324"/>
                  </a:lnTo>
                  <a:cubicBezTo>
                    <a:pt x="0" y="1370"/>
                    <a:pt x="46" y="1415"/>
                    <a:pt x="69" y="1415"/>
                  </a:cubicBezTo>
                  <a:lnTo>
                    <a:pt x="91" y="1415"/>
                  </a:lnTo>
                  <a:cubicBezTo>
                    <a:pt x="114" y="1415"/>
                    <a:pt x="160" y="1370"/>
                    <a:pt x="160" y="1347"/>
                  </a:cubicBezTo>
                  <a:lnTo>
                    <a:pt x="251" y="91"/>
                  </a:lnTo>
                  <a:cubicBezTo>
                    <a:pt x="251" y="46"/>
                    <a:pt x="228"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2091;p58"/>
            <p:cNvSpPr/>
            <p:nvPr/>
          </p:nvSpPr>
          <p:spPr>
            <a:xfrm>
              <a:off x="1542828" y="2102003"/>
              <a:ext cx="10290" cy="56772"/>
            </a:xfrm>
            <a:custGeom>
              <a:avLst/>
              <a:gdLst/>
              <a:ahLst/>
              <a:cxnLst/>
              <a:rect l="l" t="t" r="r" b="b"/>
              <a:pathLst>
                <a:path w="207" h="1142" extrusionOk="0">
                  <a:moveTo>
                    <a:pt x="138" y="0"/>
                  </a:moveTo>
                  <a:cubicBezTo>
                    <a:pt x="92" y="0"/>
                    <a:pt x="46" y="23"/>
                    <a:pt x="46" y="69"/>
                  </a:cubicBezTo>
                  <a:lnTo>
                    <a:pt x="1" y="1050"/>
                  </a:lnTo>
                  <a:cubicBezTo>
                    <a:pt x="1" y="1096"/>
                    <a:pt x="23" y="1141"/>
                    <a:pt x="69" y="1141"/>
                  </a:cubicBezTo>
                  <a:cubicBezTo>
                    <a:pt x="115" y="1141"/>
                    <a:pt x="160" y="1119"/>
                    <a:pt x="160" y="1073"/>
                  </a:cubicBezTo>
                  <a:lnTo>
                    <a:pt x="206" y="69"/>
                  </a:lnTo>
                  <a:cubicBezTo>
                    <a:pt x="206" y="46"/>
                    <a:pt x="183" y="0"/>
                    <a:pt x="1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2092;p58"/>
            <p:cNvSpPr/>
            <p:nvPr/>
          </p:nvSpPr>
          <p:spPr>
            <a:xfrm>
              <a:off x="379717" y="2167824"/>
              <a:ext cx="903276" cy="812451"/>
            </a:xfrm>
            <a:custGeom>
              <a:avLst/>
              <a:gdLst/>
              <a:ahLst/>
              <a:cxnLst/>
              <a:rect l="l" t="t" r="r" b="b"/>
              <a:pathLst>
                <a:path w="18170" h="16343" extrusionOk="0">
                  <a:moveTo>
                    <a:pt x="5867" y="0"/>
                  </a:moveTo>
                  <a:lnTo>
                    <a:pt x="4817" y="23"/>
                  </a:lnTo>
                  <a:cubicBezTo>
                    <a:pt x="3265" y="46"/>
                    <a:pt x="1827" y="982"/>
                    <a:pt x="1233" y="2420"/>
                  </a:cubicBezTo>
                  <a:cubicBezTo>
                    <a:pt x="1165" y="2602"/>
                    <a:pt x="1096" y="2808"/>
                    <a:pt x="1051" y="3013"/>
                  </a:cubicBezTo>
                  <a:lnTo>
                    <a:pt x="69" y="7441"/>
                  </a:lnTo>
                  <a:cubicBezTo>
                    <a:pt x="1" y="7738"/>
                    <a:pt x="229" y="8035"/>
                    <a:pt x="549" y="8057"/>
                  </a:cubicBezTo>
                  <a:lnTo>
                    <a:pt x="3402" y="8149"/>
                  </a:lnTo>
                  <a:lnTo>
                    <a:pt x="2763" y="16343"/>
                  </a:lnTo>
                  <a:lnTo>
                    <a:pt x="15499" y="16343"/>
                  </a:lnTo>
                  <a:lnTo>
                    <a:pt x="15202" y="8560"/>
                  </a:lnTo>
                  <a:lnTo>
                    <a:pt x="17941" y="5684"/>
                  </a:lnTo>
                  <a:cubicBezTo>
                    <a:pt x="18170" y="5455"/>
                    <a:pt x="18147" y="5090"/>
                    <a:pt x="17919" y="4885"/>
                  </a:cubicBezTo>
                  <a:lnTo>
                    <a:pt x="14244" y="1438"/>
                  </a:lnTo>
                  <a:cubicBezTo>
                    <a:pt x="13650" y="685"/>
                    <a:pt x="12737" y="206"/>
                    <a:pt x="11687" y="183"/>
                  </a:cubicBezTo>
                  <a:lnTo>
                    <a:pt x="6049" y="0"/>
                  </a:lnTo>
                  <a:cubicBezTo>
                    <a:pt x="6004" y="0"/>
                    <a:pt x="5935" y="0"/>
                    <a:pt x="5890" y="23"/>
                  </a:cubicBezTo>
                  <a:lnTo>
                    <a:pt x="5867"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2093;p58"/>
            <p:cNvSpPr/>
            <p:nvPr/>
          </p:nvSpPr>
          <p:spPr>
            <a:xfrm>
              <a:off x="709918" y="1633400"/>
              <a:ext cx="343861" cy="245083"/>
            </a:xfrm>
            <a:custGeom>
              <a:avLst/>
              <a:gdLst/>
              <a:ahLst/>
              <a:cxnLst/>
              <a:rect l="l" t="t" r="r" b="b"/>
              <a:pathLst>
                <a:path w="6917" h="4930" extrusionOk="0">
                  <a:moveTo>
                    <a:pt x="3976" y="1"/>
                  </a:moveTo>
                  <a:cubicBezTo>
                    <a:pt x="3882" y="1"/>
                    <a:pt x="3782" y="8"/>
                    <a:pt x="3676" y="22"/>
                  </a:cubicBezTo>
                  <a:cubicBezTo>
                    <a:pt x="3265" y="68"/>
                    <a:pt x="2900" y="273"/>
                    <a:pt x="2694" y="593"/>
                  </a:cubicBezTo>
                  <a:cubicBezTo>
                    <a:pt x="2649" y="638"/>
                    <a:pt x="2626" y="684"/>
                    <a:pt x="2603" y="753"/>
                  </a:cubicBezTo>
                  <a:cubicBezTo>
                    <a:pt x="2580" y="775"/>
                    <a:pt x="2078" y="844"/>
                    <a:pt x="2010" y="867"/>
                  </a:cubicBezTo>
                  <a:cubicBezTo>
                    <a:pt x="1507" y="1004"/>
                    <a:pt x="891" y="1186"/>
                    <a:pt x="663" y="1666"/>
                  </a:cubicBezTo>
                  <a:cubicBezTo>
                    <a:pt x="549" y="1894"/>
                    <a:pt x="503" y="2122"/>
                    <a:pt x="503" y="2373"/>
                  </a:cubicBezTo>
                  <a:cubicBezTo>
                    <a:pt x="138" y="2647"/>
                    <a:pt x="1" y="3172"/>
                    <a:pt x="138" y="3629"/>
                  </a:cubicBezTo>
                  <a:lnTo>
                    <a:pt x="526" y="4838"/>
                  </a:lnTo>
                  <a:cubicBezTo>
                    <a:pt x="594" y="4816"/>
                    <a:pt x="686" y="4793"/>
                    <a:pt x="777" y="4793"/>
                  </a:cubicBezTo>
                  <a:lnTo>
                    <a:pt x="1416" y="4793"/>
                  </a:lnTo>
                  <a:cubicBezTo>
                    <a:pt x="1519" y="4866"/>
                    <a:pt x="1650" y="4930"/>
                    <a:pt x="1754" y="4930"/>
                  </a:cubicBezTo>
                  <a:cubicBezTo>
                    <a:pt x="1813" y="4930"/>
                    <a:pt x="1863" y="4910"/>
                    <a:pt x="1895" y="4861"/>
                  </a:cubicBezTo>
                  <a:cubicBezTo>
                    <a:pt x="1918" y="4816"/>
                    <a:pt x="2055" y="4313"/>
                    <a:pt x="2078" y="4268"/>
                  </a:cubicBezTo>
                  <a:cubicBezTo>
                    <a:pt x="2078" y="4131"/>
                    <a:pt x="2078" y="3994"/>
                    <a:pt x="2078" y="3857"/>
                  </a:cubicBezTo>
                  <a:cubicBezTo>
                    <a:pt x="2101" y="3606"/>
                    <a:pt x="2078" y="3309"/>
                    <a:pt x="2146" y="3058"/>
                  </a:cubicBezTo>
                  <a:cubicBezTo>
                    <a:pt x="2306" y="3195"/>
                    <a:pt x="2512" y="3286"/>
                    <a:pt x="2740" y="3286"/>
                  </a:cubicBezTo>
                  <a:lnTo>
                    <a:pt x="3721" y="3286"/>
                  </a:lnTo>
                  <a:cubicBezTo>
                    <a:pt x="4018" y="3286"/>
                    <a:pt x="4292" y="3172"/>
                    <a:pt x="4475" y="2989"/>
                  </a:cubicBezTo>
                  <a:cubicBezTo>
                    <a:pt x="4520" y="2967"/>
                    <a:pt x="4543" y="2967"/>
                    <a:pt x="4589" y="2967"/>
                  </a:cubicBezTo>
                  <a:cubicBezTo>
                    <a:pt x="4703" y="3286"/>
                    <a:pt x="5022" y="3537"/>
                    <a:pt x="5410" y="3537"/>
                  </a:cubicBezTo>
                  <a:lnTo>
                    <a:pt x="5890" y="3537"/>
                  </a:lnTo>
                  <a:cubicBezTo>
                    <a:pt x="5890" y="3560"/>
                    <a:pt x="5913" y="3583"/>
                    <a:pt x="5913" y="3606"/>
                  </a:cubicBezTo>
                  <a:cubicBezTo>
                    <a:pt x="5920" y="3651"/>
                    <a:pt x="5945" y="3671"/>
                    <a:pt x="5981" y="3671"/>
                  </a:cubicBezTo>
                  <a:cubicBezTo>
                    <a:pt x="6055" y="3671"/>
                    <a:pt x="6178" y="3584"/>
                    <a:pt x="6301" y="3446"/>
                  </a:cubicBezTo>
                  <a:cubicBezTo>
                    <a:pt x="6666" y="3263"/>
                    <a:pt x="6917" y="2898"/>
                    <a:pt x="6917" y="2487"/>
                  </a:cubicBezTo>
                  <a:lnTo>
                    <a:pt x="6917" y="1871"/>
                  </a:lnTo>
                  <a:lnTo>
                    <a:pt x="6894" y="1871"/>
                  </a:lnTo>
                  <a:cubicBezTo>
                    <a:pt x="6780" y="1369"/>
                    <a:pt x="6369" y="981"/>
                    <a:pt x="5821" y="935"/>
                  </a:cubicBezTo>
                  <a:lnTo>
                    <a:pt x="5662" y="935"/>
                  </a:lnTo>
                  <a:cubicBezTo>
                    <a:pt x="5151" y="486"/>
                    <a:pt x="4769" y="1"/>
                    <a:pt x="39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2094;p58"/>
            <p:cNvSpPr/>
            <p:nvPr/>
          </p:nvSpPr>
          <p:spPr>
            <a:xfrm>
              <a:off x="697440" y="1768373"/>
              <a:ext cx="326860" cy="479278"/>
            </a:xfrm>
            <a:custGeom>
              <a:avLst/>
              <a:gdLst/>
              <a:ahLst/>
              <a:cxnLst/>
              <a:rect l="l" t="t" r="r" b="b"/>
              <a:pathLst>
                <a:path w="6575" h="9641" extrusionOk="0">
                  <a:moveTo>
                    <a:pt x="2169" y="1"/>
                  </a:moveTo>
                  <a:lnTo>
                    <a:pt x="2169" y="2078"/>
                  </a:lnTo>
                  <a:lnTo>
                    <a:pt x="1028" y="2078"/>
                  </a:lnTo>
                  <a:cubicBezTo>
                    <a:pt x="937" y="2078"/>
                    <a:pt x="845" y="2101"/>
                    <a:pt x="777" y="2123"/>
                  </a:cubicBezTo>
                  <a:cubicBezTo>
                    <a:pt x="320" y="2215"/>
                    <a:pt x="1" y="2625"/>
                    <a:pt x="1" y="3105"/>
                  </a:cubicBezTo>
                  <a:lnTo>
                    <a:pt x="1" y="3219"/>
                  </a:lnTo>
                  <a:cubicBezTo>
                    <a:pt x="1" y="3767"/>
                    <a:pt x="457" y="4246"/>
                    <a:pt x="1028" y="4246"/>
                  </a:cubicBezTo>
                  <a:lnTo>
                    <a:pt x="1302" y="4246"/>
                  </a:lnTo>
                  <a:lnTo>
                    <a:pt x="1028" y="7670"/>
                  </a:lnTo>
                  <a:cubicBezTo>
                    <a:pt x="937" y="8674"/>
                    <a:pt x="1690" y="9542"/>
                    <a:pt x="2694" y="9633"/>
                  </a:cubicBezTo>
                  <a:lnTo>
                    <a:pt x="2877" y="9633"/>
                  </a:lnTo>
                  <a:cubicBezTo>
                    <a:pt x="2931" y="9638"/>
                    <a:pt x="2985" y="9640"/>
                    <a:pt x="3038" y="9640"/>
                  </a:cubicBezTo>
                  <a:cubicBezTo>
                    <a:pt x="3954" y="9640"/>
                    <a:pt x="4752" y="8916"/>
                    <a:pt x="4817" y="7967"/>
                  </a:cubicBezTo>
                  <a:lnTo>
                    <a:pt x="4931" y="6688"/>
                  </a:lnTo>
                  <a:cubicBezTo>
                    <a:pt x="5844" y="6666"/>
                    <a:pt x="6574" y="5935"/>
                    <a:pt x="6574" y="5022"/>
                  </a:cubicBezTo>
                  <a:lnTo>
                    <a:pt x="6574" y="1005"/>
                  </a:lnTo>
                  <a:cubicBezTo>
                    <a:pt x="6574" y="914"/>
                    <a:pt x="6552" y="822"/>
                    <a:pt x="6552" y="731"/>
                  </a:cubicBezTo>
                  <a:cubicBezTo>
                    <a:pt x="6415" y="777"/>
                    <a:pt x="6278" y="822"/>
                    <a:pt x="6118" y="822"/>
                  </a:cubicBezTo>
                  <a:lnTo>
                    <a:pt x="5661" y="822"/>
                  </a:lnTo>
                  <a:cubicBezTo>
                    <a:pt x="5251" y="822"/>
                    <a:pt x="4908" y="548"/>
                    <a:pt x="4817" y="183"/>
                  </a:cubicBezTo>
                  <a:cubicBezTo>
                    <a:pt x="4612" y="411"/>
                    <a:pt x="4315" y="571"/>
                    <a:pt x="3972" y="571"/>
                  </a:cubicBezTo>
                  <a:lnTo>
                    <a:pt x="2991" y="571"/>
                  </a:lnTo>
                  <a:cubicBezTo>
                    <a:pt x="2626" y="571"/>
                    <a:pt x="2306" y="343"/>
                    <a:pt x="2169" y="1"/>
                  </a:cubicBezTo>
                  <a:close/>
                </a:path>
              </a:pathLst>
            </a:custGeom>
            <a:solidFill>
              <a:schemeClr val="accent5">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2095;p58"/>
            <p:cNvSpPr/>
            <p:nvPr/>
          </p:nvSpPr>
          <p:spPr>
            <a:xfrm>
              <a:off x="737162" y="1904937"/>
              <a:ext cx="26149" cy="40516"/>
            </a:xfrm>
            <a:custGeom>
              <a:avLst/>
              <a:gdLst/>
              <a:ahLst/>
              <a:cxnLst/>
              <a:rect l="l" t="t" r="r" b="b"/>
              <a:pathLst>
                <a:path w="526" h="815" extrusionOk="0">
                  <a:moveTo>
                    <a:pt x="69" y="0"/>
                  </a:moveTo>
                  <a:cubicBezTo>
                    <a:pt x="50" y="0"/>
                    <a:pt x="33" y="6"/>
                    <a:pt x="24" y="15"/>
                  </a:cubicBezTo>
                  <a:cubicBezTo>
                    <a:pt x="1" y="61"/>
                    <a:pt x="1" y="107"/>
                    <a:pt x="24" y="130"/>
                  </a:cubicBezTo>
                  <a:lnTo>
                    <a:pt x="343" y="495"/>
                  </a:lnTo>
                  <a:lnTo>
                    <a:pt x="69" y="655"/>
                  </a:lnTo>
                  <a:cubicBezTo>
                    <a:pt x="24" y="677"/>
                    <a:pt x="24" y="746"/>
                    <a:pt x="46" y="769"/>
                  </a:cubicBezTo>
                  <a:cubicBezTo>
                    <a:pt x="46" y="792"/>
                    <a:pt x="69" y="814"/>
                    <a:pt x="92" y="814"/>
                  </a:cubicBezTo>
                  <a:cubicBezTo>
                    <a:pt x="115" y="814"/>
                    <a:pt x="138" y="792"/>
                    <a:pt x="138" y="792"/>
                  </a:cubicBezTo>
                  <a:lnTo>
                    <a:pt x="503" y="563"/>
                  </a:lnTo>
                  <a:cubicBezTo>
                    <a:pt x="526" y="563"/>
                    <a:pt x="526" y="540"/>
                    <a:pt x="526" y="518"/>
                  </a:cubicBezTo>
                  <a:cubicBezTo>
                    <a:pt x="526" y="495"/>
                    <a:pt x="526" y="472"/>
                    <a:pt x="503" y="449"/>
                  </a:cubicBezTo>
                  <a:lnTo>
                    <a:pt x="138" y="38"/>
                  </a:lnTo>
                  <a:cubicBezTo>
                    <a:pt x="124" y="12"/>
                    <a:pt x="95" y="0"/>
                    <a:pt x="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2096;p58"/>
            <p:cNvSpPr/>
            <p:nvPr/>
          </p:nvSpPr>
          <p:spPr>
            <a:xfrm>
              <a:off x="924385" y="1874761"/>
              <a:ext cx="39770" cy="78645"/>
            </a:xfrm>
            <a:custGeom>
              <a:avLst/>
              <a:gdLst/>
              <a:ahLst/>
              <a:cxnLst/>
              <a:rect l="l" t="t" r="r" b="b"/>
              <a:pathLst>
                <a:path w="800" h="1582" extrusionOk="0">
                  <a:moveTo>
                    <a:pt x="528" y="0"/>
                  </a:moveTo>
                  <a:cubicBezTo>
                    <a:pt x="520" y="0"/>
                    <a:pt x="511" y="2"/>
                    <a:pt x="503" y="6"/>
                  </a:cubicBezTo>
                  <a:cubicBezTo>
                    <a:pt x="457" y="6"/>
                    <a:pt x="435" y="52"/>
                    <a:pt x="457" y="97"/>
                  </a:cubicBezTo>
                  <a:lnTo>
                    <a:pt x="617" y="1102"/>
                  </a:lnTo>
                  <a:cubicBezTo>
                    <a:pt x="640" y="1170"/>
                    <a:pt x="617" y="1262"/>
                    <a:pt x="572" y="1330"/>
                  </a:cubicBezTo>
                  <a:cubicBezTo>
                    <a:pt x="503" y="1376"/>
                    <a:pt x="435" y="1421"/>
                    <a:pt x="366" y="1421"/>
                  </a:cubicBezTo>
                  <a:lnTo>
                    <a:pt x="69" y="1421"/>
                  </a:lnTo>
                  <a:cubicBezTo>
                    <a:pt x="24" y="1421"/>
                    <a:pt x="1" y="1467"/>
                    <a:pt x="1" y="1490"/>
                  </a:cubicBezTo>
                  <a:cubicBezTo>
                    <a:pt x="1" y="1535"/>
                    <a:pt x="24" y="1581"/>
                    <a:pt x="69" y="1581"/>
                  </a:cubicBezTo>
                  <a:lnTo>
                    <a:pt x="366" y="1581"/>
                  </a:lnTo>
                  <a:cubicBezTo>
                    <a:pt x="480" y="1581"/>
                    <a:pt x="594" y="1513"/>
                    <a:pt x="686" y="1421"/>
                  </a:cubicBezTo>
                  <a:cubicBezTo>
                    <a:pt x="754" y="1330"/>
                    <a:pt x="800" y="1193"/>
                    <a:pt x="777" y="1079"/>
                  </a:cubicBezTo>
                  <a:lnTo>
                    <a:pt x="594" y="75"/>
                  </a:lnTo>
                  <a:cubicBezTo>
                    <a:pt x="594" y="37"/>
                    <a:pt x="564" y="0"/>
                    <a:pt x="52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2097;p58"/>
            <p:cNvSpPr/>
            <p:nvPr/>
          </p:nvSpPr>
          <p:spPr>
            <a:xfrm>
              <a:off x="976585" y="1898872"/>
              <a:ext cx="22768" cy="20680"/>
            </a:xfrm>
            <a:custGeom>
              <a:avLst/>
              <a:gdLst/>
              <a:ahLst/>
              <a:cxnLst/>
              <a:rect l="l" t="t" r="r" b="b"/>
              <a:pathLst>
                <a:path w="458" h="416" extrusionOk="0">
                  <a:moveTo>
                    <a:pt x="183" y="0"/>
                  </a:moveTo>
                  <a:cubicBezTo>
                    <a:pt x="69" y="23"/>
                    <a:pt x="1" y="137"/>
                    <a:pt x="24" y="252"/>
                  </a:cubicBezTo>
                  <a:cubicBezTo>
                    <a:pt x="44" y="351"/>
                    <a:pt x="133" y="416"/>
                    <a:pt x="231" y="416"/>
                  </a:cubicBezTo>
                  <a:cubicBezTo>
                    <a:pt x="245" y="416"/>
                    <a:pt x="260" y="414"/>
                    <a:pt x="275" y="411"/>
                  </a:cubicBezTo>
                  <a:cubicBezTo>
                    <a:pt x="389" y="411"/>
                    <a:pt x="457" y="297"/>
                    <a:pt x="435" y="183"/>
                  </a:cubicBezTo>
                  <a:cubicBezTo>
                    <a:pt x="412" y="69"/>
                    <a:pt x="298" y="0"/>
                    <a:pt x="1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2098;p58"/>
            <p:cNvSpPr/>
            <p:nvPr/>
          </p:nvSpPr>
          <p:spPr>
            <a:xfrm rot="-9899917">
              <a:off x="907383" y="2039811"/>
              <a:ext cx="27292" cy="10042"/>
            </a:xfrm>
            <a:custGeom>
              <a:avLst/>
              <a:gdLst/>
              <a:ahLst/>
              <a:cxnLst/>
              <a:rect l="l" t="t" r="r" b="b"/>
              <a:pathLst>
                <a:path w="549" h="202" extrusionOk="0">
                  <a:moveTo>
                    <a:pt x="324" y="1"/>
                  </a:moveTo>
                  <a:cubicBezTo>
                    <a:pt x="229" y="1"/>
                    <a:pt x="117" y="29"/>
                    <a:pt x="23" y="133"/>
                  </a:cubicBezTo>
                  <a:cubicBezTo>
                    <a:pt x="0" y="156"/>
                    <a:pt x="0" y="178"/>
                    <a:pt x="23" y="201"/>
                  </a:cubicBezTo>
                  <a:lnTo>
                    <a:pt x="69" y="201"/>
                  </a:lnTo>
                  <a:cubicBezTo>
                    <a:pt x="160" y="110"/>
                    <a:pt x="263" y="87"/>
                    <a:pt x="343" y="87"/>
                  </a:cubicBezTo>
                  <a:cubicBezTo>
                    <a:pt x="423" y="87"/>
                    <a:pt x="480" y="110"/>
                    <a:pt x="480" y="110"/>
                  </a:cubicBezTo>
                  <a:cubicBezTo>
                    <a:pt x="491" y="121"/>
                    <a:pt x="497" y="127"/>
                    <a:pt x="503" y="127"/>
                  </a:cubicBezTo>
                  <a:cubicBezTo>
                    <a:pt x="508" y="127"/>
                    <a:pt x="514" y="121"/>
                    <a:pt x="525" y="110"/>
                  </a:cubicBezTo>
                  <a:cubicBezTo>
                    <a:pt x="525" y="110"/>
                    <a:pt x="548" y="110"/>
                    <a:pt x="548" y="87"/>
                  </a:cubicBezTo>
                  <a:cubicBezTo>
                    <a:pt x="548" y="64"/>
                    <a:pt x="548" y="41"/>
                    <a:pt x="525" y="41"/>
                  </a:cubicBezTo>
                  <a:cubicBezTo>
                    <a:pt x="525" y="41"/>
                    <a:pt x="437" y="1"/>
                    <a:pt x="3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2099;p58"/>
            <p:cNvSpPr/>
            <p:nvPr/>
          </p:nvSpPr>
          <p:spPr>
            <a:xfrm>
              <a:off x="837037" y="1835437"/>
              <a:ext cx="86301" cy="36738"/>
            </a:xfrm>
            <a:custGeom>
              <a:avLst/>
              <a:gdLst/>
              <a:ahLst/>
              <a:cxnLst/>
              <a:rect l="l" t="t" r="r" b="b"/>
              <a:pathLst>
                <a:path w="1736" h="739" extrusionOk="0">
                  <a:moveTo>
                    <a:pt x="1018" y="1"/>
                  </a:moveTo>
                  <a:cubicBezTo>
                    <a:pt x="948" y="1"/>
                    <a:pt x="874" y="7"/>
                    <a:pt x="799" y="21"/>
                  </a:cubicBezTo>
                  <a:cubicBezTo>
                    <a:pt x="411" y="90"/>
                    <a:pt x="160" y="272"/>
                    <a:pt x="92" y="432"/>
                  </a:cubicBezTo>
                  <a:cubicBezTo>
                    <a:pt x="0" y="592"/>
                    <a:pt x="69" y="706"/>
                    <a:pt x="160" y="729"/>
                  </a:cubicBezTo>
                  <a:cubicBezTo>
                    <a:pt x="194" y="735"/>
                    <a:pt x="229" y="738"/>
                    <a:pt x="265" y="738"/>
                  </a:cubicBezTo>
                  <a:cubicBezTo>
                    <a:pt x="352" y="738"/>
                    <a:pt x="445" y="722"/>
                    <a:pt x="525" y="706"/>
                  </a:cubicBezTo>
                  <a:cubicBezTo>
                    <a:pt x="662" y="683"/>
                    <a:pt x="799" y="637"/>
                    <a:pt x="891" y="637"/>
                  </a:cubicBezTo>
                  <a:cubicBezTo>
                    <a:pt x="1005" y="615"/>
                    <a:pt x="1142" y="592"/>
                    <a:pt x="1279" y="592"/>
                  </a:cubicBezTo>
                  <a:cubicBezTo>
                    <a:pt x="1393" y="569"/>
                    <a:pt x="1530" y="569"/>
                    <a:pt x="1621" y="500"/>
                  </a:cubicBezTo>
                  <a:cubicBezTo>
                    <a:pt x="1712" y="455"/>
                    <a:pt x="1735" y="318"/>
                    <a:pt x="1598" y="204"/>
                  </a:cubicBezTo>
                  <a:cubicBezTo>
                    <a:pt x="1507" y="95"/>
                    <a:pt x="1287" y="1"/>
                    <a:pt x="10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2100;p58"/>
            <p:cNvSpPr/>
            <p:nvPr/>
          </p:nvSpPr>
          <p:spPr>
            <a:xfrm>
              <a:off x="968680" y="1843789"/>
              <a:ext cx="60152" cy="29480"/>
            </a:xfrm>
            <a:custGeom>
              <a:avLst/>
              <a:gdLst/>
              <a:ahLst/>
              <a:cxnLst/>
              <a:rect l="l" t="t" r="r" b="b"/>
              <a:pathLst>
                <a:path w="1210" h="593" extrusionOk="0">
                  <a:moveTo>
                    <a:pt x="527" y="1"/>
                  </a:moveTo>
                  <a:cubicBezTo>
                    <a:pt x="332" y="1"/>
                    <a:pt x="166" y="75"/>
                    <a:pt x="91" y="150"/>
                  </a:cubicBezTo>
                  <a:cubicBezTo>
                    <a:pt x="0" y="264"/>
                    <a:pt x="23" y="355"/>
                    <a:pt x="69" y="401"/>
                  </a:cubicBezTo>
                  <a:cubicBezTo>
                    <a:pt x="137" y="447"/>
                    <a:pt x="228" y="447"/>
                    <a:pt x="320" y="469"/>
                  </a:cubicBezTo>
                  <a:cubicBezTo>
                    <a:pt x="411" y="469"/>
                    <a:pt x="502" y="492"/>
                    <a:pt x="571" y="492"/>
                  </a:cubicBezTo>
                  <a:cubicBezTo>
                    <a:pt x="662" y="515"/>
                    <a:pt x="730" y="538"/>
                    <a:pt x="822" y="561"/>
                  </a:cubicBezTo>
                  <a:cubicBezTo>
                    <a:pt x="886" y="577"/>
                    <a:pt x="951" y="593"/>
                    <a:pt x="1007" y="593"/>
                  </a:cubicBezTo>
                  <a:cubicBezTo>
                    <a:pt x="1031" y="593"/>
                    <a:pt x="1053" y="590"/>
                    <a:pt x="1073" y="584"/>
                  </a:cubicBezTo>
                  <a:cubicBezTo>
                    <a:pt x="1164" y="561"/>
                    <a:pt x="1210" y="469"/>
                    <a:pt x="1141" y="332"/>
                  </a:cubicBezTo>
                  <a:cubicBezTo>
                    <a:pt x="1096" y="218"/>
                    <a:pt x="913" y="59"/>
                    <a:pt x="662" y="13"/>
                  </a:cubicBezTo>
                  <a:cubicBezTo>
                    <a:pt x="616" y="5"/>
                    <a:pt x="571" y="1"/>
                    <a:pt x="5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2101;p58"/>
            <p:cNvSpPr/>
            <p:nvPr/>
          </p:nvSpPr>
          <p:spPr>
            <a:xfrm>
              <a:off x="884663" y="1898872"/>
              <a:ext cx="23912" cy="22917"/>
            </a:xfrm>
            <a:custGeom>
              <a:avLst/>
              <a:gdLst/>
              <a:ahLst/>
              <a:cxnLst/>
              <a:rect l="l" t="t" r="r" b="b"/>
              <a:pathLst>
                <a:path w="481" h="461" extrusionOk="0">
                  <a:moveTo>
                    <a:pt x="252" y="0"/>
                  </a:moveTo>
                  <a:cubicBezTo>
                    <a:pt x="115" y="0"/>
                    <a:pt x="24" y="92"/>
                    <a:pt x="1" y="206"/>
                  </a:cubicBezTo>
                  <a:cubicBezTo>
                    <a:pt x="1" y="343"/>
                    <a:pt x="92" y="457"/>
                    <a:pt x="206" y="457"/>
                  </a:cubicBezTo>
                  <a:cubicBezTo>
                    <a:pt x="221" y="459"/>
                    <a:pt x="234" y="460"/>
                    <a:pt x="248" y="460"/>
                  </a:cubicBezTo>
                  <a:cubicBezTo>
                    <a:pt x="366" y="460"/>
                    <a:pt x="457" y="374"/>
                    <a:pt x="457" y="252"/>
                  </a:cubicBezTo>
                  <a:cubicBezTo>
                    <a:pt x="480" y="115"/>
                    <a:pt x="366" y="23"/>
                    <a:pt x="2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2102;p58"/>
            <p:cNvSpPr/>
            <p:nvPr/>
          </p:nvSpPr>
          <p:spPr>
            <a:xfrm>
              <a:off x="884663" y="1919503"/>
              <a:ext cx="20482" cy="4375"/>
            </a:xfrm>
            <a:custGeom>
              <a:avLst/>
              <a:gdLst/>
              <a:ahLst/>
              <a:cxnLst/>
              <a:rect l="l" t="t" r="r" b="b"/>
              <a:pathLst>
                <a:path w="412" h="88" extrusionOk="0">
                  <a:moveTo>
                    <a:pt x="198" y="0"/>
                  </a:moveTo>
                  <a:cubicBezTo>
                    <a:pt x="84" y="0"/>
                    <a:pt x="1" y="65"/>
                    <a:pt x="1" y="65"/>
                  </a:cubicBezTo>
                  <a:lnTo>
                    <a:pt x="412" y="88"/>
                  </a:lnTo>
                  <a:cubicBezTo>
                    <a:pt x="337" y="21"/>
                    <a:pt x="262" y="0"/>
                    <a:pt x="198" y="0"/>
                  </a:cubicBezTo>
                  <a:close/>
                </a:path>
              </a:pathLst>
            </a:custGeom>
            <a:solidFill>
              <a:srgbClr val="E8A18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2103;p58"/>
            <p:cNvSpPr/>
            <p:nvPr/>
          </p:nvSpPr>
          <p:spPr>
            <a:xfrm>
              <a:off x="880139" y="1915576"/>
              <a:ext cx="28436" cy="11732"/>
            </a:xfrm>
            <a:custGeom>
              <a:avLst/>
              <a:gdLst/>
              <a:ahLst/>
              <a:cxnLst/>
              <a:rect l="l" t="t" r="r" b="b"/>
              <a:pathLst>
                <a:path w="572" h="236" extrusionOk="0">
                  <a:moveTo>
                    <a:pt x="280" y="0"/>
                  </a:moveTo>
                  <a:cubicBezTo>
                    <a:pt x="181" y="0"/>
                    <a:pt x="96" y="38"/>
                    <a:pt x="46" y="75"/>
                  </a:cubicBezTo>
                  <a:cubicBezTo>
                    <a:pt x="1" y="98"/>
                    <a:pt x="1" y="144"/>
                    <a:pt x="24" y="189"/>
                  </a:cubicBezTo>
                  <a:cubicBezTo>
                    <a:pt x="40" y="206"/>
                    <a:pt x="67" y="222"/>
                    <a:pt x="98" y="222"/>
                  </a:cubicBezTo>
                  <a:cubicBezTo>
                    <a:pt x="111" y="222"/>
                    <a:pt x="124" y="219"/>
                    <a:pt x="138" y="212"/>
                  </a:cubicBezTo>
                  <a:cubicBezTo>
                    <a:pt x="151" y="199"/>
                    <a:pt x="205" y="161"/>
                    <a:pt x="274" y="161"/>
                  </a:cubicBezTo>
                  <a:cubicBezTo>
                    <a:pt x="322" y="161"/>
                    <a:pt x="378" y="179"/>
                    <a:pt x="434" y="235"/>
                  </a:cubicBezTo>
                  <a:lnTo>
                    <a:pt x="503" y="235"/>
                  </a:lnTo>
                  <a:cubicBezTo>
                    <a:pt x="503" y="235"/>
                    <a:pt x="526" y="235"/>
                    <a:pt x="548" y="212"/>
                  </a:cubicBezTo>
                  <a:cubicBezTo>
                    <a:pt x="571" y="189"/>
                    <a:pt x="571" y="144"/>
                    <a:pt x="548" y="98"/>
                  </a:cubicBezTo>
                  <a:cubicBezTo>
                    <a:pt x="456" y="26"/>
                    <a:pt x="363" y="0"/>
                    <a:pt x="28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2104;p58"/>
            <p:cNvSpPr/>
            <p:nvPr/>
          </p:nvSpPr>
          <p:spPr>
            <a:xfrm>
              <a:off x="980015" y="1919553"/>
              <a:ext cx="17051" cy="2038"/>
            </a:xfrm>
            <a:custGeom>
              <a:avLst/>
              <a:gdLst/>
              <a:ahLst/>
              <a:cxnLst/>
              <a:rect l="l" t="t" r="r" b="b"/>
              <a:pathLst>
                <a:path w="343" h="41" extrusionOk="0">
                  <a:moveTo>
                    <a:pt x="183" y="0"/>
                  </a:moveTo>
                  <a:cubicBezTo>
                    <a:pt x="81" y="0"/>
                    <a:pt x="0" y="41"/>
                    <a:pt x="0" y="41"/>
                  </a:cubicBezTo>
                  <a:lnTo>
                    <a:pt x="343" y="41"/>
                  </a:lnTo>
                  <a:cubicBezTo>
                    <a:pt x="289" y="11"/>
                    <a:pt x="234" y="0"/>
                    <a:pt x="183" y="0"/>
                  </a:cubicBezTo>
                  <a:close/>
                </a:path>
              </a:pathLst>
            </a:custGeom>
            <a:solidFill>
              <a:srgbClr val="E8A18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2105;p58"/>
            <p:cNvSpPr/>
            <p:nvPr/>
          </p:nvSpPr>
          <p:spPr>
            <a:xfrm>
              <a:off x="975491" y="1916123"/>
              <a:ext cx="26099" cy="10042"/>
            </a:xfrm>
            <a:custGeom>
              <a:avLst/>
              <a:gdLst/>
              <a:ahLst/>
              <a:cxnLst/>
              <a:rect l="l" t="t" r="r" b="b"/>
              <a:pathLst>
                <a:path w="525" h="202" extrusionOk="0">
                  <a:moveTo>
                    <a:pt x="281" y="1"/>
                  </a:moveTo>
                  <a:cubicBezTo>
                    <a:pt x="157" y="1"/>
                    <a:pt x="61" y="42"/>
                    <a:pt x="46" y="42"/>
                  </a:cubicBezTo>
                  <a:cubicBezTo>
                    <a:pt x="23" y="64"/>
                    <a:pt x="0" y="110"/>
                    <a:pt x="23" y="133"/>
                  </a:cubicBezTo>
                  <a:cubicBezTo>
                    <a:pt x="40" y="166"/>
                    <a:pt x="68" y="187"/>
                    <a:pt x="92" y="187"/>
                  </a:cubicBezTo>
                  <a:cubicBezTo>
                    <a:pt x="100" y="187"/>
                    <a:pt x="108" y="185"/>
                    <a:pt x="114" y="178"/>
                  </a:cubicBezTo>
                  <a:cubicBezTo>
                    <a:pt x="114" y="178"/>
                    <a:pt x="185" y="148"/>
                    <a:pt x="273" y="148"/>
                  </a:cubicBezTo>
                  <a:cubicBezTo>
                    <a:pt x="317" y="148"/>
                    <a:pt x="365" y="156"/>
                    <a:pt x="411" y="178"/>
                  </a:cubicBezTo>
                  <a:cubicBezTo>
                    <a:pt x="411" y="201"/>
                    <a:pt x="434" y="201"/>
                    <a:pt x="434" y="201"/>
                  </a:cubicBezTo>
                  <a:cubicBezTo>
                    <a:pt x="479" y="201"/>
                    <a:pt x="502" y="178"/>
                    <a:pt x="502" y="156"/>
                  </a:cubicBezTo>
                  <a:cubicBezTo>
                    <a:pt x="525" y="110"/>
                    <a:pt x="525" y="64"/>
                    <a:pt x="479" y="42"/>
                  </a:cubicBezTo>
                  <a:cubicBezTo>
                    <a:pt x="411" y="11"/>
                    <a:pt x="342" y="1"/>
                    <a:pt x="2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2106;p58"/>
            <p:cNvSpPr/>
            <p:nvPr/>
          </p:nvSpPr>
          <p:spPr>
            <a:xfrm>
              <a:off x="860850" y="1955844"/>
              <a:ext cx="68156" cy="43846"/>
            </a:xfrm>
            <a:custGeom>
              <a:avLst/>
              <a:gdLst/>
              <a:ahLst/>
              <a:cxnLst/>
              <a:rect l="l" t="t" r="r" b="b"/>
              <a:pathLst>
                <a:path w="1371" h="882" extrusionOk="0">
                  <a:moveTo>
                    <a:pt x="392" y="0"/>
                  </a:moveTo>
                  <a:cubicBezTo>
                    <a:pt x="359" y="0"/>
                    <a:pt x="326" y="13"/>
                    <a:pt x="297" y="41"/>
                  </a:cubicBezTo>
                  <a:cubicBezTo>
                    <a:pt x="115" y="156"/>
                    <a:pt x="1" y="544"/>
                    <a:pt x="571" y="795"/>
                  </a:cubicBezTo>
                  <a:cubicBezTo>
                    <a:pt x="695" y="856"/>
                    <a:pt x="802" y="881"/>
                    <a:pt x="893" y="881"/>
                  </a:cubicBezTo>
                  <a:cubicBezTo>
                    <a:pt x="1141" y="881"/>
                    <a:pt x="1281" y="700"/>
                    <a:pt x="1347" y="566"/>
                  </a:cubicBezTo>
                  <a:cubicBezTo>
                    <a:pt x="1370" y="498"/>
                    <a:pt x="1325" y="384"/>
                    <a:pt x="1233" y="384"/>
                  </a:cubicBezTo>
                  <a:cubicBezTo>
                    <a:pt x="891" y="338"/>
                    <a:pt x="640" y="156"/>
                    <a:pt x="526" y="64"/>
                  </a:cubicBezTo>
                  <a:cubicBezTo>
                    <a:pt x="486" y="24"/>
                    <a:pt x="438" y="0"/>
                    <a:pt x="392"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2107;p58"/>
            <p:cNvSpPr/>
            <p:nvPr/>
          </p:nvSpPr>
          <p:spPr>
            <a:xfrm>
              <a:off x="694059" y="2132129"/>
              <a:ext cx="288233" cy="179760"/>
            </a:xfrm>
            <a:custGeom>
              <a:avLst/>
              <a:gdLst/>
              <a:ahLst/>
              <a:cxnLst/>
              <a:rect l="l" t="t" r="r" b="b"/>
              <a:pathLst>
                <a:path w="5798" h="3616" extrusionOk="0">
                  <a:moveTo>
                    <a:pt x="891" y="0"/>
                  </a:moveTo>
                  <a:cubicBezTo>
                    <a:pt x="820" y="0"/>
                    <a:pt x="738" y="41"/>
                    <a:pt x="708" y="102"/>
                  </a:cubicBezTo>
                  <a:lnTo>
                    <a:pt x="69" y="1426"/>
                  </a:lnTo>
                  <a:cubicBezTo>
                    <a:pt x="0" y="1563"/>
                    <a:pt x="23" y="1745"/>
                    <a:pt x="114" y="1859"/>
                  </a:cubicBezTo>
                  <a:lnTo>
                    <a:pt x="1484" y="3480"/>
                  </a:lnTo>
                  <a:cubicBezTo>
                    <a:pt x="1560" y="3569"/>
                    <a:pt x="1665" y="3616"/>
                    <a:pt x="1770" y="3616"/>
                  </a:cubicBezTo>
                  <a:cubicBezTo>
                    <a:pt x="1854" y="3616"/>
                    <a:pt x="1938" y="3586"/>
                    <a:pt x="2009" y="3526"/>
                  </a:cubicBezTo>
                  <a:lnTo>
                    <a:pt x="3310" y="2339"/>
                  </a:lnTo>
                  <a:cubicBezTo>
                    <a:pt x="3321" y="2316"/>
                    <a:pt x="3339" y="2304"/>
                    <a:pt x="3356" y="2304"/>
                  </a:cubicBezTo>
                  <a:cubicBezTo>
                    <a:pt x="3373" y="2304"/>
                    <a:pt x="3390" y="2316"/>
                    <a:pt x="3401" y="2339"/>
                  </a:cubicBezTo>
                  <a:lnTo>
                    <a:pt x="4223" y="3252"/>
                  </a:lnTo>
                  <a:cubicBezTo>
                    <a:pt x="4267" y="3318"/>
                    <a:pt x="4327" y="3352"/>
                    <a:pt x="4387" y="3352"/>
                  </a:cubicBezTo>
                  <a:cubicBezTo>
                    <a:pt x="4452" y="3352"/>
                    <a:pt x="4518" y="3312"/>
                    <a:pt x="4565" y="3229"/>
                  </a:cubicBezTo>
                  <a:lnTo>
                    <a:pt x="5684" y="1973"/>
                  </a:lnTo>
                  <a:cubicBezTo>
                    <a:pt x="5775" y="1859"/>
                    <a:pt x="5798" y="1722"/>
                    <a:pt x="5752" y="1585"/>
                  </a:cubicBezTo>
                  <a:lnTo>
                    <a:pt x="5319" y="467"/>
                  </a:lnTo>
                  <a:cubicBezTo>
                    <a:pt x="5303" y="329"/>
                    <a:pt x="5205" y="242"/>
                    <a:pt x="5101" y="242"/>
                  </a:cubicBezTo>
                  <a:cubicBezTo>
                    <a:pt x="5050" y="242"/>
                    <a:pt x="4998" y="262"/>
                    <a:pt x="4953" y="307"/>
                  </a:cubicBezTo>
                  <a:lnTo>
                    <a:pt x="3378" y="1951"/>
                  </a:lnTo>
                  <a:cubicBezTo>
                    <a:pt x="3367" y="1962"/>
                    <a:pt x="3356" y="1968"/>
                    <a:pt x="3347" y="1968"/>
                  </a:cubicBezTo>
                  <a:cubicBezTo>
                    <a:pt x="3339" y="1968"/>
                    <a:pt x="3333" y="1962"/>
                    <a:pt x="3333" y="1951"/>
                  </a:cubicBezTo>
                  <a:lnTo>
                    <a:pt x="982" y="33"/>
                  </a:lnTo>
                  <a:cubicBezTo>
                    <a:pt x="959" y="10"/>
                    <a:pt x="926" y="0"/>
                    <a:pt x="891"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2111;p58"/>
            <p:cNvSpPr/>
            <p:nvPr/>
          </p:nvSpPr>
          <p:spPr>
            <a:xfrm>
              <a:off x="1042406" y="2451491"/>
              <a:ext cx="94255" cy="94205"/>
            </a:xfrm>
            <a:custGeom>
              <a:avLst/>
              <a:gdLst/>
              <a:ahLst/>
              <a:cxnLst/>
              <a:rect l="l" t="t" r="r" b="b"/>
              <a:pathLst>
                <a:path w="1896" h="1895" extrusionOk="0">
                  <a:moveTo>
                    <a:pt x="959" y="0"/>
                  </a:moveTo>
                  <a:cubicBezTo>
                    <a:pt x="434" y="0"/>
                    <a:pt x="1" y="434"/>
                    <a:pt x="1" y="959"/>
                  </a:cubicBezTo>
                  <a:cubicBezTo>
                    <a:pt x="1" y="1484"/>
                    <a:pt x="434" y="1895"/>
                    <a:pt x="959" y="1895"/>
                  </a:cubicBezTo>
                  <a:cubicBezTo>
                    <a:pt x="1484" y="1895"/>
                    <a:pt x="1895" y="1484"/>
                    <a:pt x="1895" y="959"/>
                  </a:cubicBezTo>
                  <a:cubicBezTo>
                    <a:pt x="1895" y="434"/>
                    <a:pt x="1484" y="0"/>
                    <a:pt x="959"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112;p58"/>
            <p:cNvSpPr/>
            <p:nvPr/>
          </p:nvSpPr>
          <p:spPr>
            <a:xfrm>
              <a:off x="378425" y="2429915"/>
              <a:ext cx="819461" cy="443783"/>
            </a:xfrm>
            <a:custGeom>
              <a:avLst/>
              <a:gdLst/>
              <a:ahLst/>
              <a:cxnLst/>
              <a:rect l="l" t="t" r="r" b="b"/>
              <a:pathLst>
                <a:path w="16484" h="8927" extrusionOk="0">
                  <a:moveTo>
                    <a:pt x="15411" y="2603"/>
                  </a:moveTo>
                  <a:cubicBezTo>
                    <a:pt x="15365" y="2626"/>
                    <a:pt x="15320" y="2626"/>
                    <a:pt x="15274" y="2626"/>
                  </a:cubicBezTo>
                  <a:cubicBezTo>
                    <a:pt x="15320" y="2626"/>
                    <a:pt x="15365" y="2603"/>
                    <a:pt x="15411" y="2603"/>
                  </a:cubicBezTo>
                  <a:close/>
                  <a:moveTo>
                    <a:pt x="13585" y="1"/>
                  </a:moveTo>
                  <a:cubicBezTo>
                    <a:pt x="13516" y="24"/>
                    <a:pt x="13471" y="69"/>
                    <a:pt x="13402" y="115"/>
                  </a:cubicBezTo>
                  <a:cubicBezTo>
                    <a:pt x="12855" y="480"/>
                    <a:pt x="11485" y="1895"/>
                    <a:pt x="11485" y="1895"/>
                  </a:cubicBezTo>
                  <a:cubicBezTo>
                    <a:pt x="11348" y="2055"/>
                    <a:pt x="11211" y="2238"/>
                    <a:pt x="11097" y="2443"/>
                  </a:cubicBezTo>
                  <a:lnTo>
                    <a:pt x="5345" y="4246"/>
                  </a:lnTo>
                  <a:lnTo>
                    <a:pt x="5596" y="2900"/>
                  </a:lnTo>
                  <a:lnTo>
                    <a:pt x="803" y="2763"/>
                  </a:lnTo>
                  <a:lnTo>
                    <a:pt x="209" y="5661"/>
                  </a:lnTo>
                  <a:cubicBezTo>
                    <a:pt x="0" y="7468"/>
                    <a:pt x="1455" y="8927"/>
                    <a:pt x="3135" y="8927"/>
                  </a:cubicBezTo>
                  <a:cubicBezTo>
                    <a:pt x="3471" y="8927"/>
                    <a:pt x="3816" y="8868"/>
                    <a:pt x="4158" y="8743"/>
                  </a:cubicBezTo>
                  <a:lnTo>
                    <a:pt x="12330" y="5502"/>
                  </a:lnTo>
                  <a:cubicBezTo>
                    <a:pt x="12381" y="5507"/>
                    <a:pt x="12432" y="5510"/>
                    <a:pt x="12483" y="5510"/>
                  </a:cubicBezTo>
                  <a:cubicBezTo>
                    <a:pt x="12633" y="5510"/>
                    <a:pt x="12775" y="5484"/>
                    <a:pt x="12877" y="5433"/>
                  </a:cubicBezTo>
                  <a:lnTo>
                    <a:pt x="15297" y="4383"/>
                  </a:lnTo>
                  <a:cubicBezTo>
                    <a:pt x="15731" y="4223"/>
                    <a:pt x="15936" y="3630"/>
                    <a:pt x="15571" y="3561"/>
                  </a:cubicBezTo>
                  <a:cubicBezTo>
                    <a:pt x="15936" y="3539"/>
                    <a:pt x="16347" y="3356"/>
                    <a:pt x="16256" y="2900"/>
                  </a:cubicBezTo>
                  <a:cubicBezTo>
                    <a:pt x="16233" y="2648"/>
                    <a:pt x="16027" y="2580"/>
                    <a:pt x="15822" y="2580"/>
                  </a:cubicBezTo>
                  <a:cubicBezTo>
                    <a:pt x="16164" y="2534"/>
                    <a:pt x="16484" y="2420"/>
                    <a:pt x="16438" y="2055"/>
                  </a:cubicBezTo>
                  <a:cubicBezTo>
                    <a:pt x="16438" y="1668"/>
                    <a:pt x="16165" y="1572"/>
                    <a:pt x="15880" y="1572"/>
                  </a:cubicBezTo>
                  <a:cubicBezTo>
                    <a:pt x="15845" y="1572"/>
                    <a:pt x="15811" y="1573"/>
                    <a:pt x="15776" y="1576"/>
                  </a:cubicBezTo>
                  <a:cubicBezTo>
                    <a:pt x="16004" y="1507"/>
                    <a:pt x="16187" y="1393"/>
                    <a:pt x="16164" y="1096"/>
                  </a:cubicBezTo>
                  <a:cubicBezTo>
                    <a:pt x="16081" y="733"/>
                    <a:pt x="15837" y="620"/>
                    <a:pt x="15540" y="620"/>
                  </a:cubicBezTo>
                  <a:cubicBezTo>
                    <a:pt x="15184" y="620"/>
                    <a:pt x="14753" y="781"/>
                    <a:pt x="14429" y="868"/>
                  </a:cubicBezTo>
                  <a:cubicBezTo>
                    <a:pt x="14133" y="959"/>
                    <a:pt x="13882" y="1051"/>
                    <a:pt x="13653" y="1142"/>
                  </a:cubicBezTo>
                  <a:cubicBezTo>
                    <a:pt x="13768" y="868"/>
                    <a:pt x="13882" y="594"/>
                    <a:pt x="13882" y="297"/>
                  </a:cubicBezTo>
                  <a:cubicBezTo>
                    <a:pt x="13882" y="206"/>
                    <a:pt x="13882" y="92"/>
                    <a:pt x="13790" y="46"/>
                  </a:cubicBezTo>
                  <a:cubicBezTo>
                    <a:pt x="13745" y="1"/>
                    <a:pt x="13653" y="1"/>
                    <a:pt x="13585" y="1"/>
                  </a:cubicBezTo>
                  <a:close/>
                </a:path>
              </a:pathLst>
            </a:custGeom>
            <a:solidFill>
              <a:schemeClr val="accent4">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113;p58"/>
            <p:cNvSpPr/>
            <p:nvPr/>
          </p:nvSpPr>
          <p:spPr>
            <a:xfrm>
              <a:off x="640716" y="2381146"/>
              <a:ext cx="71536" cy="258754"/>
            </a:xfrm>
            <a:custGeom>
              <a:avLst/>
              <a:gdLst/>
              <a:ahLst/>
              <a:cxnLst/>
              <a:rect l="l" t="t" r="r" b="b"/>
              <a:pathLst>
                <a:path w="1439" h="5205" extrusionOk="0">
                  <a:moveTo>
                    <a:pt x="1370" y="0"/>
                  </a:moveTo>
                  <a:cubicBezTo>
                    <a:pt x="1324" y="0"/>
                    <a:pt x="1279" y="23"/>
                    <a:pt x="1279" y="69"/>
                  </a:cubicBezTo>
                  <a:lnTo>
                    <a:pt x="1119" y="3584"/>
                  </a:lnTo>
                  <a:cubicBezTo>
                    <a:pt x="1119" y="3721"/>
                    <a:pt x="1005" y="3812"/>
                    <a:pt x="891" y="3812"/>
                  </a:cubicBezTo>
                  <a:lnTo>
                    <a:pt x="252" y="3812"/>
                  </a:lnTo>
                  <a:lnTo>
                    <a:pt x="1" y="5113"/>
                  </a:lnTo>
                  <a:cubicBezTo>
                    <a:pt x="1" y="5136"/>
                    <a:pt x="23" y="5182"/>
                    <a:pt x="69" y="5204"/>
                  </a:cubicBezTo>
                  <a:lnTo>
                    <a:pt x="92" y="5204"/>
                  </a:lnTo>
                  <a:cubicBezTo>
                    <a:pt x="115" y="5204"/>
                    <a:pt x="160" y="5159"/>
                    <a:pt x="160" y="5136"/>
                  </a:cubicBezTo>
                  <a:lnTo>
                    <a:pt x="389" y="3949"/>
                  </a:lnTo>
                  <a:lnTo>
                    <a:pt x="891" y="3972"/>
                  </a:lnTo>
                  <a:cubicBezTo>
                    <a:pt x="1096" y="3972"/>
                    <a:pt x="1256" y="3812"/>
                    <a:pt x="1256" y="3607"/>
                  </a:cubicBezTo>
                  <a:lnTo>
                    <a:pt x="1439" y="69"/>
                  </a:lnTo>
                  <a:cubicBezTo>
                    <a:pt x="1439" y="23"/>
                    <a:pt x="1393" y="0"/>
                    <a:pt x="1370"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114;p58"/>
            <p:cNvSpPr/>
            <p:nvPr/>
          </p:nvSpPr>
          <p:spPr>
            <a:xfrm>
              <a:off x="1118419" y="2502547"/>
              <a:ext cx="54535" cy="21625"/>
            </a:xfrm>
            <a:custGeom>
              <a:avLst/>
              <a:gdLst/>
              <a:ahLst/>
              <a:cxnLst/>
              <a:rect l="l" t="t" r="r" b="b"/>
              <a:pathLst>
                <a:path w="1097" h="435" extrusionOk="0">
                  <a:moveTo>
                    <a:pt x="1005" y="1"/>
                  </a:moveTo>
                  <a:cubicBezTo>
                    <a:pt x="868" y="1"/>
                    <a:pt x="138" y="252"/>
                    <a:pt x="69" y="274"/>
                  </a:cubicBezTo>
                  <a:cubicBezTo>
                    <a:pt x="24" y="297"/>
                    <a:pt x="1" y="343"/>
                    <a:pt x="1" y="389"/>
                  </a:cubicBezTo>
                  <a:cubicBezTo>
                    <a:pt x="24" y="411"/>
                    <a:pt x="47" y="434"/>
                    <a:pt x="92" y="434"/>
                  </a:cubicBezTo>
                  <a:lnTo>
                    <a:pt x="115" y="434"/>
                  </a:lnTo>
                  <a:cubicBezTo>
                    <a:pt x="412" y="320"/>
                    <a:pt x="914" y="160"/>
                    <a:pt x="1005" y="160"/>
                  </a:cubicBezTo>
                  <a:cubicBezTo>
                    <a:pt x="1051" y="160"/>
                    <a:pt x="1097" y="115"/>
                    <a:pt x="1097" y="69"/>
                  </a:cubicBezTo>
                  <a:cubicBezTo>
                    <a:pt x="1097" y="23"/>
                    <a:pt x="1051" y="1"/>
                    <a:pt x="10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115;p58"/>
            <p:cNvSpPr/>
            <p:nvPr/>
          </p:nvSpPr>
          <p:spPr>
            <a:xfrm>
              <a:off x="1127517" y="2553156"/>
              <a:ext cx="45437" cy="19786"/>
            </a:xfrm>
            <a:custGeom>
              <a:avLst/>
              <a:gdLst/>
              <a:ahLst/>
              <a:cxnLst/>
              <a:rect l="l" t="t" r="r" b="b"/>
              <a:pathLst>
                <a:path w="914" h="398" extrusionOk="0">
                  <a:moveTo>
                    <a:pt x="835" y="1"/>
                  </a:moveTo>
                  <a:cubicBezTo>
                    <a:pt x="824" y="1"/>
                    <a:pt x="812" y="4"/>
                    <a:pt x="799" y="10"/>
                  </a:cubicBezTo>
                  <a:lnTo>
                    <a:pt x="69" y="238"/>
                  </a:lnTo>
                  <a:cubicBezTo>
                    <a:pt x="23" y="261"/>
                    <a:pt x="1" y="306"/>
                    <a:pt x="23" y="352"/>
                  </a:cubicBezTo>
                  <a:cubicBezTo>
                    <a:pt x="23" y="375"/>
                    <a:pt x="69" y="398"/>
                    <a:pt x="92" y="398"/>
                  </a:cubicBezTo>
                  <a:lnTo>
                    <a:pt x="115" y="398"/>
                  </a:lnTo>
                  <a:lnTo>
                    <a:pt x="845" y="147"/>
                  </a:lnTo>
                  <a:cubicBezTo>
                    <a:pt x="891" y="147"/>
                    <a:pt x="914" y="101"/>
                    <a:pt x="891" y="55"/>
                  </a:cubicBezTo>
                  <a:cubicBezTo>
                    <a:pt x="891" y="22"/>
                    <a:pt x="866" y="1"/>
                    <a:pt x="8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116;p58"/>
            <p:cNvSpPr/>
            <p:nvPr/>
          </p:nvSpPr>
          <p:spPr>
            <a:xfrm>
              <a:off x="1128660" y="2603118"/>
              <a:ext cx="28436" cy="14069"/>
            </a:xfrm>
            <a:custGeom>
              <a:avLst/>
              <a:gdLst/>
              <a:ahLst/>
              <a:cxnLst/>
              <a:rect l="l" t="t" r="r" b="b"/>
              <a:pathLst>
                <a:path w="572" h="283" extrusionOk="0">
                  <a:moveTo>
                    <a:pt x="493" y="0"/>
                  </a:moveTo>
                  <a:cubicBezTo>
                    <a:pt x="481" y="0"/>
                    <a:pt x="469" y="3"/>
                    <a:pt x="457" y="9"/>
                  </a:cubicBezTo>
                  <a:lnTo>
                    <a:pt x="69" y="123"/>
                  </a:lnTo>
                  <a:cubicBezTo>
                    <a:pt x="23" y="146"/>
                    <a:pt x="0" y="192"/>
                    <a:pt x="0" y="214"/>
                  </a:cubicBezTo>
                  <a:cubicBezTo>
                    <a:pt x="23" y="260"/>
                    <a:pt x="46" y="283"/>
                    <a:pt x="92" y="283"/>
                  </a:cubicBezTo>
                  <a:lnTo>
                    <a:pt x="503" y="146"/>
                  </a:lnTo>
                  <a:cubicBezTo>
                    <a:pt x="548" y="146"/>
                    <a:pt x="571" y="100"/>
                    <a:pt x="548" y="55"/>
                  </a:cubicBezTo>
                  <a:cubicBezTo>
                    <a:pt x="548" y="21"/>
                    <a:pt x="524" y="0"/>
                    <a:pt x="4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2" name="Google Shape;2054;p52"/>
          <p:cNvGrpSpPr/>
          <p:nvPr/>
        </p:nvGrpSpPr>
        <p:grpSpPr>
          <a:xfrm>
            <a:off x="2341188" y="1985930"/>
            <a:ext cx="2707053" cy="3103473"/>
            <a:chOff x="1340775" y="1694775"/>
            <a:chExt cx="2030290" cy="2327605"/>
          </a:xfrm>
        </p:grpSpPr>
        <p:sp>
          <p:nvSpPr>
            <p:cNvPr id="103" name="Google Shape;2055;p52"/>
            <p:cNvSpPr/>
            <p:nvPr/>
          </p:nvSpPr>
          <p:spPr>
            <a:xfrm>
              <a:off x="1389565" y="1746580"/>
              <a:ext cx="1981500" cy="2275800"/>
            </a:xfrm>
            <a:prstGeom prst="roundRect">
              <a:avLst>
                <a:gd name="adj" fmla="val 16667"/>
              </a:avLst>
            </a:prstGeom>
            <a:solidFill>
              <a:schemeClr val="tx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056;p52"/>
            <p:cNvSpPr/>
            <p:nvPr/>
          </p:nvSpPr>
          <p:spPr>
            <a:xfrm>
              <a:off x="1340775" y="1694775"/>
              <a:ext cx="1981500" cy="2275800"/>
            </a:xfrm>
            <a:prstGeom prst="roundRect">
              <a:avLst>
                <a:gd name="adj" fmla="val 16667"/>
              </a:avLst>
            </a:prstGeom>
            <a:solidFill>
              <a:srgbClr val="FFFFFF"/>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 name="Rectangle 104"/>
          <p:cNvSpPr/>
          <p:nvPr/>
        </p:nvSpPr>
        <p:spPr>
          <a:xfrm>
            <a:off x="2582466" y="2529754"/>
            <a:ext cx="1954893" cy="1405256"/>
          </a:xfrm>
          <a:prstGeom prst="rect">
            <a:avLst/>
          </a:prstGeom>
        </p:spPr>
        <p:txBody>
          <a:bodyPr wrap="square">
            <a:spAutoFit/>
          </a:bodyPr>
          <a:lstStyle/>
          <a:p>
            <a:pPr algn="ctr" defTabSz="1219170">
              <a:buClr>
                <a:srgbClr val="000000"/>
              </a:buClr>
            </a:pPr>
            <a:r>
              <a:rPr lang="fr-FR" sz="2133" kern="0" dirty="0">
                <a:solidFill>
                  <a:srgbClr val="002060"/>
                </a:solidFill>
                <a:latin typeface="Arial"/>
                <a:cs typeface="Arial"/>
                <a:sym typeface="Arial"/>
              </a:rPr>
              <a:t>Douze (12) mois avant la date de départ à la retraite</a:t>
            </a:r>
            <a:endParaRPr lang="fr-FR" sz="2133" b="1" kern="0" dirty="0">
              <a:solidFill>
                <a:srgbClr val="000000"/>
              </a:solidFill>
              <a:latin typeface="Montserrat" panose="020B0604020202020204" charset="0"/>
              <a:cs typeface="Arial"/>
              <a:sym typeface="Arial"/>
            </a:endParaRPr>
          </a:p>
        </p:txBody>
      </p:sp>
      <p:cxnSp>
        <p:nvCxnSpPr>
          <p:cNvPr id="106" name="Connecteur droit avec flèche 105"/>
          <p:cNvCxnSpPr/>
          <p:nvPr/>
        </p:nvCxnSpPr>
        <p:spPr>
          <a:xfrm>
            <a:off x="4462733" y="3718243"/>
            <a:ext cx="3014721" cy="0"/>
          </a:xfrm>
          <a:prstGeom prst="straightConnector1">
            <a:avLst/>
          </a:prstGeom>
          <a:ln w="920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Google Shape;2085;p58"/>
          <p:cNvSpPr/>
          <p:nvPr/>
        </p:nvSpPr>
        <p:spPr>
          <a:xfrm>
            <a:off x="2663553" y="1905454"/>
            <a:ext cx="66615" cy="146951"/>
          </a:xfrm>
          <a:custGeom>
            <a:avLst/>
            <a:gdLst/>
            <a:ahLst/>
            <a:cxnLst/>
            <a:rect l="l" t="t" r="r" b="b"/>
            <a:pathLst>
              <a:path w="1005" h="2217" extrusionOk="0">
                <a:moveTo>
                  <a:pt x="533" y="1"/>
                </a:moveTo>
                <a:cubicBezTo>
                  <a:pt x="320" y="1"/>
                  <a:pt x="136" y="175"/>
                  <a:pt x="115" y="391"/>
                </a:cubicBezTo>
                <a:lnTo>
                  <a:pt x="1" y="1737"/>
                </a:lnTo>
                <a:cubicBezTo>
                  <a:pt x="1" y="1989"/>
                  <a:pt x="160" y="2194"/>
                  <a:pt x="411" y="2217"/>
                </a:cubicBezTo>
                <a:cubicBezTo>
                  <a:pt x="640" y="2217"/>
                  <a:pt x="845" y="2057"/>
                  <a:pt x="868" y="1806"/>
                </a:cubicBezTo>
                <a:lnTo>
                  <a:pt x="982" y="459"/>
                </a:lnTo>
                <a:cubicBezTo>
                  <a:pt x="1005" y="231"/>
                  <a:pt x="822" y="26"/>
                  <a:pt x="571" y="3"/>
                </a:cubicBezTo>
                <a:cubicBezTo>
                  <a:pt x="558" y="1"/>
                  <a:pt x="545" y="1"/>
                  <a:pt x="533" y="1"/>
                </a:cubicBezTo>
                <a:close/>
              </a:path>
            </a:pathLst>
          </a:custGeom>
          <a:solidFill>
            <a:schemeClr val="accent4">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086;p58"/>
          <p:cNvSpPr/>
          <p:nvPr/>
        </p:nvSpPr>
        <p:spPr>
          <a:xfrm>
            <a:off x="2604557" y="1899555"/>
            <a:ext cx="68139" cy="154373"/>
          </a:xfrm>
          <a:custGeom>
            <a:avLst/>
            <a:gdLst/>
            <a:ahLst/>
            <a:cxnLst/>
            <a:rect l="l" t="t" r="r" b="b"/>
            <a:pathLst>
              <a:path w="1028" h="2329" extrusionOk="0">
                <a:moveTo>
                  <a:pt x="617" y="0"/>
                </a:moveTo>
                <a:cubicBezTo>
                  <a:pt x="366" y="0"/>
                  <a:pt x="160" y="160"/>
                  <a:pt x="137" y="411"/>
                </a:cubicBezTo>
                <a:lnTo>
                  <a:pt x="23" y="1849"/>
                </a:lnTo>
                <a:cubicBezTo>
                  <a:pt x="0" y="2100"/>
                  <a:pt x="183" y="2306"/>
                  <a:pt x="434" y="2329"/>
                </a:cubicBezTo>
                <a:cubicBezTo>
                  <a:pt x="662" y="2329"/>
                  <a:pt x="868" y="2169"/>
                  <a:pt x="891" y="1918"/>
                </a:cubicBezTo>
                <a:lnTo>
                  <a:pt x="1005" y="480"/>
                </a:lnTo>
                <a:cubicBezTo>
                  <a:pt x="1028" y="229"/>
                  <a:pt x="845" y="23"/>
                  <a:pt x="617" y="0"/>
                </a:cubicBezTo>
                <a:close/>
              </a:path>
            </a:pathLst>
          </a:custGeom>
          <a:solidFill>
            <a:schemeClr val="accent4">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087;p58"/>
          <p:cNvSpPr/>
          <p:nvPr/>
        </p:nvSpPr>
        <p:spPr>
          <a:xfrm>
            <a:off x="2719563" y="1929715"/>
            <a:ext cx="65091" cy="115135"/>
          </a:xfrm>
          <a:custGeom>
            <a:avLst/>
            <a:gdLst/>
            <a:ahLst/>
            <a:cxnLst/>
            <a:rect l="l" t="t" r="r" b="b"/>
            <a:pathLst>
              <a:path w="982" h="1737" extrusionOk="0">
                <a:moveTo>
                  <a:pt x="509" y="0"/>
                </a:moveTo>
                <a:cubicBezTo>
                  <a:pt x="297" y="0"/>
                  <a:pt x="113" y="175"/>
                  <a:pt x="91" y="390"/>
                </a:cubicBezTo>
                <a:lnTo>
                  <a:pt x="23" y="1257"/>
                </a:lnTo>
                <a:cubicBezTo>
                  <a:pt x="0" y="1508"/>
                  <a:pt x="183" y="1714"/>
                  <a:pt x="411" y="1737"/>
                </a:cubicBezTo>
                <a:cubicBezTo>
                  <a:pt x="662" y="1737"/>
                  <a:pt x="867" y="1577"/>
                  <a:pt x="890" y="1326"/>
                </a:cubicBezTo>
                <a:lnTo>
                  <a:pt x="959" y="458"/>
                </a:lnTo>
                <a:cubicBezTo>
                  <a:pt x="982" y="230"/>
                  <a:pt x="799" y="25"/>
                  <a:pt x="548" y="2"/>
                </a:cubicBezTo>
                <a:cubicBezTo>
                  <a:pt x="535" y="1"/>
                  <a:pt x="522" y="0"/>
                  <a:pt x="509" y="0"/>
                </a:cubicBezTo>
                <a:close/>
              </a:path>
            </a:pathLst>
          </a:custGeom>
          <a:solidFill>
            <a:schemeClr val="accent4">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088;p58"/>
          <p:cNvSpPr/>
          <p:nvPr/>
        </p:nvSpPr>
        <p:spPr>
          <a:xfrm>
            <a:off x="2777034" y="1934222"/>
            <a:ext cx="60583" cy="85041"/>
          </a:xfrm>
          <a:custGeom>
            <a:avLst/>
            <a:gdLst/>
            <a:ahLst/>
            <a:cxnLst/>
            <a:rect l="l" t="t" r="r" b="b"/>
            <a:pathLst>
              <a:path w="914" h="1283" extrusionOk="0">
                <a:moveTo>
                  <a:pt x="464" y="1"/>
                </a:moveTo>
                <a:cubicBezTo>
                  <a:pt x="252" y="1"/>
                  <a:pt x="68" y="175"/>
                  <a:pt x="46" y="390"/>
                </a:cubicBezTo>
                <a:lnTo>
                  <a:pt x="0" y="824"/>
                </a:lnTo>
                <a:cubicBezTo>
                  <a:pt x="0" y="1052"/>
                  <a:pt x="160" y="1258"/>
                  <a:pt x="411" y="1281"/>
                </a:cubicBezTo>
                <a:cubicBezTo>
                  <a:pt x="424" y="1282"/>
                  <a:pt x="437" y="1283"/>
                  <a:pt x="450" y="1283"/>
                </a:cubicBezTo>
                <a:cubicBezTo>
                  <a:pt x="662" y="1283"/>
                  <a:pt x="846" y="1108"/>
                  <a:pt x="868" y="893"/>
                </a:cubicBezTo>
                <a:lnTo>
                  <a:pt x="891" y="459"/>
                </a:lnTo>
                <a:cubicBezTo>
                  <a:pt x="914" y="231"/>
                  <a:pt x="754" y="25"/>
                  <a:pt x="503" y="2"/>
                </a:cubicBezTo>
                <a:cubicBezTo>
                  <a:pt x="490" y="1"/>
                  <a:pt x="477" y="1"/>
                  <a:pt x="464" y="1"/>
                </a:cubicBezTo>
                <a:close/>
              </a:path>
            </a:pathLst>
          </a:custGeom>
          <a:solidFill>
            <a:schemeClr val="accent4">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987;p49"/>
          <p:cNvSpPr txBox="1">
            <a:spLocks/>
          </p:cNvSpPr>
          <p:nvPr/>
        </p:nvSpPr>
        <p:spPr>
          <a:xfrm>
            <a:off x="2081090" y="1181013"/>
            <a:ext cx="9118861" cy="126625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fr-FR" sz="2400" b="1" u="sng" kern="0" dirty="0">
                <a:solidFill>
                  <a:srgbClr val="002060"/>
                </a:solidFill>
              </a:rPr>
              <a:t>JOUISSANCE IMMEDIATE DES PENSIONS </a:t>
            </a:r>
          </a:p>
          <a:p>
            <a:pPr algn="ctr" defTabSz="1219170"/>
            <a:r>
              <a:rPr lang="fr-FR" sz="2400" b="1" u="sng" kern="0" dirty="0">
                <a:solidFill>
                  <a:srgbClr val="002060"/>
                </a:solidFill>
              </a:rPr>
              <a:t>APRES CESSATION DEFINITIVE DE SERVICE</a:t>
            </a:r>
            <a:br>
              <a:rPr lang="fr-FR" sz="3200" kern="0" dirty="0">
                <a:solidFill>
                  <a:srgbClr val="002060"/>
                </a:solidFill>
              </a:rPr>
            </a:br>
            <a:br>
              <a:rPr lang="fr-FR" sz="3200" kern="0" dirty="0">
                <a:solidFill>
                  <a:srgbClr val="002060"/>
                </a:solidFill>
              </a:rPr>
            </a:br>
            <a:r>
              <a:rPr lang="fr-FR" sz="3200" b="1" u="sng" kern="0" dirty="0">
                <a:solidFill>
                  <a:srgbClr val="002060"/>
                </a:solidFill>
              </a:rPr>
              <a:t> </a:t>
            </a:r>
            <a:br>
              <a:rPr lang="fr-FR" sz="3200" kern="0" dirty="0">
                <a:solidFill>
                  <a:srgbClr val="002060"/>
                </a:solidFill>
              </a:rPr>
            </a:br>
            <a:endParaRPr lang="fr-FR" sz="3200" kern="0" dirty="0">
              <a:solidFill>
                <a:srgbClr val="002060"/>
              </a:solidFill>
            </a:endParaRPr>
          </a:p>
        </p:txBody>
      </p:sp>
      <p:sp>
        <p:nvSpPr>
          <p:cNvPr id="94" name="Rectangle 93"/>
          <p:cNvSpPr/>
          <p:nvPr/>
        </p:nvSpPr>
        <p:spPr>
          <a:xfrm>
            <a:off x="7243852" y="4155743"/>
            <a:ext cx="2198149" cy="646331"/>
          </a:xfrm>
          <a:prstGeom prst="rect">
            <a:avLst/>
          </a:prstGeom>
        </p:spPr>
        <p:txBody>
          <a:bodyPr wrap="square">
            <a:spAutoFit/>
          </a:bodyPr>
          <a:lstStyle/>
          <a:p>
            <a:pPr algn="ctr" defTabSz="1219170">
              <a:buClr>
                <a:srgbClr val="000000"/>
              </a:buClr>
            </a:pPr>
            <a:r>
              <a:rPr lang="fr-FR" sz="1200" i="1" kern="0" dirty="0">
                <a:solidFill>
                  <a:srgbClr val="002060"/>
                </a:solidFill>
                <a:latin typeface="Arial"/>
                <a:cs typeface="Arial"/>
                <a:sym typeface="Arial"/>
              </a:rPr>
              <a:t>Responsables en charge de la gestion du personnel Institutions/Ministères</a:t>
            </a:r>
            <a:endParaRPr lang="fr-FR" sz="1200" i="1" kern="0" dirty="0">
              <a:solidFill>
                <a:srgbClr val="000000"/>
              </a:solidFill>
              <a:latin typeface="Arial"/>
              <a:cs typeface="Arial"/>
              <a:sym typeface="Arial"/>
            </a:endParaRPr>
          </a:p>
        </p:txBody>
      </p:sp>
      <p:sp>
        <p:nvSpPr>
          <p:cNvPr id="95" name="Rectangle 94"/>
          <p:cNvSpPr/>
          <p:nvPr/>
        </p:nvSpPr>
        <p:spPr>
          <a:xfrm>
            <a:off x="7280241" y="137577"/>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22047054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7" name="Google Shape;1817;p39"/>
          <p:cNvSpPr/>
          <p:nvPr/>
        </p:nvSpPr>
        <p:spPr>
          <a:xfrm>
            <a:off x="4832291" y="7050783"/>
            <a:ext cx="59144" cy="77252"/>
          </a:xfrm>
          <a:custGeom>
            <a:avLst/>
            <a:gdLst/>
            <a:ahLst/>
            <a:cxnLst/>
            <a:rect l="l" t="t" r="r" b="b"/>
            <a:pathLst>
              <a:path w="712" h="930" extrusionOk="0">
                <a:moveTo>
                  <a:pt x="212" y="0"/>
                </a:moveTo>
                <a:lnTo>
                  <a:pt x="0" y="217"/>
                </a:lnTo>
                <a:lnTo>
                  <a:pt x="712" y="929"/>
                </a:lnTo>
                <a:cubicBezTo>
                  <a:pt x="697" y="770"/>
                  <a:pt x="684" y="613"/>
                  <a:pt x="669" y="453"/>
                </a:cubicBezTo>
                <a:lnTo>
                  <a:pt x="212"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8" name="Google Shape;1818;p39"/>
          <p:cNvSpPr/>
          <p:nvPr/>
        </p:nvSpPr>
        <p:spPr>
          <a:xfrm>
            <a:off x="4829052" y="7047627"/>
            <a:ext cx="20849" cy="21265"/>
          </a:xfrm>
          <a:custGeom>
            <a:avLst/>
            <a:gdLst/>
            <a:ahLst/>
            <a:cxnLst/>
            <a:rect l="l" t="t" r="r" b="b"/>
            <a:pathLst>
              <a:path w="251" h="256" extrusionOk="0">
                <a:moveTo>
                  <a:pt x="213" y="1"/>
                </a:moveTo>
                <a:lnTo>
                  <a:pt x="1" y="218"/>
                </a:lnTo>
                <a:lnTo>
                  <a:pt x="39" y="255"/>
                </a:lnTo>
                <a:lnTo>
                  <a:pt x="251" y="38"/>
                </a:lnTo>
                <a:lnTo>
                  <a:pt x="213"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4825978" y="7044552"/>
            <a:ext cx="20849" cy="21181"/>
          </a:xfrm>
          <a:custGeom>
            <a:avLst/>
            <a:gdLst/>
            <a:ahLst/>
            <a:cxnLst/>
            <a:rect l="l" t="t" r="r" b="b"/>
            <a:pathLst>
              <a:path w="251" h="255" extrusionOk="0">
                <a:moveTo>
                  <a:pt x="213" y="0"/>
                </a:moveTo>
                <a:lnTo>
                  <a:pt x="0" y="216"/>
                </a:lnTo>
                <a:lnTo>
                  <a:pt x="38" y="255"/>
                </a:lnTo>
                <a:lnTo>
                  <a:pt x="250" y="38"/>
                </a:lnTo>
                <a:lnTo>
                  <a:pt x="213"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3038064" y="7050783"/>
            <a:ext cx="447563" cy="432528"/>
          </a:xfrm>
          <a:custGeom>
            <a:avLst/>
            <a:gdLst/>
            <a:ahLst/>
            <a:cxnLst/>
            <a:rect l="l" t="t" r="r" b="b"/>
            <a:pathLst>
              <a:path w="5388" h="5207" extrusionOk="0">
                <a:moveTo>
                  <a:pt x="218" y="0"/>
                </a:moveTo>
                <a:lnTo>
                  <a:pt x="1" y="217"/>
                </a:lnTo>
                <a:lnTo>
                  <a:pt x="4995" y="5206"/>
                </a:lnTo>
                <a:cubicBezTo>
                  <a:pt x="5122" y="5193"/>
                  <a:pt x="5255" y="5178"/>
                  <a:pt x="5387" y="5169"/>
                </a:cubicBezTo>
                <a:lnTo>
                  <a:pt x="218"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3034991" y="7065652"/>
            <a:ext cx="83" cy="83"/>
          </a:xfrm>
          <a:custGeom>
            <a:avLst/>
            <a:gdLst/>
            <a:ahLst/>
            <a:cxnLst/>
            <a:rect l="l" t="t" r="r" b="b"/>
            <a:pathLst>
              <a:path w="1" h="1" extrusionOk="0">
                <a:moveTo>
                  <a:pt x="0" y="1"/>
                </a:move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3034991" y="7065652"/>
            <a:ext cx="3156" cy="3240"/>
          </a:xfrm>
          <a:custGeom>
            <a:avLst/>
            <a:gdLst/>
            <a:ahLst/>
            <a:cxnLst/>
            <a:rect l="l" t="t" r="r" b="b"/>
            <a:pathLst>
              <a:path w="38" h="39" extrusionOk="0">
                <a:moveTo>
                  <a:pt x="38" y="38"/>
                </a:moveTo>
                <a:lnTo>
                  <a:pt x="38" y="38"/>
                </a:lnTo>
                <a:lnTo>
                  <a:pt x="0"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3034992" y="7047627"/>
            <a:ext cx="21265" cy="21265"/>
          </a:xfrm>
          <a:custGeom>
            <a:avLst/>
            <a:gdLst/>
            <a:ahLst/>
            <a:cxnLst/>
            <a:rect l="l" t="t" r="r" b="b"/>
            <a:pathLst>
              <a:path w="256" h="256" extrusionOk="0">
                <a:moveTo>
                  <a:pt x="218" y="1"/>
                </a:moveTo>
                <a:lnTo>
                  <a:pt x="0"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p:cNvSpPr/>
          <p:nvPr/>
        </p:nvSpPr>
        <p:spPr>
          <a:xfrm>
            <a:off x="3031918" y="7062495"/>
            <a:ext cx="3156" cy="3240"/>
          </a:xfrm>
          <a:custGeom>
            <a:avLst/>
            <a:gdLst/>
            <a:ahLst/>
            <a:cxnLst/>
            <a:rect l="l" t="t" r="r" b="b"/>
            <a:pathLst>
              <a:path w="38" h="39" extrusionOk="0">
                <a:moveTo>
                  <a:pt x="0" y="0"/>
                </a:moveTo>
                <a:lnTo>
                  <a:pt x="0" y="0"/>
                </a:lnTo>
                <a:lnTo>
                  <a:pt x="37"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031918" y="7044552"/>
            <a:ext cx="21183" cy="21181"/>
          </a:xfrm>
          <a:custGeom>
            <a:avLst/>
            <a:gdLst/>
            <a:ahLst/>
            <a:cxnLst/>
            <a:rect l="l" t="t" r="r" b="b"/>
            <a:pathLst>
              <a:path w="255" h="255" extrusionOk="0">
                <a:moveTo>
                  <a:pt x="216" y="0"/>
                </a:moveTo>
                <a:lnTo>
                  <a:pt x="0" y="216"/>
                </a:lnTo>
                <a:lnTo>
                  <a:pt x="37" y="255"/>
                </a:lnTo>
                <a:lnTo>
                  <a:pt x="255" y="38"/>
                </a:lnTo>
                <a:lnTo>
                  <a:pt x="216"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6" name="Google Shape;1826;p39"/>
          <p:cNvSpPr/>
          <p:nvPr/>
        </p:nvSpPr>
        <p:spPr>
          <a:xfrm>
            <a:off x="1241261" y="7065652"/>
            <a:ext cx="3240" cy="3240"/>
          </a:xfrm>
          <a:custGeom>
            <a:avLst/>
            <a:gdLst/>
            <a:ahLst/>
            <a:cxnLst/>
            <a:rect l="l" t="t" r="r" b="b"/>
            <a:pathLst>
              <a:path w="39" h="39" extrusionOk="0">
                <a:moveTo>
                  <a:pt x="1" y="1"/>
                </a:moveTo>
                <a:lnTo>
                  <a:pt x="38" y="38"/>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7" name="Google Shape;1827;p39"/>
          <p:cNvSpPr/>
          <p:nvPr/>
        </p:nvSpPr>
        <p:spPr>
          <a:xfrm>
            <a:off x="1241262" y="7047627"/>
            <a:ext cx="21265" cy="21265"/>
          </a:xfrm>
          <a:custGeom>
            <a:avLst/>
            <a:gdLst/>
            <a:ahLst/>
            <a:cxnLst/>
            <a:rect l="l" t="t" r="r" b="b"/>
            <a:pathLst>
              <a:path w="256" h="256" extrusionOk="0">
                <a:moveTo>
                  <a:pt x="218" y="1"/>
                </a:moveTo>
                <a:lnTo>
                  <a:pt x="1"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8" name="Google Shape;1828;p39"/>
          <p:cNvSpPr/>
          <p:nvPr/>
        </p:nvSpPr>
        <p:spPr>
          <a:xfrm>
            <a:off x="1238189" y="7062495"/>
            <a:ext cx="3156" cy="3240"/>
          </a:xfrm>
          <a:custGeom>
            <a:avLst/>
            <a:gdLst/>
            <a:ahLst/>
            <a:cxnLst/>
            <a:rect l="l" t="t" r="r" b="b"/>
            <a:pathLst>
              <a:path w="38" h="39" extrusionOk="0">
                <a:moveTo>
                  <a:pt x="0" y="0"/>
                </a:moveTo>
                <a:lnTo>
                  <a:pt x="38"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9" name="Google Shape;1829;p39"/>
          <p:cNvSpPr/>
          <p:nvPr/>
        </p:nvSpPr>
        <p:spPr>
          <a:xfrm>
            <a:off x="1238189" y="7044552"/>
            <a:ext cx="21265" cy="21181"/>
          </a:xfrm>
          <a:custGeom>
            <a:avLst/>
            <a:gdLst/>
            <a:ahLst/>
            <a:cxnLst/>
            <a:rect l="l" t="t" r="r" b="b"/>
            <a:pathLst>
              <a:path w="256" h="255" extrusionOk="0">
                <a:moveTo>
                  <a:pt x="217" y="0"/>
                </a:moveTo>
                <a:lnTo>
                  <a:pt x="0" y="216"/>
                </a:lnTo>
                <a:lnTo>
                  <a:pt x="38" y="255"/>
                </a:lnTo>
                <a:lnTo>
                  <a:pt x="255" y="38"/>
                </a:lnTo>
                <a:lnTo>
                  <a:pt x="217"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aphicFrame>
        <p:nvGraphicFramePr>
          <p:cNvPr id="20" name="Tableau 19"/>
          <p:cNvGraphicFramePr>
            <a:graphicFrameLocks noGrp="1"/>
          </p:cNvGraphicFramePr>
          <p:nvPr/>
        </p:nvGraphicFramePr>
        <p:xfrm>
          <a:off x="2277472" y="1767841"/>
          <a:ext cx="8817249" cy="3237231"/>
        </p:xfrm>
        <a:graphic>
          <a:graphicData uri="http://schemas.openxmlformats.org/drawingml/2006/table">
            <a:tbl>
              <a:tblPr firstRow="1" bandRow="1"/>
              <a:tblGrid>
                <a:gridCol w="8817249">
                  <a:extLst>
                    <a:ext uri="{9D8B030D-6E8A-4147-A177-3AD203B41FA5}">
                      <a16:colId xmlns:a16="http://schemas.microsoft.com/office/drawing/2014/main" val="20000"/>
                    </a:ext>
                  </a:extLst>
                </a:gridCol>
              </a:tblGrid>
              <a:tr h="3237231">
                <a:tc>
                  <a:txBody>
                    <a:bodyPr/>
                    <a:lstStyle/>
                    <a:p>
                      <a:pPr marL="0" indent="0" algn="just">
                        <a:lnSpc>
                          <a:spcPct val="200000"/>
                        </a:lnSpc>
                        <a:buNone/>
                      </a:pPr>
                      <a:r>
                        <a:rPr lang="fr-FR" sz="3700" b="0" i="0" u="none" strike="noStrike" cap="none" dirty="0">
                          <a:solidFill>
                            <a:srgbClr val="002060"/>
                          </a:solidFill>
                          <a:effectLst/>
                          <a:latin typeface="Arial"/>
                          <a:ea typeface="Arial"/>
                          <a:cs typeface="Arial"/>
                          <a:sym typeface="Arial"/>
                        </a:rPr>
                        <a:t>Assurer une jouissance immédiate des pensions après la cessation définitive de service des agents de l’Etat.</a:t>
                      </a:r>
                      <a:endParaRPr lang="en-GB" sz="3700" b="0" i="0" u="none" strike="noStrike" cap="none" dirty="0">
                        <a:solidFill>
                          <a:srgbClr val="002060"/>
                        </a:solidFill>
                        <a:effectLst/>
                        <a:latin typeface="Arial"/>
                        <a:ea typeface="Arial"/>
                        <a:cs typeface="Arial"/>
                        <a:sym typeface="Arial"/>
                      </a:endParaRPr>
                    </a:p>
                  </a:txBody>
                  <a:tcPr marT="0" marB="0"/>
                </a:tc>
                <a:extLst>
                  <a:ext uri="{0D108BD9-81ED-4DB2-BD59-A6C34878D82A}">
                    <a16:rowId xmlns:a16="http://schemas.microsoft.com/office/drawing/2014/main" val="10000"/>
                  </a:ext>
                </a:extLst>
              </a:tr>
            </a:tbl>
          </a:graphicData>
        </a:graphic>
      </p:graphicFrame>
      <p:grpSp>
        <p:nvGrpSpPr>
          <p:cNvPr id="21" name="Google Shape;2603;p70"/>
          <p:cNvGrpSpPr/>
          <p:nvPr/>
        </p:nvGrpSpPr>
        <p:grpSpPr>
          <a:xfrm>
            <a:off x="82030" y="1214636"/>
            <a:ext cx="1953089" cy="4202181"/>
            <a:chOff x="4933417" y="1956270"/>
            <a:chExt cx="1187710" cy="2699581"/>
          </a:xfrm>
        </p:grpSpPr>
        <p:sp>
          <p:nvSpPr>
            <p:cNvPr id="22" name="Google Shape;2629;p70"/>
            <p:cNvSpPr/>
            <p:nvPr/>
          </p:nvSpPr>
          <p:spPr>
            <a:xfrm>
              <a:off x="5244022" y="4021761"/>
              <a:ext cx="726909" cy="52599"/>
            </a:xfrm>
            <a:custGeom>
              <a:avLst/>
              <a:gdLst/>
              <a:ahLst/>
              <a:cxnLst/>
              <a:rect l="l" t="t" r="r" b="b"/>
              <a:pathLst>
                <a:path w="30929" h="2238" extrusionOk="0">
                  <a:moveTo>
                    <a:pt x="0" y="0"/>
                  </a:moveTo>
                  <a:lnTo>
                    <a:pt x="0" y="2237"/>
                  </a:lnTo>
                  <a:lnTo>
                    <a:pt x="30929" y="2237"/>
                  </a:lnTo>
                  <a:lnTo>
                    <a:pt x="30929"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630;p70"/>
            <p:cNvSpPr/>
            <p:nvPr/>
          </p:nvSpPr>
          <p:spPr>
            <a:xfrm>
              <a:off x="4955415" y="4076474"/>
              <a:ext cx="1005343" cy="565447"/>
            </a:xfrm>
            <a:custGeom>
              <a:avLst/>
              <a:gdLst/>
              <a:ahLst/>
              <a:cxnLst/>
              <a:rect l="l" t="t" r="r" b="b"/>
              <a:pathLst>
                <a:path w="42776" h="24059" fill="none" extrusionOk="0">
                  <a:moveTo>
                    <a:pt x="30404" y="24058"/>
                  </a:moveTo>
                  <a:lnTo>
                    <a:pt x="42775" y="0"/>
                  </a:lnTo>
                  <a:lnTo>
                    <a:pt x="12372" y="0"/>
                  </a:lnTo>
                  <a:lnTo>
                    <a:pt x="0" y="24058"/>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631;p70"/>
            <p:cNvSpPr/>
            <p:nvPr/>
          </p:nvSpPr>
          <p:spPr>
            <a:xfrm>
              <a:off x="5141012" y="4278170"/>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632;p70"/>
            <p:cNvSpPr/>
            <p:nvPr/>
          </p:nvSpPr>
          <p:spPr>
            <a:xfrm>
              <a:off x="5016027" y="4520642"/>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633;p70"/>
            <p:cNvSpPr/>
            <p:nvPr/>
          </p:nvSpPr>
          <p:spPr>
            <a:xfrm>
              <a:off x="5639916" y="4572159"/>
              <a:ext cx="82094" cy="83692"/>
            </a:xfrm>
            <a:custGeom>
              <a:avLst/>
              <a:gdLst/>
              <a:ahLst/>
              <a:cxnLst/>
              <a:rect l="l" t="t" r="r" b="b"/>
              <a:pathLst>
                <a:path w="3493" h="3561" extrusionOk="0">
                  <a:moveTo>
                    <a:pt x="3493" y="0"/>
                  </a:moveTo>
                  <a:lnTo>
                    <a:pt x="1804" y="46"/>
                  </a:lnTo>
                  <a:lnTo>
                    <a:pt x="0" y="3561"/>
                  </a:lnTo>
                  <a:lnTo>
                    <a:pt x="0"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634;p70"/>
            <p:cNvSpPr/>
            <p:nvPr/>
          </p:nvSpPr>
          <p:spPr>
            <a:xfrm>
              <a:off x="4933417" y="4572159"/>
              <a:ext cx="82094" cy="83692"/>
            </a:xfrm>
            <a:custGeom>
              <a:avLst/>
              <a:gdLst/>
              <a:ahLst/>
              <a:cxnLst/>
              <a:rect l="l" t="t" r="r" b="b"/>
              <a:pathLst>
                <a:path w="3493" h="3561" extrusionOk="0">
                  <a:moveTo>
                    <a:pt x="3493" y="0"/>
                  </a:moveTo>
                  <a:lnTo>
                    <a:pt x="1804" y="46"/>
                  </a:lnTo>
                  <a:lnTo>
                    <a:pt x="1" y="3561"/>
                  </a:lnTo>
                  <a:lnTo>
                    <a:pt x="1"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635;p70"/>
            <p:cNvSpPr/>
            <p:nvPr/>
          </p:nvSpPr>
          <p:spPr>
            <a:xfrm>
              <a:off x="5960721" y="4076474"/>
              <a:ext cx="153448" cy="526809"/>
            </a:xfrm>
            <a:custGeom>
              <a:avLst/>
              <a:gdLst/>
              <a:ahLst/>
              <a:cxnLst/>
              <a:rect l="l" t="t" r="r" b="b"/>
              <a:pathLst>
                <a:path w="6529" h="22415" fill="none" extrusionOk="0">
                  <a:moveTo>
                    <a:pt x="6528" y="22415"/>
                  </a:moveTo>
                  <a:lnTo>
                    <a:pt x="0" y="0"/>
                  </a:lnTo>
                </a:path>
              </a:pathLst>
            </a:custGeom>
            <a:noFill/>
            <a:ln w="6275" cap="flat" cmpd="sng">
              <a:solidFill>
                <a:srgbClr val="18004C"/>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636;p70"/>
            <p:cNvSpPr/>
            <p:nvPr/>
          </p:nvSpPr>
          <p:spPr>
            <a:xfrm>
              <a:off x="5248323" y="4076474"/>
              <a:ext cx="153448" cy="526809"/>
            </a:xfrm>
            <a:custGeom>
              <a:avLst/>
              <a:gdLst/>
              <a:ahLst/>
              <a:cxnLst/>
              <a:rect l="l" t="t" r="r" b="b"/>
              <a:pathLst>
                <a:path w="6529" h="22415" fill="none" extrusionOk="0">
                  <a:moveTo>
                    <a:pt x="6528" y="22415"/>
                  </a:moveTo>
                  <a:lnTo>
                    <a:pt x="0" y="0"/>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637;p70"/>
            <p:cNvSpPr/>
            <p:nvPr/>
          </p:nvSpPr>
          <p:spPr>
            <a:xfrm>
              <a:off x="5793338" y="2250094"/>
              <a:ext cx="327789" cy="375194"/>
            </a:xfrm>
            <a:custGeom>
              <a:avLst/>
              <a:gdLst/>
              <a:ahLst/>
              <a:cxnLst/>
              <a:rect l="l" t="t" r="r" b="b"/>
              <a:pathLst>
                <a:path w="13947" h="15964" extrusionOk="0">
                  <a:moveTo>
                    <a:pt x="510" y="1"/>
                  </a:moveTo>
                  <a:cubicBezTo>
                    <a:pt x="361" y="1"/>
                    <a:pt x="206" y="20"/>
                    <a:pt x="46" y="60"/>
                  </a:cubicBezTo>
                  <a:cubicBezTo>
                    <a:pt x="1" y="83"/>
                    <a:pt x="320" y="311"/>
                    <a:pt x="434" y="448"/>
                  </a:cubicBezTo>
                  <a:cubicBezTo>
                    <a:pt x="1393" y="1658"/>
                    <a:pt x="1827" y="7455"/>
                    <a:pt x="1827" y="7455"/>
                  </a:cubicBezTo>
                  <a:cubicBezTo>
                    <a:pt x="1849" y="7547"/>
                    <a:pt x="1849" y="7935"/>
                    <a:pt x="1849" y="8528"/>
                  </a:cubicBezTo>
                  <a:cubicBezTo>
                    <a:pt x="822" y="14394"/>
                    <a:pt x="3675" y="15855"/>
                    <a:pt x="3675" y="15855"/>
                  </a:cubicBezTo>
                  <a:cubicBezTo>
                    <a:pt x="3780" y="15929"/>
                    <a:pt x="3902" y="15964"/>
                    <a:pt x="4038" y="15964"/>
                  </a:cubicBezTo>
                  <a:cubicBezTo>
                    <a:pt x="6205" y="15964"/>
                    <a:pt x="12007" y="7090"/>
                    <a:pt x="12007" y="7090"/>
                  </a:cubicBezTo>
                  <a:cubicBezTo>
                    <a:pt x="12623" y="6634"/>
                    <a:pt x="13947" y="4830"/>
                    <a:pt x="13901" y="4648"/>
                  </a:cubicBezTo>
                  <a:cubicBezTo>
                    <a:pt x="13833" y="4488"/>
                    <a:pt x="13559" y="4305"/>
                    <a:pt x="13467" y="4009"/>
                  </a:cubicBezTo>
                  <a:cubicBezTo>
                    <a:pt x="13399" y="3712"/>
                    <a:pt x="13285" y="3575"/>
                    <a:pt x="13057" y="3484"/>
                  </a:cubicBezTo>
                  <a:cubicBezTo>
                    <a:pt x="12828" y="3370"/>
                    <a:pt x="12760" y="3187"/>
                    <a:pt x="12760" y="3187"/>
                  </a:cubicBezTo>
                  <a:cubicBezTo>
                    <a:pt x="12760" y="3187"/>
                    <a:pt x="13901" y="1452"/>
                    <a:pt x="13604" y="1133"/>
                  </a:cubicBezTo>
                  <a:cubicBezTo>
                    <a:pt x="13599" y="1127"/>
                    <a:pt x="13592" y="1125"/>
                    <a:pt x="13583" y="1125"/>
                  </a:cubicBezTo>
                  <a:cubicBezTo>
                    <a:pt x="13249" y="1125"/>
                    <a:pt x="10477" y="4785"/>
                    <a:pt x="10477" y="4785"/>
                  </a:cubicBezTo>
                  <a:cubicBezTo>
                    <a:pt x="10477" y="4785"/>
                    <a:pt x="5148" y="8942"/>
                    <a:pt x="4937" y="8942"/>
                  </a:cubicBezTo>
                  <a:cubicBezTo>
                    <a:pt x="4934" y="8942"/>
                    <a:pt x="4932" y="8941"/>
                    <a:pt x="4931" y="8939"/>
                  </a:cubicBezTo>
                  <a:cubicBezTo>
                    <a:pt x="4176" y="5724"/>
                    <a:pt x="3094" y="1"/>
                    <a:pt x="510" y="1"/>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638;p70"/>
            <p:cNvSpPr/>
            <p:nvPr/>
          </p:nvSpPr>
          <p:spPr>
            <a:xfrm>
              <a:off x="6070687" y="2326594"/>
              <a:ext cx="28438" cy="37040"/>
            </a:xfrm>
            <a:custGeom>
              <a:avLst/>
              <a:gdLst/>
              <a:ahLst/>
              <a:cxnLst/>
              <a:rect l="l" t="t" r="r" b="b"/>
              <a:pathLst>
                <a:path w="1210" h="1576" extrusionOk="0">
                  <a:moveTo>
                    <a:pt x="0" y="0"/>
                  </a:moveTo>
                  <a:lnTo>
                    <a:pt x="662" y="343"/>
                  </a:lnTo>
                  <a:cubicBezTo>
                    <a:pt x="753" y="411"/>
                    <a:pt x="890" y="457"/>
                    <a:pt x="982" y="525"/>
                  </a:cubicBezTo>
                  <a:cubicBezTo>
                    <a:pt x="1027" y="548"/>
                    <a:pt x="1073" y="594"/>
                    <a:pt x="1096" y="662"/>
                  </a:cubicBezTo>
                  <a:cubicBezTo>
                    <a:pt x="1096" y="708"/>
                    <a:pt x="1073" y="777"/>
                    <a:pt x="1027" y="822"/>
                  </a:cubicBezTo>
                  <a:cubicBezTo>
                    <a:pt x="845" y="982"/>
                    <a:pt x="594" y="1005"/>
                    <a:pt x="343" y="1005"/>
                  </a:cubicBezTo>
                  <a:cubicBezTo>
                    <a:pt x="320" y="1005"/>
                    <a:pt x="291" y="999"/>
                    <a:pt x="260" y="999"/>
                  </a:cubicBezTo>
                  <a:cubicBezTo>
                    <a:pt x="228" y="999"/>
                    <a:pt x="194" y="1005"/>
                    <a:pt x="160" y="1028"/>
                  </a:cubicBezTo>
                  <a:cubicBezTo>
                    <a:pt x="114" y="1073"/>
                    <a:pt x="160" y="1142"/>
                    <a:pt x="160" y="1210"/>
                  </a:cubicBezTo>
                  <a:lnTo>
                    <a:pt x="228" y="1575"/>
                  </a:lnTo>
                  <a:lnTo>
                    <a:pt x="251" y="1575"/>
                  </a:lnTo>
                  <a:lnTo>
                    <a:pt x="228" y="1187"/>
                  </a:lnTo>
                  <a:cubicBezTo>
                    <a:pt x="211" y="1152"/>
                    <a:pt x="207" y="1089"/>
                    <a:pt x="206" y="1073"/>
                  </a:cubicBezTo>
                  <a:lnTo>
                    <a:pt x="343" y="1073"/>
                  </a:lnTo>
                  <a:cubicBezTo>
                    <a:pt x="405" y="1079"/>
                    <a:pt x="470" y="1083"/>
                    <a:pt x="534" y="1083"/>
                  </a:cubicBezTo>
                  <a:cubicBezTo>
                    <a:pt x="729" y="1083"/>
                    <a:pt x="930" y="1045"/>
                    <a:pt x="1119" y="891"/>
                  </a:cubicBezTo>
                  <a:cubicBezTo>
                    <a:pt x="1164" y="845"/>
                    <a:pt x="1210" y="731"/>
                    <a:pt x="1187" y="640"/>
                  </a:cubicBezTo>
                  <a:cubicBezTo>
                    <a:pt x="1164" y="548"/>
                    <a:pt x="1096" y="480"/>
                    <a:pt x="1050" y="434"/>
                  </a:cubicBezTo>
                  <a:cubicBezTo>
                    <a:pt x="913" y="366"/>
                    <a:pt x="822" y="320"/>
                    <a:pt x="708" y="274"/>
                  </a:cubicBezTo>
                  <a:cubicBezTo>
                    <a:pt x="480" y="160"/>
                    <a:pt x="251" y="69"/>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639;p70"/>
            <p:cNvSpPr/>
            <p:nvPr/>
          </p:nvSpPr>
          <p:spPr>
            <a:xfrm>
              <a:off x="6084624" y="2323374"/>
              <a:ext cx="9142" cy="9683"/>
            </a:xfrm>
            <a:custGeom>
              <a:avLst/>
              <a:gdLst/>
              <a:ahLst/>
              <a:cxnLst/>
              <a:rect l="l" t="t" r="r" b="b"/>
              <a:pathLst>
                <a:path w="389" h="412" extrusionOk="0">
                  <a:moveTo>
                    <a:pt x="389" y="1"/>
                  </a:moveTo>
                  <a:cubicBezTo>
                    <a:pt x="252" y="137"/>
                    <a:pt x="138" y="252"/>
                    <a:pt x="1" y="389"/>
                  </a:cubicBezTo>
                  <a:lnTo>
                    <a:pt x="23" y="411"/>
                  </a:lnTo>
                  <a:cubicBezTo>
                    <a:pt x="69" y="389"/>
                    <a:pt x="138" y="366"/>
                    <a:pt x="160" y="343"/>
                  </a:cubicBezTo>
                  <a:cubicBezTo>
                    <a:pt x="206" y="320"/>
                    <a:pt x="252" y="297"/>
                    <a:pt x="275" y="274"/>
                  </a:cubicBezTo>
                  <a:cubicBezTo>
                    <a:pt x="297" y="229"/>
                    <a:pt x="343" y="206"/>
                    <a:pt x="366" y="160"/>
                  </a:cubicBezTo>
                  <a:cubicBezTo>
                    <a:pt x="389" y="115"/>
                    <a:pt x="389" y="69"/>
                    <a:pt x="389" y="23"/>
                  </a:cubicBezTo>
                  <a:lnTo>
                    <a:pt x="3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640;p70"/>
            <p:cNvSpPr/>
            <p:nvPr/>
          </p:nvSpPr>
          <p:spPr>
            <a:xfrm>
              <a:off x="6076586" y="2338392"/>
              <a:ext cx="28979" cy="20095"/>
            </a:xfrm>
            <a:custGeom>
              <a:avLst/>
              <a:gdLst/>
              <a:ahLst/>
              <a:cxnLst/>
              <a:rect l="l" t="t" r="r" b="b"/>
              <a:pathLst>
                <a:path w="1233" h="855" extrusionOk="0">
                  <a:moveTo>
                    <a:pt x="1233" y="1"/>
                  </a:moveTo>
                  <a:lnTo>
                    <a:pt x="1233" y="1"/>
                  </a:lnTo>
                  <a:cubicBezTo>
                    <a:pt x="1073" y="183"/>
                    <a:pt x="868" y="366"/>
                    <a:pt x="662" y="526"/>
                  </a:cubicBezTo>
                  <a:cubicBezTo>
                    <a:pt x="571" y="594"/>
                    <a:pt x="457" y="663"/>
                    <a:pt x="343" y="731"/>
                  </a:cubicBezTo>
                  <a:cubicBezTo>
                    <a:pt x="297" y="765"/>
                    <a:pt x="234" y="788"/>
                    <a:pt x="171" y="788"/>
                  </a:cubicBezTo>
                  <a:cubicBezTo>
                    <a:pt x="109" y="788"/>
                    <a:pt x="46" y="765"/>
                    <a:pt x="0" y="708"/>
                  </a:cubicBezTo>
                  <a:lnTo>
                    <a:pt x="0" y="731"/>
                  </a:lnTo>
                  <a:cubicBezTo>
                    <a:pt x="23" y="800"/>
                    <a:pt x="92" y="845"/>
                    <a:pt x="183" y="845"/>
                  </a:cubicBezTo>
                  <a:cubicBezTo>
                    <a:pt x="203" y="852"/>
                    <a:pt x="223" y="855"/>
                    <a:pt x="243" y="855"/>
                  </a:cubicBezTo>
                  <a:cubicBezTo>
                    <a:pt x="291" y="855"/>
                    <a:pt x="340" y="838"/>
                    <a:pt x="388" y="822"/>
                  </a:cubicBezTo>
                  <a:cubicBezTo>
                    <a:pt x="525" y="754"/>
                    <a:pt x="617" y="685"/>
                    <a:pt x="731" y="594"/>
                  </a:cubicBezTo>
                  <a:cubicBezTo>
                    <a:pt x="845" y="526"/>
                    <a:pt x="936" y="434"/>
                    <a:pt x="1027" y="320"/>
                  </a:cubicBezTo>
                  <a:cubicBezTo>
                    <a:pt x="1119" y="229"/>
                    <a:pt x="1187" y="115"/>
                    <a:pt x="12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641;p70"/>
            <p:cNvSpPr/>
            <p:nvPr/>
          </p:nvSpPr>
          <p:spPr>
            <a:xfrm>
              <a:off x="6083026" y="2349132"/>
              <a:ext cx="28979" cy="18073"/>
            </a:xfrm>
            <a:custGeom>
              <a:avLst/>
              <a:gdLst/>
              <a:ahLst/>
              <a:cxnLst/>
              <a:rect l="l" t="t" r="r" b="b"/>
              <a:pathLst>
                <a:path w="1233" h="769" extrusionOk="0">
                  <a:moveTo>
                    <a:pt x="1210" y="0"/>
                  </a:moveTo>
                  <a:cubicBezTo>
                    <a:pt x="1096" y="91"/>
                    <a:pt x="982" y="183"/>
                    <a:pt x="868" y="274"/>
                  </a:cubicBezTo>
                  <a:cubicBezTo>
                    <a:pt x="776" y="388"/>
                    <a:pt x="662" y="502"/>
                    <a:pt x="548" y="571"/>
                  </a:cubicBezTo>
                  <a:cubicBezTo>
                    <a:pt x="473" y="627"/>
                    <a:pt x="367" y="668"/>
                    <a:pt x="281" y="668"/>
                  </a:cubicBezTo>
                  <a:cubicBezTo>
                    <a:pt x="262" y="668"/>
                    <a:pt x="245" y="666"/>
                    <a:pt x="228" y="662"/>
                  </a:cubicBezTo>
                  <a:cubicBezTo>
                    <a:pt x="137" y="616"/>
                    <a:pt x="69" y="479"/>
                    <a:pt x="0" y="343"/>
                  </a:cubicBezTo>
                  <a:lnTo>
                    <a:pt x="0" y="343"/>
                  </a:lnTo>
                  <a:cubicBezTo>
                    <a:pt x="23" y="479"/>
                    <a:pt x="46" y="639"/>
                    <a:pt x="206" y="731"/>
                  </a:cubicBezTo>
                  <a:cubicBezTo>
                    <a:pt x="247" y="758"/>
                    <a:pt x="290" y="769"/>
                    <a:pt x="334" y="769"/>
                  </a:cubicBezTo>
                  <a:cubicBezTo>
                    <a:pt x="435" y="769"/>
                    <a:pt x="537" y="710"/>
                    <a:pt x="616" y="662"/>
                  </a:cubicBezTo>
                  <a:cubicBezTo>
                    <a:pt x="731" y="571"/>
                    <a:pt x="845" y="457"/>
                    <a:pt x="936" y="343"/>
                  </a:cubicBezTo>
                  <a:cubicBezTo>
                    <a:pt x="1050" y="228"/>
                    <a:pt x="1141" y="114"/>
                    <a:pt x="12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642;p70"/>
            <p:cNvSpPr/>
            <p:nvPr/>
          </p:nvSpPr>
          <p:spPr>
            <a:xfrm>
              <a:off x="6094824" y="2363610"/>
              <a:ext cx="18261" cy="10224"/>
            </a:xfrm>
            <a:custGeom>
              <a:avLst/>
              <a:gdLst/>
              <a:ahLst/>
              <a:cxnLst/>
              <a:rect l="l" t="t" r="r" b="b"/>
              <a:pathLst>
                <a:path w="777" h="435" extrusionOk="0">
                  <a:moveTo>
                    <a:pt x="0" y="0"/>
                  </a:moveTo>
                  <a:cubicBezTo>
                    <a:pt x="0" y="92"/>
                    <a:pt x="23" y="183"/>
                    <a:pt x="69" y="251"/>
                  </a:cubicBezTo>
                  <a:cubicBezTo>
                    <a:pt x="92" y="297"/>
                    <a:pt x="114" y="343"/>
                    <a:pt x="137" y="388"/>
                  </a:cubicBezTo>
                  <a:cubicBezTo>
                    <a:pt x="183" y="411"/>
                    <a:pt x="229" y="411"/>
                    <a:pt x="274" y="434"/>
                  </a:cubicBezTo>
                  <a:cubicBezTo>
                    <a:pt x="366" y="434"/>
                    <a:pt x="457" y="411"/>
                    <a:pt x="548" y="388"/>
                  </a:cubicBezTo>
                  <a:cubicBezTo>
                    <a:pt x="617" y="366"/>
                    <a:pt x="731" y="320"/>
                    <a:pt x="776" y="251"/>
                  </a:cubicBezTo>
                  <a:lnTo>
                    <a:pt x="776" y="229"/>
                  </a:lnTo>
                  <a:cubicBezTo>
                    <a:pt x="662" y="297"/>
                    <a:pt x="617" y="274"/>
                    <a:pt x="503" y="297"/>
                  </a:cubicBezTo>
                  <a:cubicBezTo>
                    <a:pt x="411" y="320"/>
                    <a:pt x="343" y="320"/>
                    <a:pt x="274" y="320"/>
                  </a:cubicBezTo>
                  <a:lnTo>
                    <a:pt x="206" y="320"/>
                  </a:lnTo>
                  <a:cubicBezTo>
                    <a:pt x="183" y="297"/>
                    <a:pt x="160" y="274"/>
                    <a:pt x="137" y="229"/>
                  </a:cubicBezTo>
                  <a:cubicBezTo>
                    <a:pt x="92" y="160"/>
                    <a:pt x="46" y="92"/>
                    <a:pt x="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43;p70"/>
            <p:cNvSpPr/>
            <p:nvPr/>
          </p:nvSpPr>
          <p:spPr>
            <a:xfrm>
              <a:off x="5235444" y="1956270"/>
              <a:ext cx="565447" cy="473857"/>
            </a:xfrm>
            <a:custGeom>
              <a:avLst/>
              <a:gdLst/>
              <a:ahLst/>
              <a:cxnLst/>
              <a:rect l="l" t="t" r="r" b="b"/>
              <a:pathLst>
                <a:path w="24059" h="20162" extrusionOk="0">
                  <a:moveTo>
                    <a:pt x="19066" y="0"/>
                  </a:moveTo>
                  <a:cubicBezTo>
                    <a:pt x="18471" y="0"/>
                    <a:pt x="17876" y="66"/>
                    <a:pt x="17302" y="191"/>
                  </a:cubicBezTo>
                  <a:cubicBezTo>
                    <a:pt x="11755" y="1332"/>
                    <a:pt x="2945" y="5303"/>
                    <a:pt x="0" y="8134"/>
                  </a:cubicBezTo>
                  <a:cubicBezTo>
                    <a:pt x="0" y="8134"/>
                    <a:pt x="12681" y="20162"/>
                    <a:pt x="17298" y="20162"/>
                  </a:cubicBezTo>
                  <a:cubicBezTo>
                    <a:pt x="17411" y="20162"/>
                    <a:pt x="17519" y="20155"/>
                    <a:pt x="17621" y="20140"/>
                  </a:cubicBezTo>
                  <a:lnTo>
                    <a:pt x="17370" y="16739"/>
                  </a:lnTo>
                  <a:cubicBezTo>
                    <a:pt x="17370" y="16739"/>
                    <a:pt x="13490" y="16282"/>
                    <a:pt x="13946" y="16054"/>
                  </a:cubicBezTo>
                  <a:cubicBezTo>
                    <a:pt x="14426" y="15826"/>
                    <a:pt x="17667" y="14593"/>
                    <a:pt x="18306" y="14228"/>
                  </a:cubicBezTo>
                  <a:cubicBezTo>
                    <a:pt x="18811" y="13958"/>
                    <a:pt x="19187" y="13929"/>
                    <a:pt x="19323" y="13929"/>
                  </a:cubicBezTo>
                  <a:cubicBezTo>
                    <a:pt x="19360" y="13929"/>
                    <a:pt x="19379" y="13931"/>
                    <a:pt x="19379" y="13931"/>
                  </a:cubicBezTo>
                  <a:lnTo>
                    <a:pt x="23967" y="3272"/>
                  </a:lnTo>
                  <a:cubicBezTo>
                    <a:pt x="24058" y="2633"/>
                    <a:pt x="22917" y="1126"/>
                    <a:pt x="22369" y="807"/>
                  </a:cubicBezTo>
                  <a:cubicBezTo>
                    <a:pt x="21375" y="250"/>
                    <a:pt x="20221" y="0"/>
                    <a:pt x="190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44;p70"/>
            <p:cNvSpPr/>
            <p:nvPr/>
          </p:nvSpPr>
          <p:spPr>
            <a:xfrm>
              <a:off x="5207100" y="1959654"/>
              <a:ext cx="458604" cy="166750"/>
            </a:xfrm>
            <a:custGeom>
              <a:avLst/>
              <a:gdLst/>
              <a:ahLst/>
              <a:cxnLst/>
              <a:rect l="l" t="t" r="r" b="b"/>
              <a:pathLst>
                <a:path w="19513" h="7095" extrusionOk="0">
                  <a:moveTo>
                    <a:pt x="19284" y="1"/>
                  </a:moveTo>
                  <a:cubicBezTo>
                    <a:pt x="16613" y="69"/>
                    <a:pt x="13897" y="1142"/>
                    <a:pt x="11409" y="2010"/>
                  </a:cubicBezTo>
                  <a:cubicBezTo>
                    <a:pt x="7574" y="3379"/>
                    <a:pt x="3808" y="5000"/>
                    <a:pt x="179" y="6780"/>
                  </a:cubicBezTo>
                  <a:cubicBezTo>
                    <a:pt x="0" y="6859"/>
                    <a:pt x="115" y="7094"/>
                    <a:pt x="268" y="7094"/>
                  </a:cubicBezTo>
                  <a:cubicBezTo>
                    <a:pt x="291" y="7094"/>
                    <a:pt x="315" y="7089"/>
                    <a:pt x="339" y="7077"/>
                  </a:cubicBezTo>
                  <a:cubicBezTo>
                    <a:pt x="3968" y="5274"/>
                    <a:pt x="7689" y="3676"/>
                    <a:pt x="11500" y="2329"/>
                  </a:cubicBezTo>
                  <a:cubicBezTo>
                    <a:pt x="13943" y="1462"/>
                    <a:pt x="16659" y="412"/>
                    <a:pt x="19284" y="343"/>
                  </a:cubicBezTo>
                  <a:cubicBezTo>
                    <a:pt x="19512" y="343"/>
                    <a:pt x="19512" y="1"/>
                    <a:pt x="192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45;p70"/>
            <p:cNvSpPr/>
            <p:nvPr/>
          </p:nvSpPr>
          <p:spPr>
            <a:xfrm>
              <a:off x="5624898" y="1985765"/>
              <a:ext cx="204942" cy="312137"/>
            </a:xfrm>
            <a:custGeom>
              <a:avLst/>
              <a:gdLst/>
              <a:ahLst/>
              <a:cxnLst/>
              <a:rect l="l" t="t" r="r" b="b"/>
              <a:pathLst>
                <a:path w="8720" h="13281" extrusionOk="0">
                  <a:moveTo>
                    <a:pt x="4312" y="0"/>
                  </a:moveTo>
                  <a:cubicBezTo>
                    <a:pt x="4054" y="0"/>
                    <a:pt x="3847" y="30"/>
                    <a:pt x="3721" y="54"/>
                  </a:cubicBezTo>
                  <a:cubicBezTo>
                    <a:pt x="3196" y="145"/>
                    <a:pt x="1416" y="237"/>
                    <a:pt x="1530" y="4391"/>
                  </a:cubicBezTo>
                  <a:cubicBezTo>
                    <a:pt x="1530" y="4482"/>
                    <a:pt x="1484" y="4551"/>
                    <a:pt x="1393" y="4551"/>
                  </a:cubicBezTo>
                  <a:cubicBezTo>
                    <a:pt x="1348" y="4551"/>
                    <a:pt x="1295" y="4549"/>
                    <a:pt x="1237" y="4549"/>
                  </a:cubicBezTo>
                  <a:cubicBezTo>
                    <a:pt x="848" y="4549"/>
                    <a:pt x="214" y="4601"/>
                    <a:pt x="115" y="5395"/>
                  </a:cubicBezTo>
                  <a:cubicBezTo>
                    <a:pt x="0" y="6308"/>
                    <a:pt x="891" y="6833"/>
                    <a:pt x="1416" y="6856"/>
                  </a:cubicBezTo>
                  <a:cubicBezTo>
                    <a:pt x="1575" y="6856"/>
                    <a:pt x="1918" y="6902"/>
                    <a:pt x="2032" y="7016"/>
                  </a:cubicBezTo>
                  <a:cubicBezTo>
                    <a:pt x="2351" y="7358"/>
                    <a:pt x="2488" y="8111"/>
                    <a:pt x="2739" y="9047"/>
                  </a:cubicBezTo>
                  <a:cubicBezTo>
                    <a:pt x="3287" y="11147"/>
                    <a:pt x="1644" y="12083"/>
                    <a:pt x="1644" y="12083"/>
                  </a:cubicBezTo>
                  <a:cubicBezTo>
                    <a:pt x="1644" y="12083"/>
                    <a:pt x="4068" y="13280"/>
                    <a:pt x="5671" y="13280"/>
                  </a:cubicBezTo>
                  <a:cubicBezTo>
                    <a:pt x="6473" y="13280"/>
                    <a:pt x="7069" y="12981"/>
                    <a:pt x="7053" y="12083"/>
                  </a:cubicBezTo>
                  <a:cubicBezTo>
                    <a:pt x="7053" y="12083"/>
                    <a:pt x="6620" y="7130"/>
                    <a:pt x="6643" y="7107"/>
                  </a:cubicBezTo>
                  <a:cubicBezTo>
                    <a:pt x="7076" y="6696"/>
                    <a:pt x="8720" y="6491"/>
                    <a:pt x="7693" y="2976"/>
                  </a:cubicBezTo>
                  <a:cubicBezTo>
                    <a:pt x="6919" y="405"/>
                    <a:pt x="5268" y="0"/>
                    <a:pt x="4312" y="0"/>
                  </a:cubicBezTo>
                  <a:close/>
                </a:path>
              </a:pathLst>
            </a:custGeom>
            <a:solidFill>
              <a:schemeClr val="tx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46;p70"/>
            <p:cNvSpPr/>
            <p:nvPr/>
          </p:nvSpPr>
          <p:spPr>
            <a:xfrm>
              <a:off x="5611008" y="1977915"/>
              <a:ext cx="141039" cy="114269"/>
            </a:xfrm>
            <a:custGeom>
              <a:avLst/>
              <a:gdLst/>
              <a:ahLst/>
              <a:cxnLst/>
              <a:rect l="l" t="t" r="r" b="b"/>
              <a:pathLst>
                <a:path w="6001" h="4862" extrusionOk="0">
                  <a:moveTo>
                    <a:pt x="5096" y="0"/>
                  </a:moveTo>
                  <a:cubicBezTo>
                    <a:pt x="1" y="0"/>
                    <a:pt x="2052" y="4862"/>
                    <a:pt x="2052" y="4862"/>
                  </a:cubicBezTo>
                  <a:cubicBezTo>
                    <a:pt x="2646" y="4497"/>
                    <a:pt x="6001" y="46"/>
                    <a:pt x="6001" y="46"/>
                  </a:cubicBezTo>
                  <a:cubicBezTo>
                    <a:pt x="5677" y="15"/>
                    <a:pt x="5376" y="0"/>
                    <a:pt x="50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47;p70"/>
            <p:cNvSpPr/>
            <p:nvPr/>
          </p:nvSpPr>
          <p:spPr>
            <a:xfrm>
              <a:off x="5637237" y="2108611"/>
              <a:ext cx="28979" cy="18990"/>
            </a:xfrm>
            <a:custGeom>
              <a:avLst/>
              <a:gdLst/>
              <a:ahLst/>
              <a:cxnLst/>
              <a:rect l="l" t="t" r="r" b="b"/>
              <a:pathLst>
                <a:path w="1233" h="808" extrusionOk="0">
                  <a:moveTo>
                    <a:pt x="503" y="0"/>
                  </a:moveTo>
                  <a:cubicBezTo>
                    <a:pt x="198" y="0"/>
                    <a:pt x="0" y="419"/>
                    <a:pt x="0" y="419"/>
                  </a:cubicBezTo>
                  <a:lnTo>
                    <a:pt x="1233" y="807"/>
                  </a:lnTo>
                  <a:cubicBezTo>
                    <a:pt x="959" y="186"/>
                    <a:pt x="707" y="0"/>
                    <a:pt x="5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48;p70"/>
            <p:cNvSpPr/>
            <p:nvPr/>
          </p:nvSpPr>
          <p:spPr>
            <a:xfrm>
              <a:off x="5767063" y="2086260"/>
              <a:ext cx="30060" cy="21176"/>
            </a:xfrm>
            <a:custGeom>
              <a:avLst/>
              <a:gdLst/>
              <a:ahLst/>
              <a:cxnLst/>
              <a:rect l="l" t="t" r="r" b="b"/>
              <a:pathLst>
                <a:path w="1279" h="901" extrusionOk="0">
                  <a:moveTo>
                    <a:pt x="1255" y="1"/>
                  </a:moveTo>
                  <a:lnTo>
                    <a:pt x="0" y="640"/>
                  </a:lnTo>
                  <a:cubicBezTo>
                    <a:pt x="0" y="640"/>
                    <a:pt x="371" y="901"/>
                    <a:pt x="686" y="901"/>
                  </a:cubicBezTo>
                  <a:cubicBezTo>
                    <a:pt x="777" y="901"/>
                    <a:pt x="864" y="879"/>
                    <a:pt x="936" y="822"/>
                  </a:cubicBezTo>
                  <a:cubicBezTo>
                    <a:pt x="1278" y="594"/>
                    <a:pt x="1255" y="1"/>
                    <a:pt x="12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49;p70"/>
            <p:cNvSpPr/>
            <p:nvPr/>
          </p:nvSpPr>
          <p:spPr>
            <a:xfrm>
              <a:off x="5774019" y="2064803"/>
              <a:ext cx="17204" cy="21481"/>
            </a:xfrm>
            <a:custGeom>
              <a:avLst/>
              <a:gdLst/>
              <a:ahLst/>
              <a:cxnLst/>
              <a:rect l="l" t="t" r="r" b="b"/>
              <a:pathLst>
                <a:path w="732" h="914" extrusionOk="0">
                  <a:moveTo>
                    <a:pt x="1" y="1"/>
                  </a:moveTo>
                  <a:lnTo>
                    <a:pt x="206" y="914"/>
                  </a:lnTo>
                  <a:lnTo>
                    <a:pt x="640" y="708"/>
                  </a:lnTo>
                  <a:cubicBezTo>
                    <a:pt x="708" y="685"/>
                    <a:pt x="731" y="571"/>
                    <a:pt x="663" y="526"/>
                  </a:cubicBezTo>
                  <a:lnTo>
                    <a:pt x="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50;p70"/>
            <p:cNvSpPr/>
            <p:nvPr/>
          </p:nvSpPr>
          <p:spPr>
            <a:xfrm>
              <a:off x="5734183" y="2043768"/>
              <a:ext cx="17345" cy="14078"/>
            </a:xfrm>
            <a:custGeom>
              <a:avLst/>
              <a:gdLst/>
              <a:ahLst/>
              <a:cxnLst/>
              <a:rect l="l" t="t" r="r" b="b"/>
              <a:pathLst>
                <a:path w="738" h="599" extrusionOk="0">
                  <a:moveTo>
                    <a:pt x="462" y="1"/>
                  </a:moveTo>
                  <a:cubicBezTo>
                    <a:pt x="379" y="1"/>
                    <a:pt x="291" y="25"/>
                    <a:pt x="212" y="74"/>
                  </a:cubicBezTo>
                  <a:cubicBezTo>
                    <a:pt x="71" y="175"/>
                    <a:pt x="1" y="599"/>
                    <a:pt x="66" y="599"/>
                  </a:cubicBezTo>
                  <a:cubicBezTo>
                    <a:pt x="74" y="599"/>
                    <a:pt x="85" y="592"/>
                    <a:pt x="98" y="576"/>
                  </a:cubicBezTo>
                  <a:cubicBezTo>
                    <a:pt x="349" y="211"/>
                    <a:pt x="737" y="120"/>
                    <a:pt x="737" y="120"/>
                  </a:cubicBezTo>
                  <a:cubicBezTo>
                    <a:pt x="672" y="42"/>
                    <a:pt x="571" y="1"/>
                    <a:pt x="4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51;p70"/>
            <p:cNvSpPr/>
            <p:nvPr/>
          </p:nvSpPr>
          <p:spPr>
            <a:xfrm>
              <a:off x="5772962" y="2028868"/>
              <a:ext cx="22022" cy="8602"/>
            </a:xfrm>
            <a:custGeom>
              <a:avLst/>
              <a:gdLst/>
              <a:ahLst/>
              <a:cxnLst/>
              <a:rect l="l" t="t" r="r" b="b"/>
              <a:pathLst>
                <a:path w="937" h="366" extrusionOk="0">
                  <a:moveTo>
                    <a:pt x="388" y="0"/>
                  </a:moveTo>
                  <a:cubicBezTo>
                    <a:pt x="160" y="23"/>
                    <a:pt x="0" y="183"/>
                    <a:pt x="23" y="366"/>
                  </a:cubicBezTo>
                  <a:cubicBezTo>
                    <a:pt x="23" y="366"/>
                    <a:pt x="204" y="269"/>
                    <a:pt x="470" y="269"/>
                  </a:cubicBezTo>
                  <a:cubicBezTo>
                    <a:pt x="569" y="269"/>
                    <a:pt x="681" y="283"/>
                    <a:pt x="799" y="320"/>
                  </a:cubicBezTo>
                  <a:cubicBezTo>
                    <a:pt x="810" y="323"/>
                    <a:pt x="819" y="324"/>
                    <a:pt x="826" y="324"/>
                  </a:cubicBezTo>
                  <a:cubicBezTo>
                    <a:pt x="937" y="324"/>
                    <a:pt x="582" y="0"/>
                    <a:pt x="3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652;p70"/>
            <p:cNvSpPr/>
            <p:nvPr/>
          </p:nvSpPr>
          <p:spPr>
            <a:xfrm>
              <a:off x="5751504" y="2064732"/>
              <a:ext cx="9142" cy="13067"/>
            </a:xfrm>
            <a:custGeom>
              <a:avLst/>
              <a:gdLst/>
              <a:ahLst/>
              <a:cxnLst/>
              <a:rect l="l" t="t" r="r" b="b"/>
              <a:pathLst>
                <a:path w="389" h="556" extrusionOk="0">
                  <a:moveTo>
                    <a:pt x="114" y="0"/>
                  </a:moveTo>
                  <a:cubicBezTo>
                    <a:pt x="106" y="0"/>
                    <a:pt x="98" y="1"/>
                    <a:pt x="91" y="4"/>
                  </a:cubicBezTo>
                  <a:cubicBezTo>
                    <a:pt x="23" y="49"/>
                    <a:pt x="0" y="186"/>
                    <a:pt x="69" y="346"/>
                  </a:cubicBezTo>
                  <a:cubicBezTo>
                    <a:pt x="130" y="469"/>
                    <a:pt x="228" y="555"/>
                    <a:pt x="297" y="555"/>
                  </a:cubicBezTo>
                  <a:cubicBezTo>
                    <a:pt x="305" y="555"/>
                    <a:pt x="313" y="554"/>
                    <a:pt x="320" y="552"/>
                  </a:cubicBezTo>
                  <a:cubicBezTo>
                    <a:pt x="388" y="529"/>
                    <a:pt x="388" y="369"/>
                    <a:pt x="343" y="232"/>
                  </a:cubicBezTo>
                  <a:cubicBezTo>
                    <a:pt x="281" y="89"/>
                    <a:pt x="183" y="0"/>
                    <a:pt x="1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53;p70"/>
            <p:cNvSpPr/>
            <p:nvPr/>
          </p:nvSpPr>
          <p:spPr>
            <a:xfrm>
              <a:off x="5778861" y="2052394"/>
              <a:ext cx="8602" cy="12527"/>
            </a:xfrm>
            <a:custGeom>
              <a:avLst/>
              <a:gdLst/>
              <a:ahLst/>
              <a:cxnLst/>
              <a:rect l="l" t="t" r="r" b="b"/>
              <a:pathLst>
                <a:path w="366" h="533" extrusionOk="0">
                  <a:moveTo>
                    <a:pt x="113" y="0"/>
                  </a:moveTo>
                  <a:cubicBezTo>
                    <a:pt x="106" y="0"/>
                    <a:pt x="99" y="1"/>
                    <a:pt x="92" y="4"/>
                  </a:cubicBezTo>
                  <a:cubicBezTo>
                    <a:pt x="23" y="27"/>
                    <a:pt x="0" y="164"/>
                    <a:pt x="69" y="300"/>
                  </a:cubicBezTo>
                  <a:cubicBezTo>
                    <a:pt x="110" y="444"/>
                    <a:pt x="206" y="532"/>
                    <a:pt x="275" y="532"/>
                  </a:cubicBezTo>
                  <a:cubicBezTo>
                    <a:pt x="283" y="532"/>
                    <a:pt x="290" y="531"/>
                    <a:pt x="297" y="529"/>
                  </a:cubicBezTo>
                  <a:cubicBezTo>
                    <a:pt x="365" y="483"/>
                    <a:pt x="365" y="346"/>
                    <a:pt x="320" y="209"/>
                  </a:cubicBezTo>
                  <a:cubicBezTo>
                    <a:pt x="258" y="86"/>
                    <a:pt x="179" y="0"/>
                    <a:pt x="1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54;p70"/>
            <p:cNvSpPr/>
            <p:nvPr/>
          </p:nvSpPr>
          <p:spPr>
            <a:xfrm>
              <a:off x="5643136" y="1985154"/>
              <a:ext cx="105127" cy="107665"/>
            </a:xfrm>
            <a:custGeom>
              <a:avLst/>
              <a:gdLst/>
              <a:ahLst/>
              <a:cxnLst/>
              <a:rect l="l" t="t" r="r" b="b"/>
              <a:pathLst>
                <a:path w="4473" h="4581" extrusionOk="0">
                  <a:moveTo>
                    <a:pt x="4246" y="0"/>
                  </a:moveTo>
                  <a:cubicBezTo>
                    <a:pt x="4166" y="0"/>
                    <a:pt x="4086" y="57"/>
                    <a:pt x="4086" y="171"/>
                  </a:cubicBezTo>
                  <a:cubicBezTo>
                    <a:pt x="4153" y="2077"/>
                    <a:pt x="2348" y="4240"/>
                    <a:pt x="384" y="4240"/>
                  </a:cubicBezTo>
                  <a:cubicBezTo>
                    <a:pt x="325" y="4240"/>
                    <a:pt x="265" y="4238"/>
                    <a:pt x="206" y="4234"/>
                  </a:cubicBezTo>
                  <a:cubicBezTo>
                    <a:pt x="0" y="4234"/>
                    <a:pt x="0" y="4554"/>
                    <a:pt x="206" y="4577"/>
                  </a:cubicBezTo>
                  <a:cubicBezTo>
                    <a:pt x="257" y="4579"/>
                    <a:pt x="309" y="4581"/>
                    <a:pt x="360" y="4581"/>
                  </a:cubicBezTo>
                  <a:cubicBezTo>
                    <a:pt x="2514" y="4581"/>
                    <a:pt x="4473" y="2267"/>
                    <a:pt x="4406" y="171"/>
                  </a:cubicBezTo>
                  <a:cubicBezTo>
                    <a:pt x="4406" y="57"/>
                    <a:pt x="4326" y="0"/>
                    <a:pt x="42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55;p70"/>
            <p:cNvSpPr/>
            <p:nvPr/>
          </p:nvSpPr>
          <p:spPr>
            <a:xfrm>
              <a:off x="5656556" y="2157072"/>
              <a:ext cx="33280" cy="33280"/>
            </a:xfrm>
            <a:custGeom>
              <a:avLst/>
              <a:gdLst/>
              <a:ahLst/>
              <a:cxnLst/>
              <a:rect l="l" t="t" r="r" b="b"/>
              <a:pathLst>
                <a:path w="1416" h="1416"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56;p70"/>
            <p:cNvSpPr/>
            <p:nvPr/>
          </p:nvSpPr>
          <p:spPr>
            <a:xfrm>
              <a:off x="5656556" y="2190328"/>
              <a:ext cx="33280" cy="33303"/>
            </a:xfrm>
            <a:custGeom>
              <a:avLst/>
              <a:gdLst/>
              <a:ahLst/>
              <a:cxnLst/>
              <a:rect l="l" t="t" r="r" b="b"/>
              <a:pathLst>
                <a:path w="1416" h="1417"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57;p70"/>
            <p:cNvSpPr/>
            <p:nvPr/>
          </p:nvSpPr>
          <p:spPr>
            <a:xfrm>
              <a:off x="5651174" y="2136156"/>
              <a:ext cx="45101" cy="34901"/>
            </a:xfrm>
            <a:custGeom>
              <a:avLst/>
              <a:gdLst/>
              <a:ahLst/>
              <a:cxnLst/>
              <a:rect l="l" t="t" r="r" b="b"/>
              <a:pathLst>
                <a:path w="1919" h="1485" extrusionOk="0">
                  <a:moveTo>
                    <a:pt x="1" y="0"/>
                  </a:moveTo>
                  <a:lnTo>
                    <a:pt x="937" y="1484"/>
                  </a:lnTo>
                  <a:lnTo>
                    <a:pt x="1918" y="69"/>
                  </a:lnTo>
                  <a:lnTo>
                    <a:pt x="1"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658;p70"/>
            <p:cNvSpPr/>
            <p:nvPr/>
          </p:nvSpPr>
          <p:spPr>
            <a:xfrm>
              <a:off x="5683912" y="3842580"/>
              <a:ext cx="107312" cy="150228"/>
            </a:xfrm>
            <a:custGeom>
              <a:avLst/>
              <a:gdLst/>
              <a:ahLst/>
              <a:cxnLst/>
              <a:rect l="l" t="t" r="r" b="b"/>
              <a:pathLst>
                <a:path w="4566" h="6392" extrusionOk="0">
                  <a:moveTo>
                    <a:pt x="4565" y="1"/>
                  </a:moveTo>
                  <a:lnTo>
                    <a:pt x="0" y="115"/>
                  </a:lnTo>
                  <a:lnTo>
                    <a:pt x="616" y="4383"/>
                  </a:lnTo>
                  <a:cubicBezTo>
                    <a:pt x="616" y="4383"/>
                    <a:pt x="1291" y="6391"/>
                    <a:pt x="2034" y="6391"/>
                  </a:cubicBezTo>
                  <a:cubicBezTo>
                    <a:pt x="2177" y="6391"/>
                    <a:pt x="2322" y="6317"/>
                    <a:pt x="2465" y="6141"/>
                  </a:cubicBezTo>
                  <a:cubicBezTo>
                    <a:pt x="3378" y="5045"/>
                    <a:pt x="4268" y="4452"/>
                    <a:pt x="4268" y="4452"/>
                  </a:cubicBezTo>
                  <a:lnTo>
                    <a:pt x="4565" y="1"/>
                  </a:lnTo>
                  <a:close/>
                </a:path>
              </a:pathLst>
            </a:custGeom>
            <a:solidFill>
              <a:schemeClr val="bg2">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659;p70"/>
            <p:cNvSpPr/>
            <p:nvPr/>
          </p:nvSpPr>
          <p:spPr>
            <a:xfrm>
              <a:off x="5363107" y="3847421"/>
              <a:ext cx="90156" cy="121273"/>
            </a:xfrm>
            <a:custGeom>
              <a:avLst/>
              <a:gdLst/>
              <a:ahLst/>
              <a:cxnLst/>
              <a:rect l="l" t="t" r="r" b="b"/>
              <a:pathLst>
                <a:path w="3836" h="5160" extrusionOk="0">
                  <a:moveTo>
                    <a:pt x="1" y="0"/>
                  </a:moveTo>
                  <a:lnTo>
                    <a:pt x="115" y="3949"/>
                  </a:lnTo>
                  <a:cubicBezTo>
                    <a:pt x="115" y="3949"/>
                    <a:pt x="457" y="5113"/>
                    <a:pt x="1119" y="5159"/>
                  </a:cubicBezTo>
                  <a:cubicBezTo>
                    <a:pt x="1124" y="5159"/>
                    <a:pt x="1128" y="5159"/>
                    <a:pt x="1133" y="5159"/>
                  </a:cubicBezTo>
                  <a:cubicBezTo>
                    <a:pt x="1510" y="5159"/>
                    <a:pt x="2511" y="4291"/>
                    <a:pt x="2511" y="4291"/>
                  </a:cubicBezTo>
                  <a:lnTo>
                    <a:pt x="3835" y="0"/>
                  </a:lnTo>
                  <a:close/>
                </a:path>
              </a:pathLst>
            </a:custGeom>
            <a:solidFill>
              <a:schemeClr val="accent3">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660;p70"/>
            <p:cNvSpPr/>
            <p:nvPr/>
          </p:nvSpPr>
          <p:spPr>
            <a:xfrm>
              <a:off x="5686051" y="3929891"/>
              <a:ext cx="193684" cy="95115"/>
            </a:xfrm>
            <a:custGeom>
              <a:avLst/>
              <a:gdLst/>
              <a:ahLst/>
              <a:cxnLst/>
              <a:rect l="l" t="t" r="r" b="b"/>
              <a:pathLst>
                <a:path w="8241" h="4047" extrusionOk="0">
                  <a:moveTo>
                    <a:pt x="586" y="0"/>
                  </a:moveTo>
                  <a:cubicBezTo>
                    <a:pt x="566" y="0"/>
                    <a:pt x="546" y="2"/>
                    <a:pt x="525" y="6"/>
                  </a:cubicBezTo>
                  <a:cubicBezTo>
                    <a:pt x="388" y="29"/>
                    <a:pt x="297" y="97"/>
                    <a:pt x="274" y="189"/>
                  </a:cubicBezTo>
                  <a:cubicBezTo>
                    <a:pt x="160" y="828"/>
                    <a:pt x="0" y="3133"/>
                    <a:pt x="69" y="3841"/>
                  </a:cubicBezTo>
                  <a:cubicBezTo>
                    <a:pt x="81" y="3904"/>
                    <a:pt x="466" y="3939"/>
                    <a:pt x="810" y="3939"/>
                  </a:cubicBezTo>
                  <a:cubicBezTo>
                    <a:pt x="1092" y="3939"/>
                    <a:pt x="1347" y="3915"/>
                    <a:pt x="1347" y="3864"/>
                  </a:cubicBezTo>
                  <a:lnTo>
                    <a:pt x="1553" y="3065"/>
                  </a:lnTo>
                  <a:cubicBezTo>
                    <a:pt x="1541" y="2942"/>
                    <a:pt x="1590" y="2885"/>
                    <a:pt x="1656" y="2885"/>
                  </a:cubicBezTo>
                  <a:cubicBezTo>
                    <a:pt x="1725" y="2885"/>
                    <a:pt x="1814" y="2948"/>
                    <a:pt x="1872" y="3065"/>
                  </a:cubicBezTo>
                  <a:lnTo>
                    <a:pt x="2260" y="3886"/>
                  </a:lnTo>
                  <a:cubicBezTo>
                    <a:pt x="2306" y="3978"/>
                    <a:pt x="2420" y="4046"/>
                    <a:pt x="2557" y="4046"/>
                  </a:cubicBezTo>
                  <a:lnTo>
                    <a:pt x="7852" y="4001"/>
                  </a:lnTo>
                  <a:cubicBezTo>
                    <a:pt x="8103" y="4001"/>
                    <a:pt x="8240" y="3772"/>
                    <a:pt x="8058" y="3635"/>
                  </a:cubicBezTo>
                  <a:lnTo>
                    <a:pt x="4474" y="714"/>
                  </a:lnTo>
                  <a:cubicBezTo>
                    <a:pt x="4410" y="671"/>
                    <a:pt x="4330" y="648"/>
                    <a:pt x="4251" y="648"/>
                  </a:cubicBezTo>
                  <a:cubicBezTo>
                    <a:pt x="4164" y="648"/>
                    <a:pt x="4078" y="676"/>
                    <a:pt x="4018" y="737"/>
                  </a:cubicBezTo>
                  <a:cubicBezTo>
                    <a:pt x="3858" y="874"/>
                    <a:pt x="3333" y="1125"/>
                    <a:pt x="2922" y="1262"/>
                  </a:cubicBezTo>
                  <a:cubicBezTo>
                    <a:pt x="2867" y="1280"/>
                    <a:pt x="2807" y="1288"/>
                    <a:pt x="2745" y="1288"/>
                  </a:cubicBezTo>
                  <a:cubicBezTo>
                    <a:pt x="2108" y="1288"/>
                    <a:pt x="1134" y="409"/>
                    <a:pt x="822" y="97"/>
                  </a:cubicBezTo>
                  <a:cubicBezTo>
                    <a:pt x="766" y="41"/>
                    <a:pt x="679" y="0"/>
                    <a:pt x="586"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661;p70"/>
            <p:cNvSpPr/>
            <p:nvPr/>
          </p:nvSpPr>
          <p:spPr>
            <a:xfrm>
              <a:off x="5311614" y="3936189"/>
              <a:ext cx="126091" cy="130674"/>
            </a:xfrm>
            <a:custGeom>
              <a:avLst/>
              <a:gdLst/>
              <a:ahLst/>
              <a:cxnLst/>
              <a:rect l="l" t="t" r="r" b="b"/>
              <a:pathLst>
                <a:path w="5365" h="5560" extrusionOk="0">
                  <a:moveTo>
                    <a:pt x="2317" y="1"/>
                  </a:moveTo>
                  <a:cubicBezTo>
                    <a:pt x="2294" y="1"/>
                    <a:pt x="2272" y="12"/>
                    <a:pt x="2260" y="35"/>
                  </a:cubicBezTo>
                  <a:lnTo>
                    <a:pt x="206" y="3436"/>
                  </a:lnTo>
                  <a:cubicBezTo>
                    <a:pt x="0" y="3778"/>
                    <a:pt x="115" y="4166"/>
                    <a:pt x="503" y="4417"/>
                  </a:cubicBezTo>
                  <a:cubicBezTo>
                    <a:pt x="1142" y="4783"/>
                    <a:pt x="1667" y="5536"/>
                    <a:pt x="2078" y="5559"/>
                  </a:cubicBezTo>
                  <a:cubicBezTo>
                    <a:pt x="2088" y="5559"/>
                    <a:pt x="2098" y="5559"/>
                    <a:pt x="2108" y="5559"/>
                  </a:cubicBezTo>
                  <a:cubicBezTo>
                    <a:pt x="2818" y="5559"/>
                    <a:pt x="3936" y="4801"/>
                    <a:pt x="4565" y="4531"/>
                  </a:cubicBezTo>
                  <a:cubicBezTo>
                    <a:pt x="5022" y="4326"/>
                    <a:pt x="5364" y="4052"/>
                    <a:pt x="5296" y="3687"/>
                  </a:cubicBezTo>
                  <a:lnTo>
                    <a:pt x="4794" y="263"/>
                  </a:lnTo>
                  <a:cubicBezTo>
                    <a:pt x="4794" y="235"/>
                    <a:pt x="4768" y="215"/>
                    <a:pt x="4737" y="215"/>
                  </a:cubicBezTo>
                  <a:cubicBezTo>
                    <a:pt x="4718" y="215"/>
                    <a:pt x="4697" y="223"/>
                    <a:pt x="4680" y="240"/>
                  </a:cubicBezTo>
                  <a:lnTo>
                    <a:pt x="3904" y="948"/>
                  </a:lnTo>
                  <a:cubicBezTo>
                    <a:pt x="3792" y="1050"/>
                    <a:pt x="3589" y="1101"/>
                    <a:pt x="3385" y="1101"/>
                  </a:cubicBezTo>
                  <a:cubicBezTo>
                    <a:pt x="3131" y="1101"/>
                    <a:pt x="2874" y="1021"/>
                    <a:pt x="2785" y="857"/>
                  </a:cubicBezTo>
                  <a:cubicBezTo>
                    <a:pt x="2648" y="674"/>
                    <a:pt x="2374" y="35"/>
                    <a:pt x="2374" y="35"/>
                  </a:cubicBezTo>
                  <a:cubicBezTo>
                    <a:pt x="2363" y="12"/>
                    <a:pt x="2340" y="1"/>
                    <a:pt x="231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662;p70"/>
            <p:cNvSpPr/>
            <p:nvPr/>
          </p:nvSpPr>
          <p:spPr>
            <a:xfrm>
              <a:off x="5263858" y="2586434"/>
              <a:ext cx="726392" cy="1281215"/>
            </a:xfrm>
            <a:custGeom>
              <a:avLst/>
              <a:gdLst/>
              <a:ahLst/>
              <a:cxnLst/>
              <a:rect l="l" t="t" r="r" b="b"/>
              <a:pathLst>
                <a:path w="30907" h="54514" extrusionOk="0">
                  <a:moveTo>
                    <a:pt x="21639" y="1"/>
                  </a:moveTo>
                  <a:cubicBezTo>
                    <a:pt x="19194" y="1"/>
                    <a:pt x="16582" y="313"/>
                    <a:pt x="14290" y="380"/>
                  </a:cubicBezTo>
                  <a:cubicBezTo>
                    <a:pt x="12760" y="3119"/>
                    <a:pt x="11939" y="5105"/>
                    <a:pt x="11048" y="8597"/>
                  </a:cubicBezTo>
                  <a:cubicBezTo>
                    <a:pt x="10021" y="12614"/>
                    <a:pt x="480" y="46715"/>
                    <a:pt x="1" y="54042"/>
                  </a:cubicBezTo>
                  <a:cubicBezTo>
                    <a:pt x="812" y="54230"/>
                    <a:pt x="5074" y="54281"/>
                    <a:pt x="8282" y="54281"/>
                  </a:cubicBezTo>
                  <a:cubicBezTo>
                    <a:pt x="10127" y="54281"/>
                    <a:pt x="11624" y="54264"/>
                    <a:pt x="11916" y="54248"/>
                  </a:cubicBezTo>
                  <a:cubicBezTo>
                    <a:pt x="14472" y="46943"/>
                    <a:pt x="17896" y="23182"/>
                    <a:pt x="18992" y="18572"/>
                  </a:cubicBezTo>
                  <a:cubicBezTo>
                    <a:pt x="19063" y="18257"/>
                    <a:pt x="19318" y="18114"/>
                    <a:pt x="19575" y="18114"/>
                  </a:cubicBezTo>
                  <a:cubicBezTo>
                    <a:pt x="19895" y="18114"/>
                    <a:pt x="20217" y="18338"/>
                    <a:pt x="20179" y="18731"/>
                  </a:cubicBezTo>
                  <a:cubicBezTo>
                    <a:pt x="19539" y="24004"/>
                    <a:pt x="15728" y="46167"/>
                    <a:pt x="14061" y="54270"/>
                  </a:cubicBezTo>
                  <a:cubicBezTo>
                    <a:pt x="14420" y="54456"/>
                    <a:pt x="17552" y="54514"/>
                    <a:pt x="20474" y="54514"/>
                  </a:cubicBezTo>
                  <a:cubicBezTo>
                    <a:pt x="22951" y="54514"/>
                    <a:pt x="25278" y="54472"/>
                    <a:pt x="25634" y="54430"/>
                  </a:cubicBezTo>
                  <a:cubicBezTo>
                    <a:pt x="26478" y="45414"/>
                    <a:pt x="30906" y="11222"/>
                    <a:pt x="24219" y="152"/>
                  </a:cubicBezTo>
                  <a:cubicBezTo>
                    <a:pt x="23396" y="42"/>
                    <a:pt x="22529" y="1"/>
                    <a:pt x="21639"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663;p70"/>
            <p:cNvSpPr/>
            <p:nvPr/>
          </p:nvSpPr>
          <p:spPr>
            <a:xfrm>
              <a:off x="5809437" y="2600724"/>
              <a:ext cx="78334" cy="1257454"/>
            </a:xfrm>
            <a:custGeom>
              <a:avLst/>
              <a:gdLst/>
              <a:ahLst/>
              <a:cxnLst/>
              <a:rect l="l" t="t" r="r" b="b"/>
              <a:pathLst>
                <a:path w="3333" h="53503" fill="none" extrusionOk="0">
                  <a:moveTo>
                    <a:pt x="365" y="0"/>
                  </a:moveTo>
                  <a:cubicBezTo>
                    <a:pt x="365" y="0"/>
                    <a:pt x="3333" y="7510"/>
                    <a:pt x="3333" y="17028"/>
                  </a:cubicBezTo>
                  <a:cubicBezTo>
                    <a:pt x="3333" y="26569"/>
                    <a:pt x="0" y="53503"/>
                    <a:pt x="0" y="53503"/>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664;p70"/>
            <p:cNvSpPr/>
            <p:nvPr/>
          </p:nvSpPr>
          <p:spPr>
            <a:xfrm>
              <a:off x="5311074" y="2610900"/>
              <a:ext cx="324570" cy="1244058"/>
            </a:xfrm>
            <a:custGeom>
              <a:avLst/>
              <a:gdLst/>
              <a:ahLst/>
              <a:cxnLst/>
              <a:rect l="l" t="t" r="r" b="b"/>
              <a:pathLst>
                <a:path w="13810" h="52933" fill="none" extrusionOk="0">
                  <a:moveTo>
                    <a:pt x="1" y="52933"/>
                  </a:moveTo>
                  <a:lnTo>
                    <a:pt x="13810"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665;p70"/>
            <p:cNvSpPr/>
            <p:nvPr/>
          </p:nvSpPr>
          <p:spPr>
            <a:xfrm>
              <a:off x="5586261" y="2617340"/>
              <a:ext cx="93916" cy="204942"/>
            </a:xfrm>
            <a:custGeom>
              <a:avLst/>
              <a:gdLst/>
              <a:ahLst/>
              <a:cxnLst/>
              <a:rect l="l" t="t" r="r" b="b"/>
              <a:pathLst>
                <a:path w="3996" h="8720" fill="none" extrusionOk="0">
                  <a:moveTo>
                    <a:pt x="3995" y="1"/>
                  </a:moveTo>
                  <a:cubicBezTo>
                    <a:pt x="3995" y="1"/>
                    <a:pt x="3904" y="8720"/>
                    <a:pt x="1" y="8035"/>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666;p70"/>
            <p:cNvSpPr/>
            <p:nvPr/>
          </p:nvSpPr>
          <p:spPr>
            <a:xfrm>
              <a:off x="5779401" y="2612522"/>
              <a:ext cx="92294" cy="219419"/>
            </a:xfrm>
            <a:custGeom>
              <a:avLst/>
              <a:gdLst/>
              <a:ahLst/>
              <a:cxnLst/>
              <a:rect l="l" t="t" r="r" b="b"/>
              <a:pathLst>
                <a:path w="3927" h="9336" fill="none" extrusionOk="0">
                  <a:moveTo>
                    <a:pt x="3926" y="8651"/>
                  </a:moveTo>
                  <a:cubicBezTo>
                    <a:pt x="0" y="9336"/>
                    <a:pt x="548" y="0"/>
                    <a:pt x="548" y="0"/>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667;p70"/>
            <p:cNvSpPr/>
            <p:nvPr/>
          </p:nvSpPr>
          <p:spPr>
            <a:xfrm>
              <a:off x="5517070" y="2260600"/>
              <a:ext cx="356768" cy="354089"/>
            </a:xfrm>
            <a:custGeom>
              <a:avLst/>
              <a:gdLst/>
              <a:ahLst/>
              <a:cxnLst/>
              <a:rect l="l" t="t" r="r" b="b"/>
              <a:pathLst>
                <a:path w="15180" h="15066" extrusionOk="0">
                  <a:moveTo>
                    <a:pt x="12760" y="1"/>
                  </a:moveTo>
                  <a:lnTo>
                    <a:pt x="12760" y="1"/>
                  </a:lnTo>
                  <a:cubicBezTo>
                    <a:pt x="11560" y="501"/>
                    <a:pt x="10374" y="665"/>
                    <a:pt x="9338" y="665"/>
                  </a:cubicBezTo>
                  <a:cubicBezTo>
                    <a:pt x="7397" y="665"/>
                    <a:pt x="5981" y="92"/>
                    <a:pt x="5981" y="92"/>
                  </a:cubicBezTo>
                  <a:cubicBezTo>
                    <a:pt x="5205" y="138"/>
                    <a:pt x="3401" y="1051"/>
                    <a:pt x="3401" y="1051"/>
                  </a:cubicBezTo>
                  <a:cubicBezTo>
                    <a:pt x="2466" y="3699"/>
                    <a:pt x="0" y="12053"/>
                    <a:pt x="2808" y="14518"/>
                  </a:cubicBezTo>
                  <a:cubicBezTo>
                    <a:pt x="5371" y="14920"/>
                    <a:pt x="7465" y="15065"/>
                    <a:pt x="9152" y="15065"/>
                  </a:cubicBezTo>
                  <a:cubicBezTo>
                    <a:pt x="13489" y="15065"/>
                    <a:pt x="15134" y="14107"/>
                    <a:pt x="15134" y="14107"/>
                  </a:cubicBezTo>
                  <a:cubicBezTo>
                    <a:pt x="15020" y="13787"/>
                    <a:pt x="14974" y="10729"/>
                    <a:pt x="15065" y="8583"/>
                  </a:cubicBezTo>
                  <a:cubicBezTo>
                    <a:pt x="15179" y="6461"/>
                    <a:pt x="12669" y="229"/>
                    <a:pt x="12760"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668;p70"/>
            <p:cNvSpPr/>
            <p:nvPr/>
          </p:nvSpPr>
          <p:spPr>
            <a:xfrm>
              <a:off x="5657073" y="2222526"/>
              <a:ext cx="121273" cy="117630"/>
            </a:xfrm>
            <a:custGeom>
              <a:avLst/>
              <a:gdLst/>
              <a:ahLst/>
              <a:cxnLst/>
              <a:rect l="l" t="t" r="r" b="b"/>
              <a:pathLst>
                <a:path w="5160" h="5005" extrusionOk="0">
                  <a:moveTo>
                    <a:pt x="1302" y="0"/>
                  </a:moveTo>
                  <a:lnTo>
                    <a:pt x="1" y="1689"/>
                  </a:lnTo>
                  <a:cubicBezTo>
                    <a:pt x="982" y="3127"/>
                    <a:pt x="4224" y="4611"/>
                    <a:pt x="4954" y="4999"/>
                  </a:cubicBezTo>
                  <a:cubicBezTo>
                    <a:pt x="4970" y="5003"/>
                    <a:pt x="4985" y="5005"/>
                    <a:pt x="5001" y="5005"/>
                  </a:cubicBezTo>
                  <a:cubicBezTo>
                    <a:pt x="5074" y="5005"/>
                    <a:pt x="5137" y="4961"/>
                    <a:pt x="5137" y="4885"/>
                  </a:cubicBezTo>
                  <a:lnTo>
                    <a:pt x="5159" y="1895"/>
                  </a:lnTo>
                  <a:cubicBezTo>
                    <a:pt x="2854" y="1096"/>
                    <a:pt x="1302" y="0"/>
                    <a:pt x="1302"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669;p70"/>
            <p:cNvSpPr/>
            <p:nvPr/>
          </p:nvSpPr>
          <p:spPr>
            <a:xfrm>
              <a:off x="5777780" y="2220387"/>
              <a:ext cx="40800" cy="118406"/>
            </a:xfrm>
            <a:custGeom>
              <a:avLst/>
              <a:gdLst/>
              <a:ahLst/>
              <a:cxnLst/>
              <a:rect l="l" t="t" r="r" b="b"/>
              <a:pathLst>
                <a:path w="1736" h="5038" extrusionOk="0">
                  <a:moveTo>
                    <a:pt x="343" y="0"/>
                  </a:moveTo>
                  <a:cubicBezTo>
                    <a:pt x="343" y="0"/>
                    <a:pt x="731" y="1370"/>
                    <a:pt x="1" y="1917"/>
                  </a:cubicBezTo>
                  <a:lnTo>
                    <a:pt x="1005" y="4862"/>
                  </a:lnTo>
                  <a:cubicBezTo>
                    <a:pt x="1055" y="4988"/>
                    <a:pt x="1126" y="5037"/>
                    <a:pt x="1184" y="5037"/>
                  </a:cubicBezTo>
                  <a:cubicBezTo>
                    <a:pt x="1231" y="5037"/>
                    <a:pt x="1269" y="5004"/>
                    <a:pt x="1279" y="4953"/>
                  </a:cubicBezTo>
                  <a:cubicBezTo>
                    <a:pt x="1439" y="4223"/>
                    <a:pt x="1735" y="2579"/>
                    <a:pt x="1530" y="1621"/>
                  </a:cubicBezTo>
                  <a:lnTo>
                    <a:pt x="343"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670;p70"/>
            <p:cNvSpPr/>
            <p:nvPr/>
          </p:nvSpPr>
          <p:spPr>
            <a:xfrm>
              <a:off x="5787439" y="2330895"/>
              <a:ext cx="9683" cy="18778"/>
            </a:xfrm>
            <a:custGeom>
              <a:avLst/>
              <a:gdLst/>
              <a:ahLst/>
              <a:cxnLst/>
              <a:rect l="l" t="t" r="r" b="b"/>
              <a:pathLst>
                <a:path w="412" h="799" extrusionOk="0">
                  <a:moveTo>
                    <a:pt x="206" y="0"/>
                  </a:moveTo>
                  <a:cubicBezTo>
                    <a:pt x="92" y="0"/>
                    <a:pt x="0" y="183"/>
                    <a:pt x="0" y="411"/>
                  </a:cubicBezTo>
                  <a:cubicBezTo>
                    <a:pt x="0" y="616"/>
                    <a:pt x="92" y="799"/>
                    <a:pt x="206" y="799"/>
                  </a:cubicBezTo>
                  <a:cubicBezTo>
                    <a:pt x="320" y="799"/>
                    <a:pt x="411" y="616"/>
                    <a:pt x="411" y="411"/>
                  </a:cubicBezTo>
                  <a:cubicBezTo>
                    <a:pt x="411" y="183"/>
                    <a:pt x="320" y="0"/>
                    <a:pt x="2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671;p70"/>
            <p:cNvSpPr/>
            <p:nvPr/>
          </p:nvSpPr>
          <p:spPr>
            <a:xfrm>
              <a:off x="5789578" y="2371107"/>
              <a:ext cx="10224" cy="18285"/>
            </a:xfrm>
            <a:custGeom>
              <a:avLst/>
              <a:gdLst/>
              <a:ahLst/>
              <a:cxnLst/>
              <a:rect l="l" t="t" r="r" b="b"/>
              <a:pathLst>
                <a:path w="435" h="778" extrusionOk="0">
                  <a:moveTo>
                    <a:pt x="229" y="1"/>
                  </a:moveTo>
                  <a:cubicBezTo>
                    <a:pt x="115" y="1"/>
                    <a:pt x="1" y="161"/>
                    <a:pt x="1" y="389"/>
                  </a:cubicBezTo>
                  <a:cubicBezTo>
                    <a:pt x="1" y="617"/>
                    <a:pt x="115" y="777"/>
                    <a:pt x="229" y="777"/>
                  </a:cubicBezTo>
                  <a:cubicBezTo>
                    <a:pt x="343" y="777"/>
                    <a:pt x="434" y="617"/>
                    <a:pt x="434" y="389"/>
                  </a:cubicBezTo>
                  <a:cubicBezTo>
                    <a:pt x="434" y="161"/>
                    <a:pt x="343" y="1"/>
                    <a:pt x="2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672;p70"/>
            <p:cNvSpPr/>
            <p:nvPr/>
          </p:nvSpPr>
          <p:spPr>
            <a:xfrm>
              <a:off x="5791740" y="2414563"/>
              <a:ext cx="10200" cy="18802"/>
            </a:xfrm>
            <a:custGeom>
              <a:avLst/>
              <a:gdLst/>
              <a:ahLst/>
              <a:cxnLst/>
              <a:rect l="l" t="t" r="r" b="b"/>
              <a:pathLst>
                <a:path w="434" h="800" extrusionOk="0">
                  <a:moveTo>
                    <a:pt x="205" y="1"/>
                  </a:moveTo>
                  <a:cubicBezTo>
                    <a:pt x="91" y="1"/>
                    <a:pt x="0" y="183"/>
                    <a:pt x="0" y="412"/>
                  </a:cubicBezTo>
                  <a:cubicBezTo>
                    <a:pt x="0" y="617"/>
                    <a:pt x="91" y="800"/>
                    <a:pt x="205" y="800"/>
                  </a:cubicBezTo>
                  <a:cubicBezTo>
                    <a:pt x="320" y="800"/>
                    <a:pt x="434" y="617"/>
                    <a:pt x="434" y="412"/>
                  </a:cubicBezTo>
                  <a:cubicBezTo>
                    <a:pt x="434" y="183"/>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673;p70"/>
            <p:cNvSpPr/>
            <p:nvPr/>
          </p:nvSpPr>
          <p:spPr>
            <a:xfrm>
              <a:off x="5791740" y="2463377"/>
              <a:ext cx="10200" cy="18802"/>
            </a:xfrm>
            <a:custGeom>
              <a:avLst/>
              <a:gdLst/>
              <a:ahLst/>
              <a:cxnLst/>
              <a:rect l="l" t="t" r="r" b="b"/>
              <a:pathLst>
                <a:path w="434" h="800" extrusionOk="0">
                  <a:moveTo>
                    <a:pt x="205" y="1"/>
                  </a:moveTo>
                  <a:cubicBezTo>
                    <a:pt x="91" y="1"/>
                    <a:pt x="0" y="161"/>
                    <a:pt x="0" y="389"/>
                  </a:cubicBezTo>
                  <a:cubicBezTo>
                    <a:pt x="0" y="617"/>
                    <a:pt x="91" y="800"/>
                    <a:pt x="205" y="800"/>
                  </a:cubicBezTo>
                  <a:cubicBezTo>
                    <a:pt x="320" y="800"/>
                    <a:pt x="434" y="617"/>
                    <a:pt x="434" y="389"/>
                  </a:cubicBezTo>
                  <a:cubicBezTo>
                    <a:pt x="434" y="161"/>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674;p70"/>
            <p:cNvSpPr/>
            <p:nvPr/>
          </p:nvSpPr>
          <p:spPr>
            <a:xfrm>
              <a:off x="5791740" y="2511674"/>
              <a:ext cx="10200" cy="18802"/>
            </a:xfrm>
            <a:custGeom>
              <a:avLst/>
              <a:gdLst/>
              <a:ahLst/>
              <a:cxnLst/>
              <a:rect l="l" t="t" r="r" b="b"/>
              <a:pathLst>
                <a:path w="434" h="800" extrusionOk="0">
                  <a:moveTo>
                    <a:pt x="205" y="0"/>
                  </a:moveTo>
                  <a:cubicBezTo>
                    <a:pt x="91" y="0"/>
                    <a:pt x="0" y="183"/>
                    <a:pt x="0" y="388"/>
                  </a:cubicBezTo>
                  <a:cubicBezTo>
                    <a:pt x="0" y="616"/>
                    <a:pt x="91" y="799"/>
                    <a:pt x="205" y="799"/>
                  </a:cubicBezTo>
                  <a:cubicBezTo>
                    <a:pt x="320" y="799"/>
                    <a:pt x="434" y="616"/>
                    <a:pt x="434" y="388"/>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675;p70"/>
            <p:cNvSpPr/>
            <p:nvPr/>
          </p:nvSpPr>
          <p:spPr>
            <a:xfrm>
              <a:off x="5791740" y="2559947"/>
              <a:ext cx="10200" cy="18802"/>
            </a:xfrm>
            <a:custGeom>
              <a:avLst/>
              <a:gdLst/>
              <a:ahLst/>
              <a:cxnLst/>
              <a:rect l="l" t="t" r="r" b="b"/>
              <a:pathLst>
                <a:path w="434" h="800" extrusionOk="0">
                  <a:moveTo>
                    <a:pt x="205" y="0"/>
                  </a:moveTo>
                  <a:cubicBezTo>
                    <a:pt x="91" y="0"/>
                    <a:pt x="0" y="183"/>
                    <a:pt x="0" y="411"/>
                  </a:cubicBezTo>
                  <a:cubicBezTo>
                    <a:pt x="0" y="617"/>
                    <a:pt x="91" y="799"/>
                    <a:pt x="205" y="799"/>
                  </a:cubicBezTo>
                  <a:cubicBezTo>
                    <a:pt x="320" y="799"/>
                    <a:pt x="434" y="617"/>
                    <a:pt x="434" y="411"/>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676;p70"/>
            <p:cNvSpPr/>
            <p:nvPr/>
          </p:nvSpPr>
          <p:spPr>
            <a:xfrm>
              <a:off x="5354529" y="2693510"/>
              <a:ext cx="382503" cy="357849"/>
            </a:xfrm>
            <a:custGeom>
              <a:avLst/>
              <a:gdLst/>
              <a:ahLst/>
              <a:cxnLst/>
              <a:rect l="l" t="t" r="r" b="b"/>
              <a:pathLst>
                <a:path w="16275" h="15226" extrusionOk="0">
                  <a:moveTo>
                    <a:pt x="4908" y="1"/>
                  </a:moveTo>
                  <a:lnTo>
                    <a:pt x="0" y="7647"/>
                  </a:lnTo>
                  <a:lnTo>
                    <a:pt x="11824" y="15225"/>
                  </a:lnTo>
                  <a:lnTo>
                    <a:pt x="15704" y="9177"/>
                  </a:lnTo>
                  <a:cubicBezTo>
                    <a:pt x="16275" y="8287"/>
                    <a:pt x="16024" y="7122"/>
                    <a:pt x="15134" y="6552"/>
                  </a:cubicBezTo>
                  <a:lnTo>
                    <a:pt x="49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677;p70"/>
            <p:cNvSpPr/>
            <p:nvPr/>
          </p:nvSpPr>
          <p:spPr>
            <a:xfrm>
              <a:off x="5512769" y="2832455"/>
              <a:ext cx="76736" cy="76736"/>
            </a:xfrm>
            <a:custGeom>
              <a:avLst/>
              <a:gdLst/>
              <a:ahLst/>
              <a:cxnLst/>
              <a:rect l="l" t="t" r="r" b="b"/>
              <a:pathLst>
                <a:path w="3265" h="3265" extrusionOk="0">
                  <a:moveTo>
                    <a:pt x="1644" y="1"/>
                  </a:moveTo>
                  <a:cubicBezTo>
                    <a:pt x="731" y="1"/>
                    <a:pt x="1" y="731"/>
                    <a:pt x="1" y="1644"/>
                  </a:cubicBezTo>
                  <a:cubicBezTo>
                    <a:pt x="1" y="2534"/>
                    <a:pt x="731" y="3265"/>
                    <a:pt x="1644" y="3265"/>
                  </a:cubicBezTo>
                  <a:cubicBezTo>
                    <a:pt x="2535" y="3265"/>
                    <a:pt x="3265" y="2534"/>
                    <a:pt x="3265" y="1644"/>
                  </a:cubicBezTo>
                  <a:cubicBezTo>
                    <a:pt x="3265" y="731"/>
                    <a:pt x="2535" y="1"/>
                    <a:pt x="16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678;p70"/>
            <p:cNvSpPr/>
            <p:nvPr/>
          </p:nvSpPr>
          <p:spPr>
            <a:xfrm>
              <a:off x="5445177" y="2277145"/>
              <a:ext cx="219443" cy="740047"/>
            </a:xfrm>
            <a:custGeom>
              <a:avLst/>
              <a:gdLst/>
              <a:ahLst/>
              <a:cxnLst/>
              <a:rect l="l" t="t" r="r" b="b"/>
              <a:pathLst>
                <a:path w="9337" h="31488" extrusionOk="0">
                  <a:moveTo>
                    <a:pt x="7141" y="0"/>
                  </a:moveTo>
                  <a:cubicBezTo>
                    <a:pt x="5732" y="0"/>
                    <a:pt x="3830" y="4461"/>
                    <a:pt x="3539" y="6076"/>
                  </a:cubicBezTo>
                  <a:cubicBezTo>
                    <a:pt x="1" y="25797"/>
                    <a:pt x="2306" y="29563"/>
                    <a:pt x="2535" y="29700"/>
                  </a:cubicBezTo>
                  <a:cubicBezTo>
                    <a:pt x="2831" y="29906"/>
                    <a:pt x="4475" y="31412"/>
                    <a:pt x="4680" y="31481"/>
                  </a:cubicBezTo>
                  <a:cubicBezTo>
                    <a:pt x="4693" y="31485"/>
                    <a:pt x="4705" y="31487"/>
                    <a:pt x="4716" y="31487"/>
                  </a:cubicBezTo>
                  <a:cubicBezTo>
                    <a:pt x="5040" y="31487"/>
                    <a:pt x="4637" y="29574"/>
                    <a:pt x="4703" y="28536"/>
                  </a:cubicBezTo>
                  <a:cubicBezTo>
                    <a:pt x="4703" y="28519"/>
                    <a:pt x="4703" y="28511"/>
                    <a:pt x="4704" y="28511"/>
                  </a:cubicBezTo>
                  <a:cubicBezTo>
                    <a:pt x="4711" y="28511"/>
                    <a:pt x="4751" y="29255"/>
                    <a:pt x="4771" y="29586"/>
                  </a:cubicBezTo>
                  <a:lnTo>
                    <a:pt x="4840" y="30431"/>
                  </a:lnTo>
                  <a:cubicBezTo>
                    <a:pt x="5319" y="30202"/>
                    <a:pt x="5319" y="29244"/>
                    <a:pt x="5388" y="28924"/>
                  </a:cubicBezTo>
                  <a:cubicBezTo>
                    <a:pt x="5502" y="28490"/>
                    <a:pt x="5411" y="28217"/>
                    <a:pt x="5365" y="28125"/>
                  </a:cubicBezTo>
                  <a:cubicBezTo>
                    <a:pt x="5137" y="27646"/>
                    <a:pt x="4703" y="26710"/>
                    <a:pt x="4634" y="25888"/>
                  </a:cubicBezTo>
                  <a:cubicBezTo>
                    <a:pt x="4612" y="25386"/>
                    <a:pt x="7944" y="9363"/>
                    <a:pt x="8538" y="7012"/>
                  </a:cubicBezTo>
                  <a:cubicBezTo>
                    <a:pt x="9336" y="3794"/>
                    <a:pt x="8332" y="119"/>
                    <a:pt x="7214" y="5"/>
                  </a:cubicBezTo>
                  <a:cubicBezTo>
                    <a:pt x="7190" y="2"/>
                    <a:pt x="7165" y="0"/>
                    <a:pt x="7141" y="0"/>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ZoneTexte 1"/>
          <p:cNvSpPr txBox="1"/>
          <p:nvPr/>
        </p:nvSpPr>
        <p:spPr>
          <a:xfrm>
            <a:off x="1001853" y="224575"/>
            <a:ext cx="3539667" cy="577850"/>
          </a:xfrm>
          <a:prstGeom prst="rect">
            <a:avLst/>
          </a:prstGeom>
          <a:noFill/>
        </p:spPr>
        <p:txBody>
          <a:bodyPr wrap="square" rtlCol="0">
            <a:spAutoFit/>
          </a:bodyPr>
          <a:lstStyle/>
          <a:p>
            <a:pPr defTabSz="1219170">
              <a:lnSpc>
                <a:spcPct val="150000"/>
              </a:lnSpc>
              <a:buClr>
                <a:srgbClr val="000000"/>
              </a:buClr>
            </a:pPr>
            <a:r>
              <a:rPr lang="fr-FR" sz="2400" b="1" u="sng" kern="0" dirty="0">
                <a:solidFill>
                  <a:srgbClr val="BD582C"/>
                </a:solidFill>
                <a:effectLst>
                  <a:outerShdw blurRad="38100" dist="38100" dir="2700000" algn="tl">
                    <a:srgbClr val="000000">
                      <a:alpha val="43137"/>
                    </a:srgbClr>
                  </a:outerShdw>
                </a:effectLst>
                <a:latin typeface="Arial"/>
                <a:cs typeface="Arial"/>
                <a:sym typeface="Arial"/>
              </a:rPr>
              <a:t>Objectif général: </a:t>
            </a:r>
          </a:p>
        </p:txBody>
      </p:sp>
      <p:sp>
        <p:nvSpPr>
          <p:cNvPr id="72" name="Rectangle 71"/>
          <p:cNvSpPr/>
          <p:nvPr/>
        </p:nvSpPr>
        <p:spPr>
          <a:xfrm>
            <a:off x="7280241" y="137577"/>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904949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7" name="Google Shape;1817;p39"/>
          <p:cNvSpPr/>
          <p:nvPr/>
        </p:nvSpPr>
        <p:spPr>
          <a:xfrm>
            <a:off x="4832291" y="7050783"/>
            <a:ext cx="59144" cy="77252"/>
          </a:xfrm>
          <a:custGeom>
            <a:avLst/>
            <a:gdLst/>
            <a:ahLst/>
            <a:cxnLst/>
            <a:rect l="l" t="t" r="r" b="b"/>
            <a:pathLst>
              <a:path w="712" h="930" extrusionOk="0">
                <a:moveTo>
                  <a:pt x="212" y="0"/>
                </a:moveTo>
                <a:lnTo>
                  <a:pt x="0" y="217"/>
                </a:lnTo>
                <a:lnTo>
                  <a:pt x="712" y="929"/>
                </a:lnTo>
                <a:cubicBezTo>
                  <a:pt x="697" y="770"/>
                  <a:pt x="684" y="613"/>
                  <a:pt x="669" y="453"/>
                </a:cubicBezTo>
                <a:lnTo>
                  <a:pt x="212"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8" name="Google Shape;1818;p39"/>
          <p:cNvSpPr/>
          <p:nvPr/>
        </p:nvSpPr>
        <p:spPr>
          <a:xfrm>
            <a:off x="4829052" y="7047627"/>
            <a:ext cx="20849" cy="21265"/>
          </a:xfrm>
          <a:custGeom>
            <a:avLst/>
            <a:gdLst/>
            <a:ahLst/>
            <a:cxnLst/>
            <a:rect l="l" t="t" r="r" b="b"/>
            <a:pathLst>
              <a:path w="251" h="256" extrusionOk="0">
                <a:moveTo>
                  <a:pt x="213" y="1"/>
                </a:moveTo>
                <a:lnTo>
                  <a:pt x="1" y="218"/>
                </a:lnTo>
                <a:lnTo>
                  <a:pt x="39" y="255"/>
                </a:lnTo>
                <a:lnTo>
                  <a:pt x="251" y="38"/>
                </a:lnTo>
                <a:lnTo>
                  <a:pt x="213"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4825978" y="7044552"/>
            <a:ext cx="20849" cy="21181"/>
          </a:xfrm>
          <a:custGeom>
            <a:avLst/>
            <a:gdLst/>
            <a:ahLst/>
            <a:cxnLst/>
            <a:rect l="l" t="t" r="r" b="b"/>
            <a:pathLst>
              <a:path w="251" h="255" extrusionOk="0">
                <a:moveTo>
                  <a:pt x="213" y="0"/>
                </a:moveTo>
                <a:lnTo>
                  <a:pt x="0" y="216"/>
                </a:lnTo>
                <a:lnTo>
                  <a:pt x="38" y="255"/>
                </a:lnTo>
                <a:lnTo>
                  <a:pt x="250" y="38"/>
                </a:lnTo>
                <a:lnTo>
                  <a:pt x="213"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3038064" y="7050783"/>
            <a:ext cx="447563" cy="432528"/>
          </a:xfrm>
          <a:custGeom>
            <a:avLst/>
            <a:gdLst/>
            <a:ahLst/>
            <a:cxnLst/>
            <a:rect l="l" t="t" r="r" b="b"/>
            <a:pathLst>
              <a:path w="5388" h="5207" extrusionOk="0">
                <a:moveTo>
                  <a:pt x="218" y="0"/>
                </a:moveTo>
                <a:lnTo>
                  <a:pt x="1" y="217"/>
                </a:lnTo>
                <a:lnTo>
                  <a:pt x="4995" y="5206"/>
                </a:lnTo>
                <a:cubicBezTo>
                  <a:pt x="5122" y="5193"/>
                  <a:pt x="5255" y="5178"/>
                  <a:pt x="5387" y="5169"/>
                </a:cubicBezTo>
                <a:lnTo>
                  <a:pt x="218"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3034991" y="7065652"/>
            <a:ext cx="83" cy="83"/>
          </a:xfrm>
          <a:custGeom>
            <a:avLst/>
            <a:gdLst/>
            <a:ahLst/>
            <a:cxnLst/>
            <a:rect l="l" t="t" r="r" b="b"/>
            <a:pathLst>
              <a:path w="1" h="1" extrusionOk="0">
                <a:moveTo>
                  <a:pt x="0" y="1"/>
                </a:move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3034991" y="7065652"/>
            <a:ext cx="3156" cy="3240"/>
          </a:xfrm>
          <a:custGeom>
            <a:avLst/>
            <a:gdLst/>
            <a:ahLst/>
            <a:cxnLst/>
            <a:rect l="l" t="t" r="r" b="b"/>
            <a:pathLst>
              <a:path w="38" h="39" extrusionOk="0">
                <a:moveTo>
                  <a:pt x="38" y="38"/>
                </a:moveTo>
                <a:lnTo>
                  <a:pt x="38" y="38"/>
                </a:lnTo>
                <a:lnTo>
                  <a:pt x="0"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3034992" y="7047627"/>
            <a:ext cx="21265" cy="21265"/>
          </a:xfrm>
          <a:custGeom>
            <a:avLst/>
            <a:gdLst/>
            <a:ahLst/>
            <a:cxnLst/>
            <a:rect l="l" t="t" r="r" b="b"/>
            <a:pathLst>
              <a:path w="256" h="256" extrusionOk="0">
                <a:moveTo>
                  <a:pt x="218" y="1"/>
                </a:moveTo>
                <a:lnTo>
                  <a:pt x="0"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p:cNvSpPr/>
          <p:nvPr/>
        </p:nvSpPr>
        <p:spPr>
          <a:xfrm>
            <a:off x="3031918" y="7062495"/>
            <a:ext cx="3156" cy="3240"/>
          </a:xfrm>
          <a:custGeom>
            <a:avLst/>
            <a:gdLst/>
            <a:ahLst/>
            <a:cxnLst/>
            <a:rect l="l" t="t" r="r" b="b"/>
            <a:pathLst>
              <a:path w="38" h="39" extrusionOk="0">
                <a:moveTo>
                  <a:pt x="0" y="0"/>
                </a:moveTo>
                <a:lnTo>
                  <a:pt x="0" y="0"/>
                </a:lnTo>
                <a:lnTo>
                  <a:pt x="37"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031918" y="7044552"/>
            <a:ext cx="21183" cy="21181"/>
          </a:xfrm>
          <a:custGeom>
            <a:avLst/>
            <a:gdLst/>
            <a:ahLst/>
            <a:cxnLst/>
            <a:rect l="l" t="t" r="r" b="b"/>
            <a:pathLst>
              <a:path w="255" h="255" extrusionOk="0">
                <a:moveTo>
                  <a:pt x="216" y="0"/>
                </a:moveTo>
                <a:lnTo>
                  <a:pt x="0" y="216"/>
                </a:lnTo>
                <a:lnTo>
                  <a:pt x="37" y="255"/>
                </a:lnTo>
                <a:lnTo>
                  <a:pt x="255" y="38"/>
                </a:lnTo>
                <a:lnTo>
                  <a:pt x="216"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6" name="Google Shape;1826;p39"/>
          <p:cNvSpPr/>
          <p:nvPr/>
        </p:nvSpPr>
        <p:spPr>
          <a:xfrm>
            <a:off x="1241261" y="7065652"/>
            <a:ext cx="3240" cy="3240"/>
          </a:xfrm>
          <a:custGeom>
            <a:avLst/>
            <a:gdLst/>
            <a:ahLst/>
            <a:cxnLst/>
            <a:rect l="l" t="t" r="r" b="b"/>
            <a:pathLst>
              <a:path w="39" h="39" extrusionOk="0">
                <a:moveTo>
                  <a:pt x="1" y="1"/>
                </a:moveTo>
                <a:lnTo>
                  <a:pt x="38" y="38"/>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7" name="Google Shape;1827;p39"/>
          <p:cNvSpPr/>
          <p:nvPr/>
        </p:nvSpPr>
        <p:spPr>
          <a:xfrm>
            <a:off x="1241262" y="7047627"/>
            <a:ext cx="21265" cy="21265"/>
          </a:xfrm>
          <a:custGeom>
            <a:avLst/>
            <a:gdLst/>
            <a:ahLst/>
            <a:cxnLst/>
            <a:rect l="l" t="t" r="r" b="b"/>
            <a:pathLst>
              <a:path w="256" h="256" extrusionOk="0">
                <a:moveTo>
                  <a:pt x="218" y="1"/>
                </a:moveTo>
                <a:lnTo>
                  <a:pt x="1"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8" name="Google Shape;1828;p39"/>
          <p:cNvSpPr/>
          <p:nvPr/>
        </p:nvSpPr>
        <p:spPr>
          <a:xfrm>
            <a:off x="1238189" y="7062495"/>
            <a:ext cx="3156" cy="3240"/>
          </a:xfrm>
          <a:custGeom>
            <a:avLst/>
            <a:gdLst/>
            <a:ahLst/>
            <a:cxnLst/>
            <a:rect l="l" t="t" r="r" b="b"/>
            <a:pathLst>
              <a:path w="38" h="39" extrusionOk="0">
                <a:moveTo>
                  <a:pt x="0" y="0"/>
                </a:moveTo>
                <a:lnTo>
                  <a:pt x="38"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9" name="Google Shape;1829;p39"/>
          <p:cNvSpPr/>
          <p:nvPr/>
        </p:nvSpPr>
        <p:spPr>
          <a:xfrm>
            <a:off x="1238189" y="7044552"/>
            <a:ext cx="21265" cy="21181"/>
          </a:xfrm>
          <a:custGeom>
            <a:avLst/>
            <a:gdLst/>
            <a:ahLst/>
            <a:cxnLst/>
            <a:rect l="l" t="t" r="r" b="b"/>
            <a:pathLst>
              <a:path w="256" h="255" extrusionOk="0">
                <a:moveTo>
                  <a:pt x="217" y="0"/>
                </a:moveTo>
                <a:lnTo>
                  <a:pt x="0" y="216"/>
                </a:lnTo>
                <a:lnTo>
                  <a:pt x="38" y="255"/>
                </a:lnTo>
                <a:lnTo>
                  <a:pt x="255" y="38"/>
                </a:lnTo>
                <a:lnTo>
                  <a:pt x="217"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010;p50"/>
          <p:cNvSpPr txBox="1">
            <a:spLocks/>
          </p:cNvSpPr>
          <p:nvPr/>
        </p:nvSpPr>
        <p:spPr>
          <a:xfrm>
            <a:off x="487409" y="113585"/>
            <a:ext cx="9583479" cy="1219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fr-FR" sz="2400" b="1" u="sng" kern="0" dirty="0">
                <a:solidFill>
                  <a:srgbClr val="BD582C"/>
                </a:solidFill>
                <a:effectLst>
                  <a:outerShdw blurRad="38100" dist="38100" dir="2700000" algn="tl">
                    <a:srgbClr val="000000">
                      <a:alpha val="43137"/>
                    </a:srgbClr>
                  </a:outerShdw>
                </a:effectLst>
              </a:rPr>
              <a:t>Objectifs Spécifiques</a:t>
            </a:r>
            <a:r>
              <a:rPr lang="fr-FR" sz="2400" b="1" kern="0" dirty="0">
                <a:solidFill>
                  <a:srgbClr val="BD582C"/>
                </a:solidFill>
                <a:effectLst>
                  <a:outerShdw blurRad="38100" dist="38100" dir="2700000" algn="tl">
                    <a:srgbClr val="000000">
                      <a:alpha val="43137"/>
                    </a:srgbClr>
                  </a:outerShdw>
                </a:effectLst>
              </a:rPr>
              <a:t> </a:t>
            </a:r>
            <a:r>
              <a:rPr lang="fr-FR" sz="1867" kern="0" dirty="0">
                <a:solidFill>
                  <a:srgbClr val="BD582C"/>
                </a:solidFill>
              </a:rPr>
              <a:t>:</a:t>
            </a:r>
            <a:endParaRPr lang="fr-FR" sz="1867" kern="0" dirty="0"/>
          </a:p>
        </p:txBody>
      </p:sp>
      <p:graphicFrame>
        <p:nvGraphicFramePr>
          <p:cNvPr id="20" name="Tableau 19"/>
          <p:cNvGraphicFramePr>
            <a:graphicFrameLocks noGrp="1"/>
          </p:cNvGraphicFramePr>
          <p:nvPr/>
        </p:nvGraphicFramePr>
        <p:xfrm>
          <a:off x="2088003" y="1724272"/>
          <a:ext cx="9423277" cy="3365888"/>
        </p:xfrm>
        <a:graphic>
          <a:graphicData uri="http://schemas.openxmlformats.org/drawingml/2006/table">
            <a:tbl>
              <a:tblPr firstRow="1" bandRow="1"/>
              <a:tblGrid>
                <a:gridCol w="9423277">
                  <a:extLst>
                    <a:ext uri="{9D8B030D-6E8A-4147-A177-3AD203B41FA5}">
                      <a16:colId xmlns:a16="http://schemas.microsoft.com/office/drawing/2014/main" val="20000"/>
                    </a:ext>
                  </a:extLst>
                </a:gridCol>
              </a:tblGrid>
              <a:tr h="3365888">
                <a:tc>
                  <a:txBody>
                    <a:bodyPr/>
                    <a:lstStyle/>
                    <a:p>
                      <a:pPr marL="285750" lvl="0" indent="-285750">
                        <a:lnSpc>
                          <a:spcPct val="110000"/>
                        </a:lnSpc>
                        <a:spcAft>
                          <a:spcPts val="1200"/>
                        </a:spcAft>
                        <a:buFont typeface="Arial" pitchFamily="34" charset="0"/>
                        <a:buChar char="•"/>
                      </a:pPr>
                      <a:r>
                        <a:rPr lang="fr-FR" sz="2700" b="0" i="0" u="none" strike="noStrike" cap="none" dirty="0">
                          <a:solidFill>
                            <a:srgbClr val="002060"/>
                          </a:solidFill>
                          <a:effectLst/>
                          <a:latin typeface="Arial"/>
                          <a:ea typeface="Arial"/>
                          <a:cs typeface="Arial"/>
                          <a:sym typeface="Arial"/>
                        </a:rPr>
                        <a:t>Traiter tous les agents sur</a:t>
                      </a:r>
                      <a:r>
                        <a:rPr lang="fr-FR" sz="2700" b="0" i="0" u="none" strike="noStrike" cap="none" baseline="0" dirty="0">
                          <a:solidFill>
                            <a:srgbClr val="002060"/>
                          </a:solidFill>
                          <a:effectLst/>
                          <a:latin typeface="Arial"/>
                          <a:ea typeface="Arial"/>
                          <a:cs typeface="Arial"/>
                          <a:sym typeface="Arial"/>
                        </a:rPr>
                        <a:t> le</a:t>
                      </a:r>
                      <a:r>
                        <a:rPr lang="fr-FR" sz="2700" b="0" i="0" u="none" strike="noStrike" cap="none" dirty="0">
                          <a:solidFill>
                            <a:srgbClr val="002060"/>
                          </a:solidFill>
                          <a:effectLst/>
                          <a:latin typeface="Arial"/>
                          <a:ea typeface="Arial"/>
                          <a:cs typeface="Arial"/>
                          <a:sym typeface="Arial"/>
                        </a:rPr>
                        <a:t> même pied d’égalité ;</a:t>
                      </a:r>
                    </a:p>
                    <a:p>
                      <a:pPr marL="285750" lvl="0" indent="-285750">
                        <a:lnSpc>
                          <a:spcPct val="110000"/>
                        </a:lnSpc>
                        <a:spcAft>
                          <a:spcPts val="1200"/>
                        </a:spcAft>
                        <a:buFont typeface="Arial" pitchFamily="34" charset="0"/>
                        <a:buChar char="•"/>
                      </a:pPr>
                      <a:r>
                        <a:rPr lang="fr-FR" sz="2700" b="0" i="0" u="none" strike="noStrike" cap="none" dirty="0">
                          <a:solidFill>
                            <a:srgbClr val="002060"/>
                          </a:solidFill>
                          <a:effectLst/>
                          <a:latin typeface="Arial"/>
                          <a:ea typeface="Arial"/>
                          <a:cs typeface="Arial"/>
                          <a:sym typeface="Arial"/>
                        </a:rPr>
                        <a:t>Supprimer le délai d’attente des retraités entre leur dernier salaire et leur première pension;</a:t>
                      </a:r>
                    </a:p>
                    <a:p>
                      <a:pPr marL="285750" marR="0" lvl="0" indent="-285750" algn="l" defTabSz="685800" rtl="0" eaLnBrk="1" fontAlgn="auto" latinLnBrk="0" hangingPunct="1">
                        <a:lnSpc>
                          <a:spcPct val="110000"/>
                        </a:lnSpc>
                        <a:spcBef>
                          <a:spcPts val="0"/>
                        </a:spcBef>
                        <a:spcAft>
                          <a:spcPts val="1200"/>
                        </a:spcAft>
                        <a:buClrTx/>
                        <a:buSzTx/>
                        <a:buFont typeface="Arial" pitchFamily="34" charset="0"/>
                        <a:buChar char="•"/>
                        <a:tabLst/>
                        <a:defRPr/>
                      </a:pPr>
                      <a:r>
                        <a:rPr lang="fr-FR" sz="2700" b="0" i="0" u="none" strike="noStrike" cap="none" dirty="0">
                          <a:solidFill>
                            <a:srgbClr val="002060"/>
                          </a:solidFill>
                          <a:effectLst/>
                          <a:latin typeface="Arial"/>
                          <a:ea typeface="Arial"/>
                          <a:cs typeface="Arial"/>
                          <a:sym typeface="Arial"/>
                        </a:rPr>
                        <a:t>Eviter le retard de la prise en charge des dossiers de pensions.</a:t>
                      </a:r>
                    </a:p>
                  </a:txBody>
                  <a:tcPr marL="121920" marR="121920" marT="60960" marB="60960"/>
                </a:tc>
                <a:extLst>
                  <a:ext uri="{0D108BD9-81ED-4DB2-BD59-A6C34878D82A}">
                    <a16:rowId xmlns:a16="http://schemas.microsoft.com/office/drawing/2014/main" val="10000"/>
                  </a:ext>
                </a:extLst>
              </a:tr>
            </a:tbl>
          </a:graphicData>
        </a:graphic>
      </p:graphicFrame>
      <p:grpSp>
        <p:nvGrpSpPr>
          <p:cNvPr id="21" name="Google Shape;2603;p70"/>
          <p:cNvGrpSpPr/>
          <p:nvPr/>
        </p:nvGrpSpPr>
        <p:grpSpPr>
          <a:xfrm>
            <a:off x="1" y="1224796"/>
            <a:ext cx="1953089" cy="4202181"/>
            <a:chOff x="4933417" y="1956270"/>
            <a:chExt cx="1187710" cy="2699581"/>
          </a:xfrm>
        </p:grpSpPr>
        <p:sp>
          <p:nvSpPr>
            <p:cNvPr id="22" name="Google Shape;2629;p70"/>
            <p:cNvSpPr/>
            <p:nvPr/>
          </p:nvSpPr>
          <p:spPr>
            <a:xfrm>
              <a:off x="5244022" y="4021761"/>
              <a:ext cx="726909" cy="52599"/>
            </a:xfrm>
            <a:custGeom>
              <a:avLst/>
              <a:gdLst/>
              <a:ahLst/>
              <a:cxnLst/>
              <a:rect l="l" t="t" r="r" b="b"/>
              <a:pathLst>
                <a:path w="30929" h="2238" extrusionOk="0">
                  <a:moveTo>
                    <a:pt x="0" y="0"/>
                  </a:moveTo>
                  <a:lnTo>
                    <a:pt x="0" y="2237"/>
                  </a:lnTo>
                  <a:lnTo>
                    <a:pt x="30929" y="2237"/>
                  </a:lnTo>
                  <a:lnTo>
                    <a:pt x="30929"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630;p70"/>
            <p:cNvSpPr/>
            <p:nvPr/>
          </p:nvSpPr>
          <p:spPr>
            <a:xfrm>
              <a:off x="4955415" y="4076474"/>
              <a:ext cx="1005343" cy="565447"/>
            </a:xfrm>
            <a:custGeom>
              <a:avLst/>
              <a:gdLst/>
              <a:ahLst/>
              <a:cxnLst/>
              <a:rect l="l" t="t" r="r" b="b"/>
              <a:pathLst>
                <a:path w="42776" h="24059" fill="none" extrusionOk="0">
                  <a:moveTo>
                    <a:pt x="30404" y="24058"/>
                  </a:moveTo>
                  <a:lnTo>
                    <a:pt x="42775" y="0"/>
                  </a:lnTo>
                  <a:lnTo>
                    <a:pt x="12372" y="0"/>
                  </a:lnTo>
                  <a:lnTo>
                    <a:pt x="0" y="24058"/>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631;p70"/>
            <p:cNvSpPr/>
            <p:nvPr/>
          </p:nvSpPr>
          <p:spPr>
            <a:xfrm>
              <a:off x="5141012" y="4278170"/>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632;p70"/>
            <p:cNvSpPr/>
            <p:nvPr/>
          </p:nvSpPr>
          <p:spPr>
            <a:xfrm>
              <a:off x="5016027" y="4520642"/>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633;p70"/>
            <p:cNvSpPr/>
            <p:nvPr/>
          </p:nvSpPr>
          <p:spPr>
            <a:xfrm>
              <a:off x="5639916" y="4572159"/>
              <a:ext cx="82094" cy="83692"/>
            </a:xfrm>
            <a:custGeom>
              <a:avLst/>
              <a:gdLst/>
              <a:ahLst/>
              <a:cxnLst/>
              <a:rect l="l" t="t" r="r" b="b"/>
              <a:pathLst>
                <a:path w="3493" h="3561" extrusionOk="0">
                  <a:moveTo>
                    <a:pt x="3493" y="0"/>
                  </a:moveTo>
                  <a:lnTo>
                    <a:pt x="1804" y="46"/>
                  </a:lnTo>
                  <a:lnTo>
                    <a:pt x="0" y="3561"/>
                  </a:lnTo>
                  <a:lnTo>
                    <a:pt x="0"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634;p70"/>
            <p:cNvSpPr/>
            <p:nvPr/>
          </p:nvSpPr>
          <p:spPr>
            <a:xfrm>
              <a:off x="4933417" y="4572159"/>
              <a:ext cx="82094" cy="83692"/>
            </a:xfrm>
            <a:custGeom>
              <a:avLst/>
              <a:gdLst/>
              <a:ahLst/>
              <a:cxnLst/>
              <a:rect l="l" t="t" r="r" b="b"/>
              <a:pathLst>
                <a:path w="3493" h="3561" extrusionOk="0">
                  <a:moveTo>
                    <a:pt x="3493" y="0"/>
                  </a:moveTo>
                  <a:lnTo>
                    <a:pt x="1804" y="46"/>
                  </a:lnTo>
                  <a:lnTo>
                    <a:pt x="1" y="3561"/>
                  </a:lnTo>
                  <a:lnTo>
                    <a:pt x="1"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635;p70"/>
            <p:cNvSpPr/>
            <p:nvPr/>
          </p:nvSpPr>
          <p:spPr>
            <a:xfrm>
              <a:off x="5960721" y="4076474"/>
              <a:ext cx="153448" cy="526809"/>
            </a:xfrm>
            <a:custGeom>
              <a:avLst/>
              <a:gdLst/>
              <a:ahLst/>
              <a:cxnLst/>
              <a:rect l="l" t="t" r="r" b="b"/>
              <a:pathLst>
                <a:path w="6529" h="22415" fill="none" extrusionOk="0">
                  <a:moveTo>
                    <a:pt x="6528" y="22415"/>
                  </a:moveTo>
                  <a:lnTo>
                    <a:pt x="0" y="0"/>
                  </a:lnTo>
                </a:path>
              </a:pathLst>
            </a:custGeom>
            <a:noFill/>
            <a:ln w="6275" cap="flat" cmpd="sng">
              <a:solidFill>
                <a:srgbClr val="18004C"/>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636;p70"/>
            <p:cNvSpPr/>
            <p:nvPr/>
          </p:nvSpPr>
          <p:spPr>
            <a:xfrm>
              <a:off x="5248323" y="4076474"/>
              <a:ext cx="153448" cy="526809"/>
            </a:xfrm>
            <a:custGeom>
              <a:avLst/>
              <a:gdLst/>
              <a:ahLst/>
              <a:cxnLst/>
              <a:rect l="l" t="t" r="r" b="b"/>
              <a:pathLst>
                <a:path w="6529" h="22415" fill="none" extrusionOk="0">
                  <a:moveTo>
                    <a:pt x="6528" y="22415"/>
                  </a:moveTo>
                  <a:lnTo>
                    <a:pt x="0" y="0"/>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637;p70"/>
            <p:cNvSpPr/>
            <p:nvPr/>
          </p:nvSpPr>
          <p:spPr>
            <a:xfrm>
              <a:off x="5793338" y="2250094"/>
              <a:ext cx="327789" cy="375194"/>
            </a:xfrm>
            <a:custGeom>
              <a:avLst/>
              <a:gdLst/>
              <a:ahLst/>
              <a:cxnLst/>
              <a:rect l="l" t="t" r="r" b="b"/>
              <a:pathLst>
                <a:path w="13947" h="15964" extrusionOk="0">
                  <a:moveTo>
                    <a:pt x="510" y="1"/>
                  </a:moveTo>
                  <a:cubicBezTo>
                    <a:pt x="361" y="1"/>
                    <a:pt x="206" y="20"/>
                    <a:pt x="46" y="60"/>
                  </a:cubicBezTo>
                  <a:cubicBezTo>
                    <a:pt x="1" y="83"/>
                    <a:pt x="320" y="311"/>
                    <a:pt x="434" y="448"/>
                  </a:cubicBezTo>
                  <a:cubicBezTo>
                    <a:pt x="1393" y="1658"/>
                    <a:pt x="1827" y="7455"/>
                    <a:pt x="1827" y="7455"/>
                  </a:cubicBezTo>
                  <a:cubicBezTo>
                    <a:pt x="1849" y="7547"/>
                    <a:pt x="1849" y="7935"/>
                    <a:pt x="1849" y="8528"/>
                  </a:cubicBezTo>
                  <a:cubicBezTo>
                    <a:pt x="822" y="14394"/>
                    <a:pt x="3675" y="15855"/>
                    <a:pt x="3675" y="15855"/>
                  </a:cubicBezTo>
                  <a:cubicBezTo>
                    <a:pt x="3780" y="15929"/>
                    <a:pt x="3902" y="15964"/>
                    <a:pt x="4038" y="15964"/>
                  </a:cubicBezTo>
                  <a:cubicBezTo>
                    <a:pt x="6205" y="15964"/>
                    <a:pt x="12007" y="7090"/>
                    <a:pt x="12007" y="7090"/>
                  </a:cubicBezTo>
                  <a:cubicBezTo>
                    <a:pt x="12623" y="6634"/>
                    <a:pt x="13947" y="4830"/>
                    <a:pt x="13901" y="4648"/>
                  </a:cubicBezTo>
                  <a:cubicBezTo>
                    <a:pt x="13833" y="4488"/>
                    <a:pt x="13559" y="4305"/>
                    <a:pt x="13467" y="4009"/>
                  </a:cubicBezTo>
                  <a:cubicBezTo>
                    <a:pt x="13399" y="3712"/>
                    <a:pt x="13285" y="3575"/>
                    <a:pt x="13057" y="3484"/>
                  </a:cubicBezTo>
                  <a:cubicBezTo>
                    <a:pt x="12828" y="3370"/>
                    <a:pt x="12760" y="3187"/>
                    <a:pt x="12760" y="3187"/>
                  </a:cubicBezTo>
                  <a:cubicBezTo>
                    <a:pt x="12760" y="3187"/>
                    <a:pt x="13901" y="1452"/>
                    <a:pt x="13604" y="1133"/>
                  </a:cubicBezTo>
                  <a:cubicBezTo>
                    <a:pt x="13599" y="1127"/>
                    <a:pt x="13592" y="1125"/>
                    <a:pt x="13583" y="1125"/>
                  </a:cubicBezTo>
                  <a:cubicBezTo>
                    <a:pt x="13249" y="1125"/>
                    <a:pt x="10477" y="4785"/>
                    <a:pt x="10477" y="4785"/>
                  </a:cubicBezTo>
                  <a:cubicBezTo>
                    <a:pt x="10477" y="4785"/>
                    <a:pt x="5148" y="8942"/>
                    <a:pt x="4937" y="8942"/>
                  </a:cubicBezTo>
                  <a:cubicBezTo>
                    <a:pt x="4934" y="8942"/>
                    <a:pt x="4932" y="8941"/>
                    <a:pt x="4931" y="8939"/>
                  </a:cubicBezTo>
                  <a:cubicBezTo>
                    <a:pt x="4176" y="5724"/>
                    <a:pt x="3094" y="1"/>
                    <a:pt x="510" y="1"/>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638;p70"/>
            <p:cNvSpPr/>
            <p:nvPr/>
          </p:nvSpPr>
          <p:spPr>
            <a:xfrm>
              <a:off x="6070687" y="2326594"/>
              <a:ext cx="28438" cy="37040"/>
            </a:xfrm>
            <a:custGeom>
              <a:avLst/>
              <a:gdLst/>
              <a:ahLst/>
              <a:cxnLst/>
              <a:rect l="l" t="t" r="r" b="b"/>
              <a:pathLst>
                <a:path w="1210" h="1576" extrusionOk="0">
                  <a:moveTo>
                    <a:pt x="0" y="0"/>
                  </a:moveTo>
                  <a:lnTo>
                    <a:pt x="662" y="343"/>
                  </a:lnTo>
                  <a:cubicBezTo>
                    <a:pt x="753" y="411"/>
                    <a:pt x="890" y="457"/>
                    <a:pt x="982" y="525"/>
                  </a:cubicBezTo>
                  <a:cubicBezTo>
                    <a:pt x="1027" y="548"/>
                    <a:pt x="1073" y="594"/>
                    <a:pt x="1096" y="662"/>
                  </a:cubicBezTo>
                  <a:cubicBezTo>
                    <a:pt x="1096" y="708"/>
                    <a:pt x="1073" y="777"/>
                    <a:pt x="1027" y="822"/>
                  </a:cubicBezTo>
                  <a:cubicBezTo>
                    <a:pt x="845" y="982"/>
                    <a:pt x="594" y="1005"/>
                    <a:pt x="343" y="1005"/>
                  </a:cubicBezTo>
                  <a:cubicBezTo>
                    <a:pt x="320" y="1005"/>
                    <a:pt x="291" y="999"/>
                    <a:pt x="260" y="999"/>
                  </a:cubicBezTo>
                  <a:cubicBezTo>
                    <a:pt x="228" y="999"/>
                    <a:pt x="194" y="1005"/>
                    <a:pt x="160" y="1028"/>
                  </a:cubicBezTo>
                  <a:cubicBezTo>
                    <a:pt x="114" y="1073"/>
                    <a:pt x="160" y="1142"/>
                    <a:pt x="160" y="1210"/>
                  </a:cubicBezTo>
                  <a:lnTo>
                    <a:pt x="228" y="1575"/>
                  </a:lnTo>
                  <a:lnTo>
                    <a:pt x="251" y="1575"/>
                  </a:lnTo>
                  <a:lnTo>
                    <a:pt x="228" y="1187"/>
                  </a:lnTo>
                  <a:cubicBezTo>
                    <a:pt x="211" y="1152"/>
                    <a:pt x="207" y="1089"/>
                    <a:pt x="206" y="1073"/>
                  </a:cubicBezTo>
                  <a:lnTo>
                    <a:pt x="343" y="1073"/>
                  </a:lnTo>
                  <a:cubicBezTo>
                    <a:pt x="405" y="1079"/>
                    <a:pt x="470" y="1083"/>
                    <a:pt x="534" y="1083"/>
                  </a:cubicBezTo>
                  <a:cubicBezTo>
                    <a:pt x="729" y="1083"/>
                    <a:pt x="930" y="1045"/>
                    <a:pt x="1119" y="891"/>
                  </a:cubicBezTo>
                  <a:cubicBezTo>
                    <a:pt x="1164" y="845"/>
                    <a:pt x="1210" y="731"/>
                    <a:pt x="1187" y="640"/>
                  </a:cubicBezTo>
                  <a:cubicBezTo>
                    <a:pt x="1164" y="548"/>
                    <a:pt x="1096" y="480"/>
                    <a:pt x="1050" y="434"/>
                  </a:cubicBezTo>
                  <a:cubicBezTo>
                    <a:pt x="913" y="366"/>
                    <a:pt x="822" y="320"/>
                    <a:pt x="708" y="274"/>
                  </a:cubicBezTo>
                  <a:cubicBezTo>
                    <a:pt x="480" y="160"/>
                    <a:pt x="251" y="69"/>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639;p70"/>
            <p:cNvSpPr/>
            <p:nvPr/>
          </p:nvSpPr>
          <p:spPr>
            <a:xfrm>
              <a:off x="6084624" y="2323374"/>
              <a:ext cx="9142" cy="9683"/>
            </a:xfrm>
            <a:custGeom>
              <a:avLst/>
              <a:gdLst/>
              <a:ahLst/>
              <a:cxnLst/>
              <a:rect l="l" t="t" r="r" b="b"/>
              <a:pathLst>
                <a:path w="389" h="412" extrusionOk="0">
                  <a:moveTo>
                    <a:pt x="389" y="1"/>
                  </a:moveTo>
                  <a:cubicBezTo>
                    <a:pt x="252" y="137"/>
                    <a:pt x="138" y="252"/>
                    <a:pt x="1" y="389"/>
                  </a:cubicBezTo>
                  <a:lnTo>
                    <a:pt x="23" y="411"/>
                  </a:lnTo>
                  <a:cubicBezTo>
                    <a:pt x="69" y="389"/>
                    <a:pt x="138" y="366"/>
                    <a:pt x="160" y="343"/>
                  </a:cubicBezTo>
                  <a:cubicBezTo>
                    <a:pt x="206" y="320"/>
                    <a:pt x="252" y="297"/>
                    <a:pt x="275" y="274"/>
                  </a:cubicBezTo>
                  <a:cubicBezTo>
                    <a:pt x="297" y="229"/>
                    <a:pt x="343" y="206"/>
                    <a:pt x="366" y="160"/>
                  </a:cubicBezTo>
                  <a:cubicBezTo>
                    <a:pt x="389" y="115"/>
                    <a:pt x="389" y="69"/>
                    <a:pt x="389" y="23"/>
                  </a:cubicBezTo>
                  <a:lnTo>
                    <a:pt x="3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640;p70"/>
            <p:cNvSpPr/>
            <p:nvPr/>
          </p:nvSpPr>
          <p:spPr>
            <a:xfrm>
              <a:off x="6076586" y="2338392"/>
              <a:ext cx="28979" cy="20095"/>
            </a:xfrm>
            <a:custGeom>
              <a:avLst/>
              <a:gdLst/>
              <a:ahLst/>
              <a:cxnLst/>
              <a:rect l="l" t="t" r="r" b="b"/>
              <a:pathLst>
                <a:path w="1233" h="855" extrusionOk="0">
                  <a:moveTo>
                    <a:pt x="1233" y="1"/>
                  </a:moveTo>
                  <a:lnTo>
                    <a:pt x="1233" y="1"/>
                  </a:lnTo>
                  <a:cubicBezTo>
                    <a:pt x="1073" y="183"/>
                    <a:pt x="868" y="366"/>
                    <a:pt x="662" y="526"/>
                  </a:cubicBezTo>
                  <a:cubicBezTo>
                    <a:pt x="571" y="594"/>
                    <a:pt x="457" y="663"/>
                    <a:pt x="343" y="731"/>
                  </a:cubicBezTo>
                  <a:cubicBezTo>
                    <a:pt x="297" y="765"/>
                    <a:pt x="234" y="788"/>
                    <a:pt x="171" y="788"/>
                  </a:cubicBezTo>
                  <a:cubicBezTo>
                    <a:pt x="109" y="788"/>
                    <a:pt x="46" y="765"/>
                    <a:pt x="0" y="708"/>
                  </a:cubicBezTo>
                  <a:lnTo>
                    <a:pt x="0" y="731"/>
                  </a:lnTo>
                  <a:cubicBezTo>
                    <a:pt x="23" y="800"/>
                    <a:pt x="92" y="845"/>
                    <a:pt x="183" y="845"/>
                  </a:cubicBezTo>
                  <a:cubicBezTo>
                    <a:pt x="203" y="852"/>
                    <a:pt x="223" y="855"/>
                    <a:pt x="243" y="855"/>
                  </a:cubicBezTo>
                  <a:cubicBezTo>
                    <a:pt x="291" y="855"/>
                    <a:pt x="340" y="838"/>
                    <a:pt x="388" y="822"/>
                  </a:cubicBezTo>
                  <a:cubicBezTo>
                    <a:pt x="525" y="754"/>
                    <a:pt x="617" y="685"/>
                    <a:pt x="731" y="594"/>
                  </a:cubicBezTo>
                  <a:cubicBezTo>
                    <a:pt x="845" y="526"/>
                    <a:pt x="936" y="434"/>
                    <a:pt x="1027" y="320"/>
                  </a:cubicBezTo>
                  <a:cubicBezTo>
                    <a:pt x="1119" y="229"/>
                    <a:pt x="1187" y="115"/>
                    <a:pt x="12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641;p70"/>
            <p:cNvSpPr/>
            <p:nvPr/>
          </p:nvSpPr>
          <p:spPr>
            <a:xfrm>
              <a:off x="6083026" y="2349132"/>
              <a:ext cx="28979" cy="18073"/>
            </a:xfrm>
            <a:custGeom>
              <a:avLst/>
              <a:gdLst/>
              <a:ahLst/>
              <a:cxnLst/>
              <a:rect l="l" t="t" r="r" b="b"/>
              <a:pathLst>
                <a:path w="1233" h="769" extrusionOk="0">
                  <a:moveTo>
                    <a:pt x="1210" y="0"/>
                  </a:moveTo>
                  <a:cubicBezTo>
                    <a:pt x="1096" y="91"/>
                    <a:pt x="982" y="183"/>
                    <a:pt x="868" y="274"/>
                  </a:cubicBezTo>
                  <a:cubicBezTo>
                    <a:pt x="776" y="388"/>
                    <a:pt x="662" y="502"/>
                    <a:pt x="548" y="571"/>
                  </a:cubicBezTo>
                  <a:cubicBezTo>
                    <a:pt x="473" y="627"/>
                    <a:pt x="367" y="668"/>
                    <a:pt x="281" y="668"/>
                  </a:cubicBezTo>
                  <a:cubicBezTo>
                    <a:pt x="262" y="668"/>
                    <a:pt x="245" y="666"/>
                    <a:pt x="228" y="662"/>
                  </a:cubicBezTo>
                  <a:cubicBezTo>
                    <a:pt x="137" y="616"/>
                    <a:pt x="69" y="479"/>
                    <a:pt x="0" y="343"/>
                  </a:cubicBezTo>
                  <a:lnTo>
                    <a:pt x="0" y="343"/>
                  </a:lnTo>
                  <a:cubicBezTo>
                    <a:pt x="23" y="479"/>
                    <a:pt x="46" y="639"/>
                    <a:pt x="206" y="731"/>
                  </a:cubicBezTo>
                  <a:cubicBezTo>
                    <a:pt x="247" y="758"/>
                    <a:pt x="290" y="769"/>
                    <a:pt x="334" y="769"/>
                  </a:cubicBezTo>
                  <a:cubicBezTo>
                    <a:pt x="435" y="769"/>
                    <a:pt x="537" y="710"/>
                    <a:pt x="616" y="662"/>
                  </a:cubicBezTo>
                  <a:cubicBezTo>
                    <a:pt x="731" y="571"/>
                    <a:pt x="845" y="457"/>
                    <a:pt x="936" y="343"/>
                  </a:cubicBezTo>
                  <a:cubicBezTo>
                    <a:pt x="1050" y="228"/>
                    <a:pt x="1141" y="114"/>
                    <a:pt x="12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642;p70"/>
            <p:cNvSpPr/>
            <p:nvPr/>
          </p:nvSpPr>
          <p:spPr>
            <a:xfrm>
              <a:off x="6094824" y="2363610"/>
              <a:ext cx="18261" cy="10224"/>
            </a:xfrm>
            <a:custGeom>
              <a:avLst/>
              <a:gdLst/>
              <a:ahLst/>
              <a:cxnLst/>
              <a:rect l="l" t="t" r="r" b="b"/>
              <a:pathLst>
                <a:path w="777" h="435" extrusionOk="0">
                  <a:moveTo>
                    <a:pt x="0" y="0"/>
                  </a:moveTo>
                  <a:cubicBezTo>
                    <a:pt x="0" y="92"/>
                    <a:pt x="23" y="183"/>
                    <a:pt x="69" y="251"/>
                  </a:cubicBezTo>
                  <a:cubicBezTo>
                    <a:pt x="92" y="297"/>
                    <a:pt x="114" y="343"/>
                    <a:pt x="137" y="388"/>
                  </a:cubicBezTo>
                  <a:cubicBezTo>
                    <a:pt x="183" y="411"/>
                    <a:pt x="229" y="411"/>
                    <a:pt x="274" y="434"/>
                  </a:cubicBezTo>
                  <a:cubicBezTo>
                    <a:pt x="366" y="434"/>
                    <a:pt x="457" y="411"/>
                    <a:pt x="548" y="388"/>
                  </a:cubicBezTo>
                  <a:cubicBezTo>
                    <a:pt x="617" y="366"/>
                    <a:pt x="731" y="320"/>
                    <a:pt x="776" y="251"/>
                  </a:cubicBezTo>
                  <a:lnTo>
                    <a:pt x="776" y="229"/>
                  </a:lnTo>
                  <a:cubicBezTo>
                    <a:pt x="662" y="297"/>
                    <a:pt x="617" y="274"/>
                    <a:pt x="503" y="297"/>
                  </a:cubicBezTo>
                  <a:cubicBezTo>
                    <a:pt x="411" y="320"/>
                    <a:pt x="343" y="320"/>
                    <a:pt x="274" y="320"/>
                  </a:cubicBezTo>
                  <a:lnTo>
                    <a:pt x="206" y="320"/>
                  </a:lnTo>
                  <a:cubicBezTo>
                    <a:pt x="183" y="297"/>
                    <a:pt x="160" y="274"/>
                    <a:pt x="137" y="229"/>
                  </a:cubicBezTo>
                  <a:cubicBezTo>
                    <a:pt x="92" y="160"/>
                    <a:pt x="46" y="92"/>
                    <a:pt x="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43;p70"/>
            <p:cNvSpPr/>
            <p:nvPr/>
          </p:nvSpPr>
          <p:spPr>
            <a:xfrm>
              <a:off x="5235444" y="1956270"/>
              <a:ext cx="565447" cy="473857"/>
            </a:xfrm>
            <a:custGeom>
              <a:avLst/>
              <a:gdLst/>
              <a:ahLst/>
              <a:cxnLst/>
              <a:rect l="l" t="t" r="r" b="b"/>
              <a:pathLst>
                <a:path w="24059" h="20162" extrusionOk="0">
                  <a:moveTo>
                    <a:pt x="19066" y="0"/>
                  </a:moveTo>
                  <a:cubicBezTo>
                    <a:pt x="18471" y="0"/>
                    <a:pt x="17876" y="66"/>
                    <a:pt x="17302" y="191"/>
                  </a:cubicBezTo>
                  <a:cubicBezTo>
                    <a:pt x="11755" y="1332"/>
                    <a:pt x="2945" y="5303"/>
                    <a:pt x="0" y="8134"/>
                  </a:cubicBezTo>
                  <a:cubicBezTo>
                    <a:pt x="0" y="8134"/>
                    <a:pt x="12681" y="20162"/>
                    <a:pt x="17298" y="20162"/>
                  </a:cubicBezTo>
                  <a:cubicBezTo>
                    <a:pt x="17411" y="20162"/>
                    <a:pt x="17519" y="20155"/>
                    <a:pt x="17621" y="20140"/>
                  </a:cubicBezTo>
                  <a:lnTo>
                    <a:pt x="17370" y="16739"/>
                  </a:lnTo>
                  <a:cubicBezTo>
                    <a:pt x="17370" y="16739"/>
                    <a:pt x="13490" y="16282"/>
                    <a:pt x="13946" y="16054"/>
                  </a:cubicBezTo>
                  <a:cubicBezTo>
                    <a:pt x="14426" y="15826"/>
                    <a:pt x="17667" y="14593"/>
                    <a:pt x="18306" y="14228"/>
                  </a:cubicBezTo>
                  <a:cubicBezTo>
                    <a:pt x="18811" y="13958"/>
                    <a:pt x="19187" y="13929"/>
                    <a:pt x="19323" y="13929"/>
                  </a:cubicBezTo>
                  <a:cubicBezTo>
                    <a:pt x="19360" y="13929"/>
                    <a:pt x="19379" y="13931"/>
                    <a:pt x="19379" y="13931"/>
                  </a:cubicBezTo>
                  <a:lnTo>
                    <a:pt x="23967" y="3272"/>
                  </a:lnTo>
                  <a:cubicBezTo>
                    <a:pt x="24058" y="2633"/>
                    <a:pt x="22917" y="1126"/>
                    <a:pt x="22369" y="807"/>
                  </a:cubicBezTo>
                  <a:cubicBezTo>
                    <a:pt x="21375" y="250"/>
                    <a:pt x="20221" y="0"/>
                    <a:pt x="190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44;p70"/>
            <p:cNvSpPr/>
            <p:nvPr/>
          </p:nvSpPr>
          <p:spPr>
            <a:xfrm>
              <a:off x="5207100" y="1959654"/>
              <a:ext cx="458604" cy="166750"/>
            </a:xfrm>
            <a:custGeom>
              <a:avLst/>
              <a:gdLst/>
              <a:ahLst/>
              <a:cxnLst/>
              <a:rect l="l" t="t" r="r" b="b"/>
              <a:pathLst>
                <a:path w="19513" h="7095" extrusionOk="0">
                  <a:moveTo>
                    <a:pt x="19284" y="1"/>
                  </a:moveTo>
                  <a:cubicBezTo>
                    <a:pt x="16613" y="69"/>
                    <a:pt x="13897" y="1142"/>
                    <a:pt x="11409" y="2010"/>
                  </a:cubicBezTo>
                  <a:cubicBezTo>
                    <a:pt x="7574" y="3379"/>
                    <a:pt x="3808" y="5000"/>
                    <a:pt x="179" y="6780"/>
                  </a:cubicBezTo>
                  <a:cubicBezTo>
                    <a:pt x="0" y="6859"/>
                    <a:pt x="115" y="7094"/>
                    <a:pt x="268" y="7094"/>
                  </a:cubicBezTo>
                  <a:cubicBezTo>
                    <a:pt x="291" y="7094"/>
                    <a:pt x="315" y="7089"/>
                    <a:pt x="339" y="7077"/>
                  </a:cubicBezTo>
                  <a:cubicBezTo>
                    <a:pt x="3968" y="5274"/>
                    <a:pt x="7689" y="3676"/>
                    <a:pt x="11500" y="2329"/>
                  </a:cubicBezTo>
                  <a:cubicBezTo>
                    <a:pt x="13943" y="1462"/>
                    <a:pt x="16659" y="412"/>
                    <a:pt x="19284" y="343"/>
                  </a:cubicBezTo>
                  <a:cubicBezTo>
                    <a:pt x="19512" y="343"/>
                    <a:pt x="19512" y="1"/>
                    <a:pt x="192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45;p70"/>
            <p:cNvSpPr/>
            <p:nvPr/>
          </p:nvSpPr>
          <p:spPr>
            <a:xfrm>
              <a:off x="5624898" y="1985765"/>
              <a:ext cx="204942" cy="312137"/>
            </a:xfrm>
            <a:custGeom>
              <a:avLst/>
              <a:gdLst/>
              <a:ahLst/>
              <a:cxnLst/>
              <a:rect l="l" t="t" r="r" b="b"/>
              <a:pathLst>
                <a:path w="8720" h="13281" extrusionOk="0">
                  <a:moveTo>
                    <a:pt x="4312" y="0"/>
                  </a:moveTo>
                  <a:cubicBezTo>
                    <a:pt x="4054" y="0"/>
                    <a:pt x="3847" y="30"/>
                    <a:pt x="3721" y="54"/>
                  </a:cubicBezTo>
                  <a:cubicBezTo>
                    <a:pt x="3196" y="145"/>
                    <a:pt x="1416" y="237"/>
                    <a:pt x="1530" y="4391"/>
                  </a:cubicBezTo>
                  <a:cubicBezTo>
                    <a:pt x="1530" y="4482"/>
                    <a:pt x="1484" y="4551"/>
                    <a:pt x="1393" y="4551"/>
                  </a:cubicBezTo>
                  <a:cubicBezTo>
                    <a:pt x="1348" y="4551"/>
                    <a:pt x="1295" y="4549"/>
                    <a:pt x="1237" y="4549"/>
                  </a:cubicBezTo>
                  <a:cubicBezTo>
                    <a:pt x="848" y="4549"/>
                    <a:pt x="214" y="4601"/>
                    <a:pt x="115" y="5395"/>
                  </a:cubicBezTo>
                  <a:cubicBezTo>
                    <a:pt x="0" y="6308"/>
                    <a:pt x="891" y="6833"/>
                    <a:pt x="1416" y="6856"/>
                  </a:cubicBezTo>
                  <a:cubicBezTo>
                    <a:pt x="1575" y="6856"/>
                    <a:pt x="1918" y="6902"/>
                    <a:pt x="2032" y="7016"/>
                  </a:cubicBezTo>
                  <a:cubicBezTo>
                    <a:pt x="2351" y="7358"/>
                    <a:pt x="2488" y="8111"/>
                    <a:pt x="2739" y="9047"/>
                  </a:cubicBezTo>
                  <a:cubicBezTo>
                    <a:pt x="3287" y="11147"/>
                    <a:pt x="1644" y="12083"/>
                    <a:pt x="1644" y="12083"/>
                  </a:cubicBezTo>
                  <a:cubicBezTo>
                    <a:pt x="1644" y="12083"/>
                    <a:pt x="4068" y="13280"/>
                    <a:pt x="5671" y="13280"/>
                  </a:cubicBezTo>
                  <a:cubicBezTo>
                    <a:pt x="6473" y="13280"/>
                    <a:pt x="7069" y="12981"/>
                    <a:pt x="7053" y="12083"/>
                  </a:cubicBezTo>
                  <a:cubicBezTo>
                    <a:pt x="7053" y="12083"/>
                    <a:pt x="6620" y="7130"/>
                    <a:pt x="6643" y="7107"/>
                  </a:cubicBezTo>
                  <a:cubicBezTo>
                    <a:pt x="7076" y="6696"/>
                    <a:pt x="8720" y="6491"/>
                    <a:pt x="7693" y="2976"/>
                  </a:cubicBezTo>
                  <a:cubicBezTo>
                    <a:pt x="6919" y="405"/>
                    <a:pt x="5268" y="0"/>
                    <a:pt x="4312" y="0"/>
                  </a:cubicBezTo>
                  <a:close/>
                </a:path>
              </a:pathLst>
            </a:custGeom>
            <a:solidFill>
              <a:schemeClr val="tx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46;p70"/>
            <p:cNvSpPr/>
            <p:nvPr/>
          </p:nvSpPr>
          <p:spPr>
            <a:xfrm>
              <a:off x="5611008" y="1977915"/>
              <a:ext cx="141039" cy="114269"/>
            </a:xfrm>
            <a:custGeom>
              <a:avLst/>
              <a:gdLst/>
              <a:ahLst/>
              <a:cxnLst/>
              <a:rect l="l" t="t" r="r" b="b"/>
              <a:pathLst>
                <a:path w="6001" h="4862" extrusionOk="0">
                  <a:moveTo>
                    <a:pt x="5096" y="0"/>
                  </a:moveTo>
                  <a:cubicBezTo>
                    <a:pt x="1" y="0"/>
                    <a:pt x="2052" y="4862"/>
                    <a:pt x="2052" y="4862"/>
                  </a:cubicBezTo>
                  <a:cubicBezTo>
                    <a:pt x="2646" y="4497"/>
                    <a:pt x="6001" y="46"/>
                    <a:pt x="6001" y="46"/>
                  </a:cubicBezTo>
                  <a:cubicBezTo>
                    <a:pt x="5677" y="15"/>
                    <a:pt x="5376" y="0"/>
                    <a:pt x="50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47;p70"/>
            <p:cNvSpPr/>
            <p:nvPr/>
          </p:nvSpPr>
          <p:spPr>
            <a:xfrm>
              <a:off x="5637237" y="2108611"/>
              <a:ext cx="28979" cy="18990"/>
            </a:xfrm>
            <a:custGeom>
              <a:avLst/>
              <a:gdLst/>
              <a:ahLst/>
              <a:cxnLst/>
              <a:rect l="l" t="t" r="r" b="b"/>
              <a:pathLst>
                <a:path w="1233" h="808" extrusionOk="0">
                  <a:moveTo>
                    <a:pt x="503" y="0"/>
                  </a:moveTo>
                  <a:cubicBezTo>
                    <a:pt x="198" y="0"/>
                    <a:pt x="0" y="419"/>
                    <a:pt x="0" y="419"/>
                  </a:cubicBezTo>
                  <a:lnTo>
                    <a:pt x="1233" y="807"/>
                  </a:lnTo>
                  <a:cubicBezTo>
                    <a:pt x="959" y="186"/>
                    <a:pt x="707" y="0"/>
                    <a:pt x="5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48;p70"/>
            <p:cNvSpPr/>
            <p:nvPr/>
          </p:nvSpPr>
          <p:spPr>
            <a:xfrm>
              <a:off x="5767063" y="2086260"/>
              <a:ext cx="30060" cy="21176"/>
            </a:xfrm>
            <a:custGeom>
              <a:avLst/>
              <a:gdLst/>
              <a:ahLst/>
              <a:cxnLst/>
              <a:rect l="l" t="t" r="r" b="b"/>
              <a:pathLst>
                <a:path w="1279" h="901" extrusionOk="0">
                  <a:moveTo>
                    <a:pt x="1255" y="1"/>
                  </a:moveTo>
                  <a:lnTo>
                    <a:pt x="0" y="640"/>
                  </a:lnTo>
                  <a:cubicBezTo>
                    <a:pt x="0" y="640"/>
                    <a:pt x="371" y="901"/>
                    <a:pt x="686" y="901"/>
                  </a:cubicBezTo>
                  <a:cubicBezTo>
                    <a:pt x="777" y="901"/>
                    <a:pt x="864" y="879"/>
                    <a:pt x="936" y="822"/>
                  </a:cubicBezTo>
                  <a:cubicBezTo>
                    <a:pt x="1278" y="594"/>
                    <a:pt x="1255" y="1"/>
                    <a:pt x="12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49;p70"/>
            <p:cNvSpPr/>
            <p:nvPr/>
          </p:nvSpPr>
          <p:spPr>
            <a:xfrm>
              <a:off x="5774019" y="2064803"/>
              <a:ext cx="17204" cy="21481"/>
            </a:xfrm>
            <a:custGeom>
              <a:avLst/>
              <a:gdLst/>
              <a:ahLst/>
              <a:cxnLst/>
              <a:rect l="l" t="t" r="r" b="b"/>
              <a:pathLst>
                <a:path w="732" h="914" extrusionOk="0">
                  <a:moveTo>
                    <a:pt x="1" y="1"/>
                  </a:moveTo>
                  <a:lnTo>
                    <a:pt x="206" y="914"/>
                  </a:lnTo>
                  <a:lnTo>
                    <a:pt x="640" y="708"/>
                  </a:lnTo>
                  <a:cubicBezTo>
                    <a:pt x="708" y="685"/>
                    <a:pt x="731" y="571"/>
                    <a:pt x="663" y="526"/>
                  </a:cubicBezTo>
                  <a:lnTo>
                    <a:pt x="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50;p70"/>
            <p:cNvSpPr/>
            <p:nvPr/>
          </p:nvSpPr>
          <p:spPr>
            <a:xfrm>
              <a:off x="5734183" y="2043768"/>
              <a:ext cx="17345" cy="14078"/>
            </a:xfrm>
            <a:custGeom>
              <a:avLst/>
              <a:gdLst/>
              <a:ahLst/>
              <a:cxnLst/>
              <a:rect l="l" t="t" r="r" b="b"/>
              <a:pathLst>
                <a:path w="738" h="599" extrusionOk="0">
                  <a:moveTo>
                    <a:pt x="462" y="1"/>
                  </a:moveTo>
                  <a:cubicBezTo>
                    <a:pt x="379" y="1"/>
                    <a:pt x="291" y="25"/>
                    <a:pt x="212" y="74"/>
                  </a:cubicBezTo>
                  <a:cubicBezTo>
                    <a:pt x="71" y="175"/>
                    <a:pt x="1" y="599"/>
                    <a:pt x="66" y="599"/>
                  </a:cubicBezTo>
                  <a:cubicBezTo>
                    <a:pt x="74" y="599"/>
                    <a:pt x="85" y="592"/>
                    <a:pt x="98" y="576"/>
                  </a:cubicBezTo>
                  <a:cubicBezTo>
                    <a:pt x="349" y="211"/>
                    <a:pt x="737" y="120"/>
                    <a:pt x="737" y="120"/>
                  </a:cubicBezTo>
                  <a:cubicBezTo>
                    <a:pt x="672" y="42"/>
                    <a:pt x="571" y="1"/>
                    <a:pt x="4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51;p70"/>
            <p:cNvSpPr/>
            <p:nvPr/>
          </p:nvSpPr>
          <p:spPr>
            <a:xfrm>
              <a:off x="5772962" y="2028868"/>
              <a:ext cx="22022" cy="8602"/>
            </a:xfrm>
            <a:custGeom>
              <a:avLst/>
              <a:gdLst/>
              <a:ahLst/>
              <a:cxnLst/>
              <a:rect l="l" t="t" r="r" b="b"/>
              <a:pathLst>
                <a:path w="937" h="366" extrusionOk="0">
                  <a:moveTo>
                    <a:pt x="388" y="0"/>
                  </a:moveTo>
                  <a:cubicBezTo>
                    <a:pt x="160" y="23"/>
                    <a:pt x="0" y="183"/>
                    <a:pt x="23" y="366"/>
                  </a:cubicBezTo>
                  <a:cubicBezTo>
                    <a:pt x="23" y="366"/>
                    <a:pt x="204" y="269"/>
                    <a:pt x="470" y="269"/>
                  </a:cubicBezTo>
                  <a:cubicBezTo>
                    <a:pt x="569" y="269"/>
                    <a:pt x="681" y="283"/>
                    <a:pt x="799" y="320"/>
                  </a:cubicBezTo>
                  <a:cubicBezTo>
                    <a:pt x="810" y="323"/>
                    <a:pt x="819" y="324"/>
                    <a:pt x="826" y="324"/>
                  </a:cubicBezTo>
                  <a:cubicBezTo>
                    <a:pt x="937" y="324"/>
                    <a:pt x="582" y="0"/>
                    <a:pt x="3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652;p70"/>
            <p:cNvSpPr/>
            <p:nvPr/>
          </p:nvSpPr>
          <p:spPr>
            <a:xfrm>
              <a:off x="5751504" y="2064732"/>
              <a:ext cx="9142" cy="13067"/>
            </a:xfrm>
            <a:custGeom>
              <a:avLst/>
              <a:gdLst/>
              <a:ahLst/>
              <a:cxnLst/>
              <a:rect l="l" t="t" r="r" b="b"/>
              <a:pathLst>
                <a:path w="389" h="556" extrusionOk="0">
                  <a:moveTo>
                    <a:pt x="114" y="0"/>
                  </a:moveTo>
                  <a:cubicBezTo>
                    <a:pt x="106" y="0"/>
                    <a:pt x="98" y="1"/>
                    <a:pt x="91" y="4"/>
                  </a:cubicBezTo>
                  <a:cubicBezTo>
                    <a:pt x="23" y="49"/>
                    <a:pt x="0" y="186"/>
                    <a:pt x="69" y="346"/>
                  </a:cubicBezTo>
                  <a:cubicBezTo>
                    <a:pt x="130" y="469"/>
                    <a:pt x="228" y="555"/>
                    <a:pt x="297" y="555"/>
                  </a:cubicBezTo>
                  <a:cubicBezTo>
                    <a:pt x="305" y="555"/>
                    <a:pt x="313" y="554"/>
                    <a:pt x="320" y="552"/>
                  </a:cubicBezTo>
                  <a:cubicBezTo>
                    <a:pt x="388" y="529"/>
                    <a:pt x="388" y="369"/>
                    <a:pt x="343" y="232"/>
                  </a:cubicBezTo>
                  <a:cubicBezTo>
                    <a:pt x="281" y="89"/>
                    <a:pt x="183" y="0"/>
                    <a:pt x="1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53;p70"/>
            <p:cNvSpPr/>
            <p:nvPr/>
          </p:nvSpPr>
          <p:spPr>
            <a:xfrm>
              <a:off x="5778861" y="2052394"/>
              <a:ext cx="8602" cy="12527"/>
            </a:xfrm>
            <a:custGeom>
              <a:avLst/>
              <a:gdLst/>
              <a:ahLst/>
              <a:cxnLst/>
              <a:rect l="l" t="t" r="r" b="b"/>
              <a:pathLst>
                <a:path w="366" h="533" extrusionOk="0">
                  <a:moveTo>
                    <a:pt x="113" y="0"/>
                  </a:moveTo>
                  <a:cubicBezTo>
                    <a:pt x="106" y="0"/>
                    <a:pt x="99" y="1"/>
                    <a:pt x="92" y="4"/>
                  </a:cubicBezTo>
                  <a:cubicBezTo>
                    <a:pt x="23" y="27"/>
                    <a:pt x="0" y="164"/>
                    <a:pt x="69" y="300"/>
                  </a:cubicBezTo>
                  <a:cubicBezTo>
                    <a:pt x="110" y="444"/>
                    <a:pt x="206" y="532"/>
                    <a:pt x="275" y="532"/>
                  </a:cubicBezTo>
                  <a:cubicBezTo>
                    <a:pt x="283" y="532"/>
                    <a:pt x="290" y="531"/>
                    <a:pt x="297" y="529"/>
                  </a:cubicBezTo>
                  <a:cubicBezTo>
                    <a:pt x="365" y="483"/>
                    <a:pt x="365" y="346"/>
                    <a:pt x="320" y="209"/>
                  </a:cubicBezTo>
                  <a:cubicBezTo>
                    <a:pt x="258" y="86"/>
                    <a:pt x="179" y="0"/>
                    <a:pt x="1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54;p70"/>
            <p:cNvSpPr/>
            <p:nvPr/>
          </p:nvSpPr>
          <p:spPr>
            <a:xfrm>
              <a:off x="5643136" y="1985154"/>
              <a:ext cx="105127" cy="107665"/>
            </a:xfrm>
            <a:custGeom>
              <a:avLst/>
              <a:gdLst/>
              <a:ahLst/>
              <a:cxnLst/>
              <a:rect l="l" t="t" r="r" b="b"/>
              <a:pathLst>
                <a:path w="4473" h="4581" extrusionOk="0">
                  <a:moveTo>
                    <a:pt x="4246" y="0"/>
                  </a:moveTo>
                  <a:cubicBezTo>
                    <a:pt x="4166" y="0"/>
                    <a:pt x="4086" y="57"/>
                    <a:pt x="4086" y="171"/>
                  </a:cubicBezTo>
                  <a:cubicBezTo>
                    <a:pt x="4153" y="2077"/>
                    <a:pt x="2348" y="4240"/>
                    <a:pt x="384" y="4240"/>
                  </a:cubicBezTo>
                  <a:cubicBezTo>
                    <a:pt x="325" y="4240"/>
                    <a:pt x="265" y="4238"/>
                    <a:pt x="206" y="4234"/>
                  </a:cubicBezTo>
                  <a:cubicBezTo>
                    <a:pt x="0" y="4234"/>
                    <a:pt x="0" y="4554"/>
                    <a:pt x="206" y="4577"/>
                  </a:cubicBezTo>
                  <a:cubicBezTo>
                    <a:pt x="257" y="4579"/>
                    <a:pt x="309" y="4581"/>
                    <a:pt x="360" y="4581"/>
                  </a:cubicBezTo>
                  <a:cubicBezTo>
                    <a:pt x="2514" y="4581"/>
                    <a:pt x="4473" y="2267"/>
                    <a:pt x="4406" y="171"/>
                  </a:cubicBezTo>
                  <a:cubicBezTo>
                    <a:pt x="4406" y="57"/>
                    <a:pt x="4326" y="0"/>
                    <a:pt x="42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55;p70"/>
            <p:cNvSpPr/>
            <p:nvPr/>
          </p:nvSpPr>
          <p:spPr>
            <a:xfrm>
              <a:off x="5656556" y="2157072"/>
              <a:ext cx="33280" cy="33280"/>
            </a:xfrm>
            <a:custGeom>
              <a:avLst/>
              <a:gdLst/>
              <a:ahLst/>
              <a:cxnLst/>
              <a:rect l="l" t="t" r="r" b="b"/>
              <a:pathLst>
                <a:path w="1416" h="1416"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56;p70"/>
            <p:cNvSpPr/>
            <p:nvPr/>
          </p:nvSpPr>
          <p:spPr>
            <a:xfrm>
              <a:off x="5656556" y="2190328"/>
              <a:ext cx="33280" cy="33303"/>
            </a:xfrm>
            <a:custGeom>
              <a:avLst/>
              <a:gdLst/>
              <a:ahLst/>
              <a:cxnLst/>
              <a:rect l="l" t="t" r="r" b="b"/>
              <a:pathLst>
                <a:path w="1416" h="1417"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57;p70"/>
            <p:cNvSpPr/>
            <p:nvPr/>
          </p:nvSpPr>
          <p:spPr>
            <a:xfrm>
              <a:off x="5651174" y="2136156"/>
              <a:ext cx="45101" cy="34901"/>
            </a:xfrm>
            <a:custGeom>
              <a:avLst/>
              <a:gdLst/>
              <a:ahLst/>
              <a:cxnLst/>
              <a:rect l="l" t="t" r="r" b="b"/>
              <a:pathLst>
                <a:path w="1919" h="1485" extrusionOk="0">
                  <a:moveTo>
                    <a:pt x="1" y="0"/>
                  </a:moveTo>
                  <a:lnTo>
                    <a:pt x="937" y="1484"/>
                  </a:lnTo>
                  <a:lnTo>
                    <a:pt x="1918" y="69"/>
                  </a:lnTo>
                  <a:lnTo>
                    <a:pt x="1"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658;p70"/>
            <p:cNvSpPr/>
            <p:nvPr/>
          </p:nvSpPr>
          <p:spPr>
            <a:xfrm>
              <a:off x="5683912" y="3842580"/>
              <a:ext cx="107312" cy="150228"/>
            </a:xfrm>
            <a:custGeom>
              <a:avLst/>
              <a:gdLst/>
              <a:ahLst/>
              <a:cxnLst/>
              <a:rect l="l" t="t" r="r" b="b"/>
              <a:pathLst>
                <a:path w="4566" h="6392" extrusionOk="0">
                  <a:moveTo>
                    <a:pt x="4565" y="1"/>
                  </a:moveTo>
                  <a:lnTo>
                    <a:pt x="0" y="115"/>
                  </a:lnTo>
                  <a:lnTo>
                    <a:pt x="616" y="4383"/>
                  </a:lnTo>
                  <a:cubicBezTo>
                    <a:pt x="616" y="4383"/>
                    <a:pt x="1291" y="6391"/>
                    <a:pt x="2034" y="6391"/>
                  </a:cubicBezTo>
                  <a:cubicBezTo>
                    <a:pt x="2177" y="6391"/>
                    <a:pt x="2322" y="6317"/>
                    <a:pt x="2465" y="6141"/>
                  </a:cubicBezTo>
                  <a:cubicBezTo>
                    <a:pt x="3378" y="5045"/>
                    <a:pt x="4268" y="4452"/>
                    <a:pt x="4268" y="4452"/>
                  </a:cubicBezTo>
                  <a:lnTo>
                    <a:pt x="4565" y="1"/>
                  </a:lnTo>
                  <a:close/>
                </a:path>
              </a:pathLst>
            </a:custGeom>
            <a:solidFill>
              <a:schemeClr val="bg2">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659;p70"/>
            <p:cNvSpPr/>
            <p:nvPr/>
          </p:nvSpPr>
          <p:spPr>
            <a:xfrm>
              <a:off x="5363107" y="3847421"/>
              <a:ext cx="90156" cy="121273"/>
            </a:xfrm>
            <a:custGeom>
              <a:avLst/>
              <a:gdLst/>
              <a:ahLst/>
              <a:cxnLst/>
              <a:rect l="l" t="t" r="r" b="b"/>
              <a:pathLst>
                <a:path w="3836" h="5160" extrusionOk="0">
                  <a:moveTo>
                    <a:pt x="1" y="0"/>
                  </a:moveTo>
                  <a:lnTo>
                    <a:pt x="115" y="3949"/>
                  </a:lnTo>
                  <a:cubicBezTo>
                    <a:pt x="115" y="3949"/>
                    <a:pt x="457" y="5113"/>
                    <a:pt x="1119" y="5159"/>
                  </a:cubicBezTo>
                  <a:cubicBezTo>
                    <a:pt x="1124" y="5159"/>
                    <a:pt x="1128" y="5159"/>
                    <a:pt x="1133" y="5159"/>
                  </a:cubicBezTo>
                  <a:cubicBezTo>
                    <a:pt x="1510" y="5159"/>
                    <a:pt x="2511" y="4291"/>
                    <a:pt x="2511" y="4291"/>
                  </a:cubicBezTo>
                  <a:lnTo>
                    <a:pt x="3835" y="0"/>
                  </a:lnTo>
                  <a:close/>
                </a:path>
              </a:pathLst>
            </a:custGeom>
            <a:solidFill>
              <a:schemeClr val="accent3">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660;p70"/>
            <p:cNvSpPr/>
            <p:nvPr/>
          </p:nvSpPr>
          <p:spPr>
            <a:xfrm>
              <a:off x="5686051" y="3929891"/>
              <a:ext cx="193684" cy="95115"/>
            </a:xfrm>
            <a:custGeom>
              <a:avLst/>
              <a:gdLst/>
              <a:ahLst/>
              <a:cxnLst/>
              <a:rect l="l" t="t" r="r" b="b"/>
              <a:pathLst>
                <a:path w="8241" h="4047" extrusionOk="0">
                  <a:moveTo>
                    <a:pt x="586" y="0"/>
                  </a:moveTo>
                  <a:cubicBezTo>
                    <a:pt x="566" y="0"/>
                    <a:pt x="546" y="2"/>
                    <a:pt x="525" y="6"/>
                  </a:cubicBezTo>
                  <a:cubicBezTo>
                    <a:pt x="388" y="29"/>
                    <a:pt x="297" y="97"/>
                    <a:pt x="274" y="189"/>
                  </a:cubicBezTo>
                  <a:cubicBezTo>
                    <a:pt x="160" y="828"/>
                    <a:pt x="0" y="3133"/>
                    <a:pt x="69" y="3841"/>
                  </a:cubicBezTo>
                  <a:cubicBezTo>
                    <a:pt x="81" y="3904"/>
                    <a:pt x="466" y="3939"/>
                    <a:pt x="810" y="3939"/>
                  </a:cubicBezTo>
                  <a:cubicBezTo>
                    <a:pt x="1092" y="3939"/>
                    <a:pt x="1347" y="3915"/>
                    <a:pt x="1347" y="3864"/>
                  </a:cubicBezTo>
                  <a:lnTo>
                    <a:pt x="1553" y="3065"/>
                  </a:lnTo>
                  <a:cubicBezTo>
                    <a:pt x="1541" y="2942"/>
                    <a:pt x="1590" y="2885"/>
                    <a:pt x="1656" y="2885"/>
                  </a:cubicBezTo>
                  <a:cubicBezTo>
                    <a:pt x="1725" y="2885"/>
                    <a:pt x="1814" y="2948"/>
                    <a:pt x="1872" y="3065"/>
                  </a:cubicBezTo>
                  <a:lnTo>
                    <a:pt x="2260" y="3886"/>
                  </a:lnTo>
                  <a:cubicBezTo>
                    <a:pt x="2306" y="3978"/>
                    <a:pt x="2420" y="4046"/>
                    <a:pt x="2557" y="4046"/>
                  </a:cubicBezTo>
                  <a:lnTo>
                    <a:pt x="7852" y="4001"/>
                  </a:lnTo>
                  <a:cubicBezTo>
                    <a:pt x="8103" y="4001"/>
                    <a:pt x="8240" y="3772"/>
                    <a:pt x="8058" y="3635"/>
                  </a:cubicBezTo>
                  <a:lnTo>
                    <a:pt x="4474" y="714"/>
                  </a:lnTo>
                  <a:cubicBezTo>
                    <a:pt x="4410" y="671"/>
                    <a:pt x="4330" y="648"/>
                    <a:pt x="4251" y="648"/>
                  </a:cubicBezTo>
                  <a:cubicBezTo>
                    <a:pt x="4164" y="648"/>
                    <a:pt x="4078" y="676"/>
                    <a:pt x="4018" y="737"/>
                  </a:cubicBezTo>
                  <a:cubicBezTo>
                    <a:pt x="3858" y="874"/>
                    <a:pt x="3333" y="1125"/>
                    <a:pt x="2922" y="1262"/>
                  </a:cubicBezTo>
                  <a:cubicBezTo>
                    <a:pt x="2867" y="1280"/>
                    <a:pt x="2807" y="1288"/>
                    <a:pt x="2745" y="1288"/>
                  </a:cubicBezTo>
                  <a:cubicBezTo>
                    <a:pt x="2108" y="1288"/>
                    <a:pt x="1134" y="409"/>
                    <a:pt x="822" y="97"/>
                  </a:cubicBezTo>
                  <a:cubicBezTo>
                    <a:pt x="766" y="41"/>
                    <a:pt x="679" y="0"/>
                    <a:pt x="586"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661;p70"/>
            <p:cNvSpPr/>
            <p:nvPr/>
          </p:nvSpPr>
          <p:spPr>
            <a:xfrm>
              <a:off x="5311614" y="3936189"/>
              <a:ext cx="126091" cy="130674"/>
            </a:xfrm>
            <a:custGeom>
              <a:avLst/>
              <a:gdLst/>
              <a:ahLst/>
              <a:cxnLst/>
              <a:rect l="l" t="t" r="r" b="b"/>
              <a:pathLst>
                <a:path w="5365" h="5560" extrusionOk="0">
                  <a:moveTo>
                    <a:pt x="2317" y="1"/>
                  </a:moveTo>
                  <a:cubicBezTo>
                    <a:pt x="2294" y="1"/>
                    <a:pt x="2272" y="12"/>
                    <a:pt x="2260" y="35"/>
                  </a:cubicBezTo>
                  <a:lnTo>
                    <a:pt x="206" y="3436"/>
                  </a:lnTo>
                  <a:cubicBezTo>
                    <a:pt x="0" y="3778"/>
                    <a:pt x="115" y="4166"/>
                    <a:pt x="503" y="4417"/>
                  </a:cubicBezTo>
                  <a:cubicBezTo>
                    <a:pt x="1142" y="4783"/>
                    <a:pt x="1667" y="5536"/>
                    <a:pt x="2078" y="5559"/>
                  </a:cubicBezTo>
                  <a:cubicBezTo>
                    <a:pt x="2088" y="5559"/>
                    <a:pt x="2098" y="5559"/>
                    <a:pt x="2108" y="5559"/>
                  </a:cubicBezTo>
                  <a:cubicBezTo>
                    <a:pt x="2818" y="5559"/>
                    <a:pt x="3936" y="4801"/>
                    <a:pt x="4565" y="4531"/>
                  </a:cubicBezTo>
                  <a:cubicBezTo>
                    <a:pt x="5022" y="4326"/>
                    <a:pt x="5364" y="4052"/>
                    <a:pt x="5296" y="3687"/>
                  </a:cubicBezTo>
                  <a:lnTo>
                    <a:pt x="4794" y="263"/>
                  </a:lnTo>
                  <a:cubicBezTo>
                    <a:pt x="4794" y="235"/>
                    <a:pt x="4768" y="215"/>
                    <a:pt x="4737" y="215"/>
                  </a:cubicBezTo>
                  <a:cubicBezTo>
                    <a:pt x="4718" y="215"/>
                    <a:pt x="4697" y="223"/>
                    <a:pt x="4680" y="240"/>
                  </a:cubicBezTo>
                  <a:lnTo>
                    <a:pt x="3904" y="948"/>
                  </a:lnTo>
                  <a:cubicBezTo>
                    <a:pt x="3792" y="1050"/>
                    <a:pt x="3589" y="1101"/>
                    <a:pt x="3385" y="1101"/>
                  </a:cubicBezTo>
                  <a:cubicBezTo>
                    <a:pt x="3131" y="1101"/>
                    <a:pt x="2874" y="1021"/>
                    <a:pt x="2785" y="857"/>
                  </a:cubicBezTo>
                  <a:cubicBezTo>
                    <a:pt x="2648" y="674"/>
                    <a:pt x="2374" y="35"/>
                    <a:pt x="2374" y="35"/>
                  </a:cubicBezTo>
                  <a:cubicBezTo>
                    <a:pt x="2363" y="12"/>
                    <a:pt x="2340" y="1"/>
                    <a:pt x="231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662;p70"/>
            <p:cNvSpPr/>
            <p:nvPr/>
          </p:nvSpPr>
          <p:spPr>
            <a:xfrm>
              <a:off x="5263858" y="2586434"/>
              <a:ext cx="726392" cy="1281215"/>
            </a:xfrm>
            <a:custGeom>
              <a:avLst/>
              <a:gdLst/>
              <a:ahLst/>
              <a:cxnLst/>
              <a:rect l="l" t="t" r="r" b="b"/>
              <a:pathLst>
                <a:path w="30907" h="54514" extrusionOk="0">
                  <a:moveTo>
                    <a:pt x="21639" y="1"/>
                  </a:moveTo>
                  <a:cubicBezTo>
                    <a:pt x="19194" y="1"/>
                    <a:pt x="16582" y="313"/>
                    <a:pt x="14290" y="380"/>
                  </a:cubicBezTo>
                  <a:cubicBezTo>
                    <a:pt x="12760" y="3119"/>
                    <a:pt x="11939" y="5105"/>
                    <a:pt x="11048" y="8597"/>
                  </a:cubicBezTo>
                  <a:cubicBezTo>
                    <a:pt x="10021" y="12614"/>
                    <a:pt x="480" y="46715"/>
                    <a:pt x="1" y="54042"/>
                  </a:cubicBezTo>
                  <a:cubicBezTo>
                    <a:pt x="812" y="54230"/>
                    <a:pt x="5074" y="54281"/>
                    <a:pt x="8282" y="54281"/>
                  </a:cubicBezTo>
                  <a:cubicBezTo>
                    <a:pt x="10127" y="54281"/>
                    <a:pt x="11624" y="54264"/>
                    <a:pt x="11916" y="54248"/>
                  </a:cubicBezTo>
                  <a:cubicBezTo>
                    <a:pt x="14472" y="46943"/>
                    <a:pt x="17896" y="23182"/>
                    <a:pt x="18992" y="18572"/>
                  </a:cubicBezTo>
                  <a:cubicBezTo>
                    <a:pt x="19063" y="18257"/>
                    <a:pt x="19318" y="18114"/>
                    <a:pt x="19575" y="18114"/>
                  </a:cubicBezTo>
                  <a:cubicBezTo>
                    <a:pt x="19895" y="18114"/>
                    <a:pt x="20217" y="18338"/>
                    <a:pt x="20179" y="18731"/>
                  </a:cubicBezTo>
                  <a:cubicBezTo>
                    <a:pt x="19539" y="24004"/>
                    <a:pt x="15728" y="46167"/>
                    <a:pt x="14061" y="54270"/>
                  </a:cubicBezTo>
                  <a:cubicBezTo>
                    <a:pt x="14420" y="54456"/>
                    <a:pt x="17552" y="54514"/>
                    <a:pt x="20474" y="54514"/>
                  </a:cubicBezTo>
                  <a:cubicBezTo>
                    <a:pt x="22951" y="54514"/>
                    <a:pt x="25278" y="54472"/>
                    <a:pt x="25634" y="54430"/>
                  </a:cubicBezTo>
                  <a:cubicBezTo>
                    <a:pt x="26478" y="45414"/>
                    <a:pt x="30906" y="11222"/>
                    <a:pt x="24219" y="152"/>
                  </a:cubicBezTo>
                  <a:cubicBezTo>
                    <a:pt x="23396" y="42"/>
                    <a:pt x="22529" y="1"/>
                    <a:pt x="21639"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663;p70"/>
            <p:cNvSpPr/>
            <p:nvPr/>
          </p:nvSpPr>
          <p:spPr>
            <a:xfrm>
              <a:off x="5809437" y="2600724"/>
              <a:ext cx="78334" cy="1257454"/>
            </a:xfrm>
            <a:custGeom>
              <a:avLst/>
              <a:gdLst/>
              <a:ahLst/>
              <a:cxnLst/>
              <a:rect l="l" t="t" r="r" b="b"/>
              <a:pathLst>
                <a:path w="3333" h="53503" fill="none" extrusionOk="0">
                  <a:moveTo>
                    <a:pt x="365" y="0"/>
                  </a:moveTo>
                  <a:cubicBezTo>
                    <a:pt x="365" y="0"/>
                    <a:pt x="3333" y="7510"/>
                    <a:pt x="3333" y="17028"/>
                  </a:cubicBezTo>
                  <a:cubicBezTo>
                    <a:pt x="3333" y="26569"/>
                    <a:pt x="0" y="53503"/>
                    <a:pt x="0" y="53503"/>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664;p70"/>
            <p:cNvSpPr/>
            <p:nvPr/>
          </p:nvSpPr>
          <p:spPr>
            <a:xfrm>
              <a:off x="5311074" y="2610900"/>
              <a:ext cx="324570" cy="1244058"/>
            </a:xfrm>
            <a:custGeom>
              <a:avLst/>
              <a:gdLst/>
              <a:ahLst/>
              <a:cxnLst/>
              <a:rect l="l" t="t" r="r" b="b"/>
              <a:pathLst>
                <a:path w="13810" h="52933" fill="none" extrusionOk="0">
                  <a:moveTo>
                    <a:pt x="1" y="52933"/>
                  </a:moveTo>
                  <a:lnTo>
                    <a:pt x="13810"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665;p70"/>
            <p:cNvSpPr/>
            <p:nvPr/>
          </p:nvSpPr>
          <p:spPr>
            <a:xfrm>
              <a:off x="5586261" y="2617340"/>
              <a:ext cx="93916" cy="204942"/>
            </a:xfrm>
            <a:custGeom>
              <a:avLst/>
              <a:gdLst/>
              <a:ahLst/>
              <a:cxnLst/>
              <a:rect l="l" t="t" r="r" b="b"/>
              <a:pathLst>
                <a:path w="3996" h="8720" fill="none" extrusionOk="0">
                  <a:moveTo>
                    <a:pt x="3995" y="1"/>
                  </a:moveTo>
                  <a:cubicBezTo>
                    <a:pt x="3995" y="1"/>
                    <a:pt x="3904" y="8720"/>
                    <a:pt x="1" y="8035"/>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666;p70"/>
            <p:cNvSpPr/>
            <p:nvPr/>
          </p:nvSpPr>
          <p:spPr>
            <a:xfrm>
              <a:off x="5779401" y="2612522"/>
              <a:ext cx="92294" cy="219419"/>
            </a:xfrm>
            <a:custGeom>
              <a:avLst/>
              <a:gdLst/>
              <a:ahLst/>
              <a:cxnLst/>
              <a:rect l="l" t="t" r="r" b="b"/>
              <a:pathLst>
                <a:path w="3927" h="9336" fill="none" extrusionOk="0">
                  <a:moveTo>
                    <a:pt x="3926" y="8651"/>
                  </a:moveTo>
                  <a:cubicBezTo>
                    <a:pt x="0" y="9336"/>
                    <a:pt x="548" y="0"/>
                    <a:pt x="548" y="0"/>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667;p70"/>
            <p:cNvSpPr/>
            <p:nvPr/>
          </p:nvSpPr>
          <p:spPr>
            <a:xfrm>
              <a:off x="5517070" y="2260600"/>
              <a:ext cx="356768" cy="354089"/>
            </a:xfrm>
            <a:custGeom>
              <a:avLst/>
              <a:gdLst/>
              <a:ahLst/>
              <a:cxnLst/>
              <a:rect l="l" t="t" r="r" b="b"/>
              <a:pathLst>
                <a:path w="15180" h="15066" extrusionOk="0">
                  <a:moveTo>
                    <a:pt x="12760" y="1"/>
                  </a:moveTo>
                  <a:lnTo>
                    <a:pt x="12760" y="1"/>
                  </a:lnTo>
                  <a:cubicBezTo>
                    <a:pt x="11560" y="501"/>
                    <a:pt x="10374" y="665"/>
                    <a:pt x="9338" y="665"/>
                  </a:cubicBezTo>
                  <a:cubicBezTo>
                    <a:pt x="7397" y="665"/>
                    <a:pt x="5981" y="92"/>
                    <a:pt x="5981" y="92"/>
                  </a:cubicBezTo>
                  <a:cubicBezTo>
                    <a:pt x="5205" y="138"/>
                    <a:pt x="3401" y="1051"/>
                    <a:pt x="3401" y="1051"/>
                  </a:cubicBezTo>
                  <a:cubicBezTo>
                    <a:pt x="2466" y="3699"/>
                    <a:pt x="0" y="12053"/>
                    <a:pt x="2808" y="14518"/>
                  </a:cubicBezTo>
                  <a:cubicBezTo>
                    <a:pt x="5371" y="14920"/>
                    <a:pt x="7465" y="15065"/>
                    <a:pt x="9152" y="15065"/>
                  </a:cubicBezTo>
                  <a:cubicBezTo>
                    <a:pt x="13489" y="15065"/>
                    <a:pt x="15134" y="14107"/>
                    <a:pt x="15134" y="14107"/>
                  </a:cubicBezTo>
                  <a:cubicBezTo>
                    <a:pt x="15020" y="13787"/>
                    <a:pt x="14974" y="10729"/>
                    <a:pt x="15065" y="8583"/>
                  </a:cubicBezTo>
                  <a:cubicBezTo>
                    <a:pt x="15179" y="6461"/>
                    <a:pt x="12669" y="229"/>
                    <a:pt x="12760"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668;p70"/>
            <p:cNvSpPr/>
            <p:nvPr/>
          </p:nvSpPr>
          <p:spPr>
            <a:xfrm>
              <a:off x="5657073" y="2222526"/>
              <a:ext cx="121273" cy="117630"/>
            </a:xfrm>
            <a:custGeom>
              <a:avLst/>
              <a:gdLst/>
              <a:ahLst/>
              <a:cxnLst/>
              <a:rect l="l" t="t" r="r" b="b"/>
              <a:pathLst>
                <a:path w="5160" h="5005" extrusionOk="0">
                  <a:moveTo>
                    <a:pt x="1302" y="0"/>
                  </a:moveTo>
                  <a:lnTo>
                    <a:pt x="1" y="1689"/>
                  </a:lnTo>
                  <a:cubicBezTo>
                    <a:pt x="982" y="3127"/>
                    <a:pt x="4224" y="4611"/>
                    <a:pt x="4954" y="4999"/>
                  </a:cubicBezTo>
                  <a:cubicBezTo>
                    <a:pt x="4970" y="5003"/>
                    <a:pt x="4985" y="5005"/>
                    <a:pt x="5001" y="5005"/>
                  </a:cubicBezTo>
                  <a:cubicBezTo>
                    <a:pt x="5074" y="5005"/>
                    <a:pt x="5137" y="4961"/>
                    <a:pt x="5137" y="4885"/>
                  </a:cubicBezTo>
                  <a:lnTo>
                    <a:pt x="5159" y="1895"/>
                  </a:lnTo>
                  <a:cubicBezTo>
                    <a:pt x="2854" y="1096"/>
                    <a:pt x="1302" y="0"/>
                    <a:pt x="1302"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669;p70"/>
            <p:cNvSpPr/>
            <p:nvPr/>
          </p:nvSpPr>
          <p:spPr>
            <a:xfrm>
              <a:off x="5777780" y="2220387"/>
              <a:ext cx="40800" cy="118406"/>
            </a:xfrm>
            <a:custGeom>
              <a:avLst/>
              <a:gdLst/>
              <a:ahLst/>
              <a:cxnLst/>
              <a:rect l="l" t="t" r="r" b="b"/>
              <a:pathLst>
                <a:path w="1736" h="5038" extrusionOk="0">
                  <a:moveTo>
                    <a:pt x="343" y="0"/>
                  </a:moveTo>
                  <a:cubicBezTo>
                    <a:pt x="343" y="0"/>
                    <a:pt x="731" y="1370"/>
                    <a:pt x="1" y="1917"/>
                  </a:cubicBezTo>
                  <a:lnTo>
                    <a:pt x="1005" y="4862"/>
                  </a:lnTo>
                  <a:cubicBezTo>
                    <a:pt x="1055" y="4988"/>
                    <a:pt x="1126" y="5037"/>
                    <a:pt x="1184" y="5037"/>
                  </a:cubicBezTo>
                  <a:cubicBezTo>
                    <a:pt x="1231" y="5037"/>
                    <a:pt x="1269" y="5004"/>
                    <a:pt x="1279" y="4953"/>
                  </a:cubicBezTo>
                  <a:cubicBezTo>
                    <a:pt x="1439" y="4223"/>
                    <a:pt x="1735" y="2579"/>
                    <a:pt x="1530" y="1621"/>
                  </a:cubicBezTo>
                  <a:lnTo>
                    <a:pt x="343"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670;p70"/>
            <p:cNvSpPr/>
            <p:nvPr/>
          </p:nvSpPr>
          <p:spPr>
            <a:xfrm>
              <a:off x="5787439" y="2330895"/>
              <a:ext cx="9683" cy="18778"/>
            </a:xfrm>
            <a:custGeom>
              <a:avLst/>
              <a:gdLst/>
              <a:ahLst/>
              <a:cxnLst/>
              <a:rect l="l" t="t" r="r" b="b"/>
              <a:pathLst>
                <a:path w="412" h="799" extrusionOk="0">
                  <a:moveTo>
                    <a:pt x="206" y="0"/>
                  </a:moveTo>
                  <a:cubicBezTo>
                    <a:pt x="92" y="0"/>
                    <a:pt x="0" y="183"/>
                    <a:pt x="0" y="411"/>
                  </a:cubicBezTo>
                  <a:cubicBezTo>
                    <a:pt x="0" y="616"/>
                    <a:pt x="92" y="799"/>
                    <a:pt x="206" y="799"/>
                  </a:cubicBezTo>
                  <a:cubicBezTo>
                    <a:pt x="320" y="799"/>
                    <a:pt x="411" y="616"/>
                    <a:pt x="411" y="411"/>
                  </a:cubicBezTo>
                  <a:cubicBezTo>
                    <a:pt x="411" y="183"/>
                    <a:pt x="320" y="0"/>
                    <a:pt x="2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671;p70"/>
            <p:cNvSpPr/>
            <p:nvPr/>
          </p:nvSpPr>
          <p:spPr>
            <a:xfrm>
              <a:off x="5789578" y="2371107"/>
              <a:ext cx="10224" cy="18285"/>
            </a:xfrm>
            <a:custGeom>
              <a:avLst/>
              <a:gdLst/>
              <a:ahLst/>
              <a:cxnLst/>
              <a:rect l="l" t="t" r="r" b="b"/>
              <a:pathLst>
                <a:path w="435" h="778" extrusionOk="0">
                  <a:moveTo>
                    <a:pt x="229" y="1"/>
                  </a:moveTo>
                  <a:cubicBezTo>
                    <a:pt x="115" y="1"/>
                    <a:pt x="1" y="161"/>
                    <a:pt x="1" y="389"/>
                  </a:cubicBezTo>
                  <a:cubicBezTo>
                    <a:pt x="1" y="617"/>
                    <a:pt x="115" y="777"/>
                    <a:pt x="229" y="777"/>
                  </a:cubicBezTo>
                  <a:cubicBezTo>
                    <a:pt x="343" y="777"/>
                    <a:pt x="434" y="617"/>
                    <a:pt x="434" y="389"/>
                  </a:cubicBezTo>
                  <a:cubicBezTo>
                    <a:pt x="434" y="161"/>
                    <a:pt x="343" y="1"/>
                    <a:pt x="2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672;p70"/>
            <p:cNvSpPr/>
            <p:nvPr/>
          </p:nvSpPr>
          <p:spPr>
            <a:xfrm>
              <a:off x="5791740" y="2414563"/>
              <a:ext cx="10200" cy="18802"/>
            </a:xfrm>
            <a:custGeom>
              <a:avLst/>
              <a:gdLst/>
              <a:ahLst/>
              <a:cxnLst/>
              <a:rect l="l" t="t" r="r" b="b"/>
              <a:pathLst>
                <a:path w="434" h="800" extrusionOk="0">
                  <a:moveTo>
                    <a:pt x="205" y="1"/>
                  </a:moveTo>
                  <a:cubicBezTo>
                    <a:pt x="91" y="1"/>
                    <a:pt x="0" y="183"/>
                    <a:pt x="0" y="412"/>
                  </a:cubicBezTo>
                  <a:cubicBezTo>
                    <a:pt x="0" y="617"/>
                    <a:pt x="91" y="800"/>
                    <a:pt x="205" y="800"/>
                  </a:cubicBezTo>
                  <a:cubicBezTo>
                    <a:pt x="320" y="800"/>
                    <a:pt x="434" y="617"/>
                    <a:pt x="434" y="412"/>
                  </a:cubicBezTo>
                  <a:cubicBezTo>
                    <a:pt x="434" y="183"/>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673;p70"/>
            <p:cNvSpPr/>
            <p:nvPr/>
          </p:nvSpPr>
          <p:spPr>
            <a:xfrm>
              <a:off x="5791740" y="2463377"/>
              <a:ext cx="10200" cy="18802"/>
            </a:xfrm>
            <a:custGeom>
              <a:avLst/>
              <a:gdLst/>
              <a:ahLst/>
              <a:cxnLst/>
              <a:rect l="l" t="t" r="r" b="b"/>
              <a:pathLst>
                <a:path w="434" h="800" extrusionOk="0">
                  <a:moveTo>
                    <a:pt x="205" y="1"/>
                  </a:moveTo>
                  <a:cubicBezTo>
                    <a:pt x="91" y="1"/>
                    <a:pt x="0" y="161"/>
                    <a:pt x="0" y="389"/>
                  </a:cubicBezTo>
                  <a:cubicBezTo>
                    <a:pt x="0" y="617"/>
                    <a:pt x="91" y="800"/>
                    <a:pt x="205" y="800"/>
                  </a:cubicBezTo>
                  <a:cubicBezTo>
                    <a:pt x="320" y="800"/>
                    <a:pt x="434" y="617"/>
                    <a:pt x="434" y="389"/>
                  </a:cubicBezTo>
                  <a:cubicBezTo>
                    <a:pt x="434" y="161"/>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674;p70"/>
            <p:cNvSpPr/>
            <p:nvPr/>
          </p:nvSpPr>
          <p:spPr>
            <a:xfrm>
              <a:off x="5791740" y="2511674"/>
              <a:ext cx="10200" cy="18802"/>
            </a:xfrm>
            <a:custGeom>
              <a:avLst/>
              <a:gdLst/>
              <a:ahLst/>
              <a:cxnLst/>
              <a:rect l="l" t="t" r="r" b="b"/>
              <a:pathLst>
                <a:path w="434" h="800" extrusionOk="0">
                  <a:moveTo>
                    <a:pt x="205" y="0"/>
                  </a:moveTo>
                  <a:cubicBezTo>
                    <a:pt x="91" y="0"/>
                    <a:pt x="0" y="183"/>
                    <a:pt x="0" y="388"/>
                  </a:cubicBezTo>
                  <a:cubicBezTo>
                    <a:pt x="0" y="616"/>
                    <a:pt x="91" y="799"/>
                    <a:pt x="205" y="799"/>
                  </a:cubicBezTo>
                  <a:cubicBezTo>
                    <a:pt x="320" y="799"/>
                    <a:pt x="434" y="616"/>
                    <a:pt x="434" y="388"/>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675;p70"/>
            <p:cNvSpPr/>
            <p:nvPr/>
          </p:nvSpPr>
          <p:spPr>
            <a:xfrm>
              <a:off x="5791740" y="2559947"/>
              <a:ext cx="10200" cy="18802"/>
            </a:xfrm>
            <a:custGeom>
              <a:avLst/>
              <a:gdLst/>
              <a:ahLst/>
              <a:cxnLst/>
              <a:rect l="l" t="t" r="r" b="b"/>
              <a:pathLst>
                <a:path w="434" h="800" extrusionOk="0">
                  <a:moveTo>
                    <a:pt x="205" y="0"/>
                  </a:moveTo>
                  <a:cubicBezTo>
                    <a:pt x="91" y="0"/>
                    <a:pt x="0" y="183"/>
                    <a:pt x="0" y="411"/>
                  </a:cubicBezTo>
                  <a:cubicBezTo>
                    <a:pt x="0" y="617"/>
                    <a:pt x="91" y="799"/>
                    <a:pt x="205" y="799"/>
                  </a:cubicBezTo>
                  <a:cubicBezTo>
                    <a:pt x="320" y="799"/>
                    <a:pt x="434" y="617"/>
                    <a:pt x="434" y="411"/>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676;p70"/>
            <p:cNvSpPr/>
            <p:nvPr/>
          </p:nvSpPr>
          <p:spPr>
            <a:xfrm>
              <a:off x="5354529" y="2693510"/>
              <a:ext cx="382503" cy="357849"/>
            </a:xfrm>
            <a:custGeom>
              <a:avLst/>
              <a:gdLst/>
              <a:ahLst/>
              <a:cxnLst/>
              <a:rect l="l" t="t" r="r" b="b"/>
              <a:pathLst>
                <a:path w="16275" h="15226" extrusionOk="0">
                  <a:moveTo>
                    <a:pt x="4908" y="1"/>
                  </a:moveTo>
                  <a:lnTo>
                    <a:pt x="0" y="7647"/>
                  </a:lnTo>
                  <a:lnTo>
                    <a:pt x="11824" y="15225"/>
                  </a:lnTo>
                  <a:lnTo>
                    <a:pt x="15704" y="9177"/>
                  </a:lnTo>
                  <a:cubicBezTo>
                    <a:pt x="16275" y="8287"/>
                    <a:pt x="16024" y="7122"/>
                    <a:pt x="15134" y="6552"/>
                  </a:cubicBezTo>
                  <a:lnTo>
                    <a:pt x="49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677;p70"/>
            <p:cNvSpPr/>
            <p:nvPr/>
          </p:nvSpPr>
          <p:spPr>
            <a:xfrm>
              <a:off x="5512769" y="2832455"/>
              <a:ext cx="76736" cy="76736"/>
            </a:xfrm>
            <a:custGeom>
              <a:avLst/>
              <a:gdLst/>
              <a:ahLst/>
              <a:cxnLst/>
              <a:rect l="l" t="t" r="r" b="b"/>
              <a:pathLst>
                <a:path w="3265" h="3265" extrusionOk="0">
                  <a:moveTo>
                    <a:pt x="1644" y="1"/>
                  </a:moveTo>
                  <a:cubicBezTo>
                    <a:pt x="731" y="1"/>
                    <a:pt x="1" y="731"/>
                    <a:pt x="1" y="1644"/>
                  </a:cubicBezTo>
                  <a:cubicBezTo>
                    <a:pt x="1" y="2534"/>
                    <a:pt x="731" y="3265"/>
                    <a:pt x="1644" y="3265"/>
                  </a:cubicBezTo>
                  <a:cubicBezTo>
                    <a:pt x="2535" y="3265"/>
                    <a:pt x="3265" y="2534"/>
                    <a:pt x="3265" y="1644"/>
                  </a:cubicBezTo>
                  <a:cubicBezTo>
                    <a:pt x="3265" y="731"/>
                    <a:pt x="2535" y="1"/>
                    <a:pt x="16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678;p70"/>
            <p:cNvSpPr/>
            <p:nvPr/>
          </p:nvSpPr>
          <p:spPr>
            <a:xfrm>
              <a:off x="5445177" y="2277145"/>
              <a:ext cx="219443" cy="740047"/>
            </a:xfrm>
            <a:custGeom>
              <a:avLst/>
              <a:gdLst/>
              <a:ahLst/>
              <a:cxnLst/>
              <a:rect l="l" t="t" r="r" b="b"/>
              <a:pathLst>
                <a:path w="9337" h="31488" extrusionOk="0">
                  <a:moveTo>
                    <a:pt x="7141" y="0"/>
                  </a:moveTo>
                  <a:cubicBezTo>
                    <a:pt x="5732" y="0"/>
                    <a:pt x="3830" y="4461"/>
                    <a:pt x="3539" y="6076"/>
                  </a:cubicBezTo>
                  <a:cubicBezTo>
                    <a:pt x="1" y="25797"/>
                    <a:pt x="2306" y="29563"/>
                    <a:pt x="2535" y="29700"/>
                  </a:cubicBezTo>
                  <a:cubicBezTo>
                    <a:pt x="2831" y="29906"/>
                    <a:pt x="4475" y="31412"/>
                    <a:pt x="4680" y="31481"/>
                  </a:cubicBezTo>
                  <a:cubicBezTo>
                    <a:pt x="4693" y="31485"/>
                    <a:pt x="4705" y="31487"/>
                    <a:pt x="4716" y="31487"/>
                  </a:cubicBezTo>
                  <a:cubicBezTo>
                    <a:pt x="5040" y="31487"/>
                    <a:pt x="4637" y="29574"/>
                    <a:pt x="4703" y="28536"/>
                  </a:cubicBezTo>
                  <a:cubicBezTo>
                    <a:pt x="4703" y="28519"/>
                    <a:pt x="4703" y="28511"/>
                    <a:pt x="4704" y="28511"/>
                  </a:cubicBezTo>
                  <a:cubicBezTo>
                    <a:pt x="4711" y="28511"/>
                    <a:pt x="4751" y="29255"/>
                    <a:pt x="4771" y="29586"/>
                  </a:cubicBezTo>
                  <a:lnTo>
                    <a:pt x="4840" y="30431"/>
                  </a:lnTo>
                  <a:cubicBezTo>
                    <a:pt x="5319" y="30202"/>
                    <a:pt x="5319" y="29244"/>
                    <a:pt x="5388" y="28924"/>
                  </a:cubicBezTo>
                  <a:cubicBezTo>
                    <a:pt x="5502" y="28490"/>
                    <a:pt x="5411" y="28217"/>
                    <a:pt x="5365" y="28125"/>
                  </a:cubicBezTo>
                  <a:cubicBezTo>
                    <a:pt x="5137" y="27646"/>
                    <a:pt x="4703" y="26710"/>
                    <a:pt x="4634" y="25888"/>
                  </a:cubicBezTo>
                  <a:cubicBezTo>
                    <a:pt x="4612" y="25386"/>
                    <a:pt x="7944" y="9363"/>
                    <a:pt x="8538" y="7012"/>
                  </a:cubicBezTo>
                  <a:cubicBezTo>
                    <a:pt x="9336" y="3794"/>
                    <a:pt x="8332" y="119"/>
                    <a:pt x="7214" y="5"/>
                  </a:cubicBezTo>
                  <a:cubicBezTo>
                    <a:pt x="7190" y="2"/>
                    <a:pt x="7165" y="0"/>
                    <a:pt x="7141" y="0"/>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2" name="Rectangle 71"/>
          <p:cNvSpPr/>
          <p:nvPr/>
        </p:nvSpPr>
        <p:spPr>
          <a:xfrm>
            <a:off x="7280241" y="137577"/>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10386467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7" name="Google Shape;1817;p39"/>
          <p:cNvSpPr/>
          <p:nvPr/>
        </p:nvSpPr>
        <p:spPr>
          <a:xfrm>
            <a:off x="4832291" y="7050783"/>
            <a:ext cx="59144" cy="77252"/>
          </a:xfrm>
          <a:custGeom>
            <a:avLst/>
            <a:gdLst/>
            <a:ahLst/>
            <a:cxnLst/>
            <a:rect l="l" t="t" r="r" b="b"/>
            <a:pathLst>
              <a:path w="712" h="930" extrusionOk="0">
                <a:moveTo>
                  <a:pt x="212" y="0"/>
                </a:moveTo>
                <a:lnTo>
                  <a:pt x="0" y="217"/>
                </a:lnTo>
                <a:lnTo>
                  <a:pt x="712" y="929"/>
                </a:lnTo>
                <a:cubicBezTo>
                  <a:pt x="697" y="770"/>
                  <a:pt x="684" y="613"/>
                  <a:pt x="669" y="453"/>
                </a:cubicBezTo>
                <a:lnTo>
                  <a:pt x="212"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8" name="Google Shape;1818;p39"/>
          <p:cNvSpPr/>
          <p:nvPr/>
        </p:nvSpPr>
        <p:spPr>
          <a:xfrm>
            <a:off x="4829052" y="7047627"/>
            <a:ext cx="20849" cy="21265"/>
          </a:xfrm>
          <a:custGeom>
            <a:avLst/>
            <a:gdLst/>
            <a:ahLst/>
            <a:cxnLst/>
            <a:rect l="l" t="t" r="r" b="b"/>
            <a:pathLst>
              <a:path w="251" h="256" extrusionOk="0">
                <a:moveTo>
                  <a:pt x="213" y="1"/>
                </a:moveTo>
                <a:lnTo>
                  <a:pt x="1" y="218"/>
                </a:lnTo>
                <a:lnTo>
                  <a:pt x="39" y="255"/>
                </a:lnTo>
                <a:lnTo>
                  <a:pt x="251" y="38"/>
                </a:lnTo>
                <a:lnTo>
                  <a:pt x="213"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4825978" y="7044552"/>
            <a:ext cx="20849" cy="21181"/>
          </a:xfrm>
          <a:custGeom>
            <a:avLst/>
            <a:gdLst/>
            <a:ahLst/>
            <a:cxnLst/>
            <a:rect l="l" t="t" r="r" b="b"/>
            <a:pathLst>
              <a:path w="251" h="255" extrusionOk="0">
                <a:moveTo>
                  <a:pt x="213" y="0"/>
                </a:moveTo>
                <a:lnTo>
                  <a:pt x="0" y="216"/>
                </a:lnTo>
                <a:lnTo>
                  <a:pt x="38" y="255"/>
                </a:lnTo>
                <a:lnTo>
                  <a:pt x="250" y="38"/>
                </a:lnTo>
                <a:lnTo>
                  <a:pt x="213"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3038064" y="7050783"/>
            <a:ext cx="447563" cy="432528"/>
          </a:xfrm>
          <a:custGeom>
            <a:avLst/>
            <a:gdLst/>
            <a:ahLst/>
            <a:cxnLst/>
            <a:rect l="l" t="t" r="r" b="b"/>
            <a:pathLst>
              <a:path w="5388" h="5207" extrusionOk="0">
                <a:moveTo>
                  <a:pt x="218" y="0"/>
                </a:moveTo>
                <a:lnTo>
                  <a:pt x="1" y="217"/>
                </a:lnTo>
                <a:lnTo>
                  <a:pt x="4995" y="5206"/>
                </a:lnTo>
                <a:cubicBezTo>
                  <a:pt x="5122" y="5193"/>
                  <a:pt x="5255" y="5178"/>
                  <a:pt x="5387" y="5169"/>
                </a:cubicBezTo>
                <a:lnTo>
                  <a:pt x="218"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3034991" y="7065652"/>
            <a:ext cx="83" cy="83"/>
          </a:xfrm>
          <a:custGeom>
            <a:avLst/>
            <a:gdLst/>
            <a:ahLst/>
            <a:cxnLst/>
            <a:rect l="l" t="t" r="r" b="b"/>
            <a:pathLst>
              <a:path w="1" h="1" extrusionOk="0">
                <a:moveTo>
                  <a:pt x="0" y="1"/>
                </a:move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3034991" y="7065652"/>
            <a:ext cx="3156" cy="3240"/>
          </a:xfrm>
          <a:custGeom>
            <a:avLst/>
            <a:gdLst/>
            <a:ahLst/>
            <a:cxnLst/>
            <a:rect l="l" t="t" r="r" b="b"/>
            <a:pathLst>
              <a:path w="38" h="39" extrusionOk="0">
                <a:moveTo>
                  <a:pt x="38" y="38"/>
                </a:moveTo>
                <a:lnTo>
                  <a:pt x="38" y="38"/>
                </a:lnTo>
                <a:lnTo>
                  <a:pt x="0"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3034992" y="7047627"/>
            <a:ext cx="21265" cy="21265"/>
          </a:xfrm>
          <a:custGeom>
            <a:avLst/>
            <a:gdLst/>
            <a:ahLst/>
            <a:cxnLst/>
            <a:rect l="l" t="t" r="r" b="b"/>
            <a:pathLst>
              <a:path w="256" h="256" extrusionOk="0">
                <a:moveTo>
                  <a:pt x="218" y="1"/>
                </a:moveTo>
                <a:lnTo>
                  <a:pt x="0"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p:cNvSpPr/>
          <p:nvPr/>
        </p:nvSpPr>
        <p:spPr>
          <a:xfrm>
            <a:off x="3031918" y="7062495"/>
            <a:ext cx="3156" cy="3240"/>
          </a:xfrm>
          <a:custGeom>
            <a:avLst/>
            <a:gdLst/>
            <a:ahLst/>
            <a:cxnLst/>
            <a:rect l="l" t="t" r="r" b="b"/>
            <a:pathLst>
              <a:path w="38" h="39" extrusionOk="0">
                <a:moveTo>
                  <a:pt x="0" y="0"/>
                </a:moveTo>
                <a:lnTo>
                  <a:pt x="0" y="0"/>
                </a:lnTo>
                <a:lnTo>
                  <a:pt x="37"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031918" y="7044552"/>
            <a:ext cx="21183" cy="21181"/>
          </a:xfrm>
          <a:custGeom>
            <a:avLst/>
            <a:gdLst/>
            <a:ahLst/>
            <a:cxnLst/>
            <a:rect l="l" t="t" r="r" b="b"/>
            <a:pathLst>
              <a:path w="255" h="255" extrusionOk="0">
                <a:moveTo>
                  <a:pt x="216" y="0"/>
                </a:moveTo>
                <a:lnTo>
                  <a:pt x="0" y="216"/>
                </a:lnTo>
                <a:lnTo>
                  <a:pt x="37" y="255"/>
                </a:lnTo>
                <a:lnTo>
                  <a:pt x="255" y="38"/>
                </a:lnTo>
                <a:lnTo>
                  <a:pt x="216"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6" name="Google Shape;1826;p39"/>
          <p:cNvSpPr/>
          <p:nvPr/>
        </p:nvSpPr>
        <p:spPr>
          <a:xfrm>
            <a:off x="1241261" y="7065652"/>
            <a:ext cx="3240" cy="3240"/>
          </a:xfrm>
          <a:custGeom>
            <a:avLst/>
            <a:gdLst/>
            <a:ahLst/>
            <a:cxnLst/>
            <a:rect l="l" t="t" r="r" b="b"/>
            <a:pathLst>
              <a:path w="39" h="39" extrusionOk="0">
                <a:moveTo>
                  <a:pt x="1" y="1"/>
                </a:moveTo>
                <a:lnTo>
                  <a:pt x="38" y="38"/>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7" name="Google Shape;1827;p39"/>
          <p:cNvSpPr/>
          <p:nvPr/>
        </p:nvSpPr>
        <p:spPr>
          <a:xfrm>
            <a:off x="1241262" y="7047627"/>
            <a:ext cx="21265" cy="21265"/>
          </a:xfrm>
          <a:custGeom>
            <a:avLst/>
            <a:gdLst/>
            <a:ahLst/>
            <a:cxnLst/>
            <a:rect l="l" t="t" r="r" b="b"/>
            <a:pathLst>
              <a:path w="256" h="256" extrusionOk="0">
                <a:moveTo>
                  <a:pt x="218" y="1"/>
                </a:moveTo>
                <a:lnTo>
                  <a:pt x="1"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8" name="Google Shape;1828;p39"/>
          <p:cNvSpPr/>
          <p:nvPr/>
        </p:nvSpPr>
        <p:spPr>
          <a:xfrm>
            <a:off x="1238189" y="7062495"/>
            <a:ext cx="3156" cy="3240"/>
          </a:xfrm>
          <a:custGeom>
            <a:avLst/>
            <a:gdLst/>
            <a:ahLst/>
            <a:cxnLst/>
            <a:rect l="l" t="t" r="r" b="b"/>
            <a:pathLst>
              <a:path w="38" h="39" extrusionOk="0">
                <a:moveTo>
                  <a:pt x="0" y="0"/>
                </a:moveTo>
                <a:lnTo>
                  <a:pt x="38"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9" name="Google Shape;1829;p39"/>
          <p:cNvSpPr/>
          <p:nvPr/>
        </p:nvSpPr>
        <p:spPr>
          <a:xfrm>
            <a:off x="1238189" y="7044552"/>
            <a:ext cx="21265" cy="21181"/>
          </a:xfrm>
          <a:custGeom>
            <a:avLst/>
            <a:gdLst/>
            <a:ahLst/>
            <a:cxnLst/>
            <a:rect l="l" t="t" r="r" b="b"/>
            <a:pathLst>
              <a:path w="256" h="255" extrusionOk="0">
                <a:moveTo>
                  <a:pt x="217" y="0"/>
                </a:moveTo>
                <a:lnTo>
                  <a:pt x="0" y="216"/>
                </a:lnTo>
                <a:lnTo>
                  <a:pt x="38" y="255"/>
                </a:lnTo>
                <a:lnTo>
                  <a:pt x="255" y="38"/>
                </a:lnTo>
                <a:lnTo>
                  <a:pt x="217"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010;p50"/>
          <p:cNvSpPr txBox="1">
            <a:spLocks/>
          </p:cNvSpPr>
          <p:nvPr/>
        </p:nvSpPr>
        <p:spPr>
          <a:xfrm>
            <a:off x="487407" y="385247"/>
            <a:ext cx="9583479" cy="824892"/>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fr-FR" sz="2400" b="1" u="sng" kern="0" dirty="0">
                <a:solidFill>
                  <a:srgbClr val="BD582C"/>
                </a:solidFill>
                <a:effectLst>
                  <a:outerShdw blurRad="38100" dist="38100" dir="2700000" algn="tl">
                    <a:srgbClr val="000000">
                      <a:alpha val="43137"/>
                    </a:srgbClr>
                  </a:outerShdw>
                </a:effectLst>
              </a:rPr>
              <a:t>Résultats attendus</a:t>
            </a:r>
            <a:r>
              <a:rPr lang="fr-FR" sz="2400" b="1" kern="0" dirty="0">
                <a:solidFill>
                  <a:srgbClr val="BD582C"/>
                </a:solidFill>
                <a:effectLst>
                  <a:outerShdw blurRad="38100" dist="38100" dir="2700000" algn="tl">
                    <a:srgbClr val="000000">
                      <a:alpha val="43137"/>
                    </a:srgbClr>
                  </a:outerShdw>
                </a:effectLst>
              </a:rPr>
              <a:t> </a:t>
            </a:r>
            <a:r>
              <a:rPr lang="fr-FR" sz="1867" kern="0" dirty="0">
                <a:solidFill>
                  <a:srgbClr val="BD582C"/>
                </a:solidFill>
              </a:rPr>
              <a:t>:</a:t>
            </a:r>
            <a:endParaRPr lang="fr-FR" sz="1867" kern="0" dirty="0"/>
          </a:p>
        </p:txBody>
      </p:sp>
      <p:graphicFrame>
        <p:nvGraphicFramePr>
          <p:cNvPr id="20" name="Tableau 19"/>
          <p:cNvGraphicFramePr>
            <a:graphicFrameLocks noGrp="1"/>
          </p:cNvGraphicFramePr>
          <p:nvPr/>
        </p:nvGraphicFramePr>
        <p:xfrm>
          <a:off x="2274848" y="1732930"/>
          <a:ext cx="9652992" cy="3710337"/>
        </p:xfrm>
        <a:graphic>
          <a:graphicData uri="http://schemas.openxmlformats.org/drawingml/2006/table">
            <a:tbl>
              <a:tblPr firstRow="1" bandRow="1"/>
              <a:tblGrid>
                <a:gridCol w="9652992">
                  <a:extLst>
                    <a:ext uri="{9D8B030D-6E8A-4147-A177-3AD203B41FA5}">
                      <a16:colId xmlns:a16="http://schemas.microsoft.com/office/drawing/2014/main" val="20000"/>
                    </a:ext>
                  </a:extLst>
                </a:gridCol>
              </a:tblGrid>
              <a:tr h="3710337">
                <a:tc>
                  <a:txBody>
                    <a:bodyPr/>
                    <a:lstStyle/>
                    <a:p>
                      <a:pPr marL="285750" lvl="0" indent="-285750" algn="just">
                        <a:lnSpc>
                          <a:spcPct val="150000"/>
                        </a:lnSpc>
                        <a:spcAft>
                          <a:spcPts val="1200"/>
                        </a:spcAft>
                        <a:buFont typeface="Arial" pitchFamily="34" charset="0"/>
                        <a:buChar char="•"/>
                      </a:pPr>
                      <a:r>
                        <a:rPr lang="fr-FR" sz="2100" b="0" i="0" u="none" strike="noStrike" cap="none" dirty="0">
                          <a:solidFill>
                            <a:srgbClr val="002060"/>
                          </a:solidFill>
                          <a:effectLst/>
                          <a:latin typeface="Arial"/>
                          <a:ea typeface="Arial"/>
                          <a:cs typeface="Arial"/>
                          <a:sym typeface="Arial"/>
                        </a:rPr>
                        <a:t>Arrêté d’admission à la retraite établi et traitement des dossiers de pensions effectué au plus tard 6 mois avant le départ à la retraite ;</a:t>
                      </a:r>
                      <a:endParaRPr lang="en-GB" sz="2100" b="0" i="0" u="none" strike="noStrike" cap="none" dirty="0">
                        <a:solidFill>
                          <a:srgbClr val="002060"/>
                        </a:solidFill>
                        <a:effectLst/>
                        <a:latin typeface="Arial"/>
                        <a:ea typeface="Arial"/>
                        <a:cs typeface="Arial"/>
                        <a:sym typeface="Arial"/>
                      </a:endParaRPr>
                    </a:p>
                    <a:p>
                      <a:pPr marL="285750" lvl="0" indent="-285750" algn="just">
                        <a:lnSpc>
                          <a:spcPct val="150000"/>
                        </a:lnSpc>
                        <a:spcAft>
                          <a:spcPts val="1200"/>
                        </a:spcAft>
                        <a:buFont typeface="Arial" pitchFamily="34" charset="0"/>
                        <a:buChar char="•"/>
                      </a:pPr>
                      <a:r>
                        <a:rPr lang="fr-FR" sz="2100" b="0" i="0" u="none" strike="noStrike" cap="none" dirty="0">
                          <a:solidFill>
                            <a:srgbClr val="002060"/>
                          </a:solidFill>
                          <a:effectLst/>
                          <a:latin typeface="Arial"/>
                          <a:ea typeface="Arial"/>
                          <a:cs typeface="Arial"/>
                          <a:sym typeface="Arial"/>
                        </a:rPr>
                        <a:t>Paiement des pensions après l’annulation de la solde;</a:t>
                      </a:r>
                    </a:p>
                    <a:p>
                      <a:pPr marL="285750" marR="0" lvl="0" indent="-285750" algn="just" defTabSz="685800" rtl="0" eaLnBrk="1" fontAlgn="auto" latinLnBrk="0" hangingPunct="1">
                        <a:lnSpc>
                          <a:spcPct val="150000"/>
                        </a:lnSpc>
                        <a:spcBef>
                          <a:spcPts val="0"/>
                        </a:spcBef>
                        <a:spcAft>
                          <a:spcPts val="1200"/>
                        </a:spcAft>
                        <a:buClrTx/>
                        <a:buSzTx/>
                        <a:buFont typeface="Arial" pitchFamily="34" charset="0"/>
                        <a:buChar char="•"/>
                        <a:tabLst/>
                        <a:defRPr/>
                      </a:pPr>
                      <a:r>
                        <a:rPr lang="fr-FR" sz="2100" b="0" i="0" u="none" strike="noStrike" cap="none" dirty="0">
                          <a:solidFill>
                            <a:srgbClr val="002060"/>
                          </a:solidFill>
                          <a:effectLst/>
                          <a:latin typeface="Arial"/>
                          <a:ea typeface="Arial"/>
                          <a:cs typeface="Arial"/>
                          <a:sym typeface="Arial"/>
                        </a:rPr>
                        <a:t>Paiement des pensions le mois M+1 du départ à la retraite.</a:t>
                      </a:r>
                      <a:endParaRPr lang="en-GB" sz="2100" b="0" i="0" u="none" strike="noStrike" cap="none" dirty="0">
                        <a:solidFill>
                          <a:srgbClr val="002060"/>
                        </a:solidFill>
                        <a:effectLst/>
                        <a:latin typeface="Arial"/>
                        <a:ea typeface="Arial"/>
                        <a:cs typeface="Arial"/>
                        <a:sym typeface="Arial"/>
                      </a:endParaRPr>
                    </a:p>
                    <a:p>
                      <a:pPr marL="285750" indent="-285750" algn="just">
                        <a:lnSpc>
                          <a:spcPct val="200000"/>
                        </a:lnSpc>
                        <a:spcAft>
                          <a:spcPts val="1200"/>
                        </a:spcAft>
                        <a:buFont typeface="Arial" pitchFamily="34" charset="0"/>
                        <a:buChar char="•"/>
                      </a:pPr>
                      <a:endParaRPr lang="en-GB" sz="2100" dirty="0"/>
                    </a:p>
                  </a:txBody>
                  <a:tcPr marL="121920" marR="121920" marT="60960" marB="60960"/>
                </a:tc>
                <a:extLst>
                  <a:ext uri="{0D108BD9-81ED-4DB2-BD59-A6C34878D82A}">
                    <a16:rowId xmlns:a16="http://schemas.microsoft.com/office/drawing/2014/main" val="10000"/>
                  </a:ext>
                </a:extLst>
              </a:tr>
            </a:tbl>
          </a:graphicData>
        </a:graphic>
      </p:graphicFrame>
      <p:grpSp>
        <p:nvGrpSpPr>
          <p:cNvPr id="21" name="Google Shape;2603;p70"/>
          <p:cNvGrpSpPr/>
          <p:nvPr/>
        </p:nvGrpSpPr>
        <p:grpSpPr>
          <a:xfrm>
            <a:off x="163310" y="1225008"/>
            <a:ext cx="1953089" cy="4202181"/>
            <a:chOff x="4933417" y="1956270"/>
            <a:chExt cx="1187710" cy="2699581"/>
          </a:xfrm>
        </p:grpSpPr>
        <p:sp>
          <p:nvSpPr>
            <p:cNvPr id="22" name="Google Shape;2629;p70"/>
            <p:cNvSpPr/>
            <p:nvPr/>
          </p:nvSpPr>
          <p:spPr>
            <a:xfrm>
              <a:off x="5244022" y="4021761"/>
              <a:ext cx="726909" cy="52599"/>
            </a:xfrm>
            <a:custGeom>
              <a:avLst/>
              <a:gdLst/>
              <a:ahLst/>
              <a:cxnLst/>
              <a:rect l="l" t="t" r="r" b="b"/>
              <a:pathLst>
                <a:path w="30929" h="2238" extrusionOk="0">
                  <a:moveTo>
                    <a:pt x="0" y="0"/>
                  </a:moveTo>
                  <a:lnTo>
                    <a:pt x="0" y="2237"/>
                  </a:lnTo>
                  <a:lnTo>
                    <a:pt x="30929" y="2237"/>
                  </a:lnTo>
                  <a:lnTo>
                    <a:pt x="30929"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630;p70"/>
            <p:cNvSpPr/>
            <p:nvPr/>
          </p:nvSpPr>
          <p:spPr>
            <a:xfrm>
              <a:off x="4955415" y="4076474"/>
              <a:ext cx="1005343" cy="565447"/>
            </a:xfrm>
            <a:custGeom>
              <a:avLst/>
              <a:gdLst/>
              <a:ahLst/>
              <a:cxnLst/>
              <a:rect l="l" t="t" r="r" b="b"/>
              <a:pathLst>
                <a:path w="42776" h="24059" fill="none" extrusionOk="0">
                  <a:moveTo>
                    <a:pt x="30404" y="24058"/>
                  </a:moveTo>
                  <a:lnTo>
                    <a:pt x="42775" y="0"/>
                  </a:lnTo>
                  <a:lnTo>
                    <a:pt x="12372" y="0"/>
                  </a:lnTo>
                  <a:lnTo>
                    <a:pt x="0" y="24058"/>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631;p70"/>
            <p:cNvSpPr/>
            <p:nvPr/>
          </p:nvSpPr>
          <p:spPr>
            <a:xfrm>
              <a:off x="5141012" y="4278170"/>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632;p70"/>
            <p:cNvSpPr/>
            <p:nvPr/>
          </p:nvSpPr>
          <p:spPr>
            <a:xfrm>
              <a:off x="5016027" y="4520642"/>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633;p70"/>
            <p:cNvSpPr/>
            <p:nvPr/>
          </p:nvSpPr>
          <p:spPr>
            <a:xfrm>
              <a:off x="5639916" y="4572159"/>
              <a:ext cx="82094" cy="83692"/>
            </a:xfrm>
            <a:custGeom>
              <a:avLst/>
              <a:gdLst/>
              <a:ahLst/>
              <a:cxnLst/>
              <a:rect l="l" t="t" r="r" b="b"/>
              <a:pathLst>
                <a:path w="3493" h="3561" extrusionOk="0">
                  <a:moveTo>
                    <a:pt x="3493" y="0"/>
                  </a:moveTo>
                  <a:lnTo>
                    <a:pt x="1804" y="46"/>
                  </a:lnTo>
                  <a:lnTo>
                    <a:pt x="0" y="3561"/>
                  </a:lnTo>
                  <a:lnTo>
                    <a:pt x="0"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634;p70"/>
            <p:cNvSpPr/>
            <p:nvPr/>
          </p:nvSpPr>
          <p:spPr>
            <a:xfrm>
              <a:off x="4933417" y="4572159"/>
              <a:ext cx="82094" cy="83692"/>
            </a:xfrm>
            <a:custGeom>
              <a:avLst/>
              <a:gdLst/>
              <a:ahLst/>
              <a:cxnLst/>
              <a:rect l="l" t="t" r="r" b="b"/>
              <a:pathLst>
                <a:path w="3493" h="3561" extrusionOk="0">
                  <a:moveTo>
                    <a:pt x="3493" y="0"/>
                  </a:moveTo>
                  <a:lnTo>
                    <a:pt x="1804" y="46"/>
                  </a:lnTo>
                  <a:lnTo>
                    <a:pt x="1" y="3561"/>
                  </a:lnTo>
                  <a:lnTo>
                    <a:pt x="1"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635;p70"/>
            <p:cNvSpPr/>
            <p:nvPr/>
          </p:nvSpPr>
          <p:spPr>
            <a:xfrm>
              <a:off x="5960721" y="4076474"/>
              <a:ext cx="153448" cy="526809"/>
            </a:xfrm>
            <a:custGeom>
              <a:avLst/>
              <a:gdLst/>
              <a:ahLst/>
              <a:cxnLst/>
              <a:rect l="l" t="t" r="r" b="b"/>
              <a:pathLst>
                <a:path w="6529" h="22415" fill="none" extrusionOk="0">
                  <a:moveTo>
                    <a:pt x="6528" y="22415"/>
                  </a:moveTo>
                  <a:lnTo>
                    <a:pt x="0" y="0"/>
                  </a:lnTo>
                </a:path>
              </a:pathLst>
            </a:custGeom>
            <a:noFill/>
            <a:ln w="6275" cap="flat" cmpd="sng">
              <a:solidFill>
                <a:srgbClr val="18004C"/>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636;p70"/>
            <p:cNvSpPr/>
            <p:nvPr/>
          </p:nvSpPr>
          <p:spPr>
            <a:xfrm>
              <a:off x="5248323" y="4076474"/>
              <a:ext cx="153448" cy="526809"/>
            </a:xfrm>
            <a:custGeom>
              <a:avLst/>
              <a:gdLst/>
              <a:ahLst/>
              <a:cxnLst/>
              <a:rect l="l" t="t" r="r" b="b"/>
              <a:pathLst>
                <a:path w="6529" h="22415" fill="none" extrusionOk="0">
                  <a:moveTo>
                    <a:pt x="6528" y="22415"/>
                  </a:moveTo>
                  <a:lnTo>
                    <a:pt x="0" y="0"/>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637;p70"/>
            <p:cNvSpPr/>
            <p:nvPr/>
          </p:nvSpPr>
          <p:spPr>
            <a:xfrm>
              <a:off x="5793338" y="2250094"/>
              <a:ext cx="327789" cy="375194"/>
            </a:xfrm>
            <a:custGeom>
              <a:avLst/>
              <a:gdLst/>
              <a:ahLst/>
              <a:cxnLst/>
              <a:rect l="l" t="t" r="r" b="b"/>
              <a:pathLst>
                <a:path w="13947" h="15964" extrusionOk="0">
                  <a:moveTo>
                    <a:pt x="510" y="1"/>
                  </a:moveTo>
                  <a:cubicBezTo>
                    <a:pt x="361" y="1"/>
                    <a:pt x="206" y="20"/>
                    <a:pt x="46" y="60"/>
                  </a:cubicBezTo>
                  <a:cubicBezTo>
                    <a:pt x="1" y="83"/>
                    <a:pt x="320" y="311"/>
                    <a:pt x="434" y="448"/>
                  </a:cubicBezTo>
                  <a:cubicBezTo>
                    <a:pt x="1393" y="1658"/>
                    <a:pt x="1827" y="7455"/>
                    <a:pt x="1827" y="7455"/>
                  </a:cubicBezTo>
                  <a:cubicBezTo>
                    <a:pt x="1849" y="7547"/>
                    <a:pt x="1849" y="7935"/>
                    <a:pt x="1849" y="8528"/>
                  </a:cubicBezTo>
                  <a:cubicBezTo>
                    <a:pt x="822" y="14394"/>
                    <a:pt x="3675" y="15855"/>
                    <a:pt x="3675" y="15855"/>
                  </a:cubicBezTo>
                  <a:cubicBezTo>
                    <a:pt x="3780" y="15929"/>
                    <a:pt x="3902" y="15964"/>
                    <a:pt x="4038" y="15964"/>
                  </a:cubicBezTo>
                  <a:cubicBezTo>
                    <a:pt x="6205" y="15964"/>
                    <a:pt x="12007" y="7090"/>
                    <a:pt x="12007" y="7090"/>
                  </a:cubicBezTo>
                  <a:cubicBezTo>
                    <a:pt x="12623" y="6634"/>
                    <a:pt x="13947" y="4830"/>
                    <a:pt x="13901" y="4648"/>
                  </a:cubicBezTo>
                  <a:cubicBezTo>
                    <a:pt x="13833" y="4488"/>
                    <a:pt x="13559" y="4305"/>
                    <a:pt x="13467" y="4009"/>
                  </a:cubicBezTo>
                  <a:cubicBezTo>
                    <a:pt x="13399" y="3712"/>
                    <a:pt x="13285" y="3575"/>
                    <a:pt x="13057" y="3484"/>
                  </a:cubicBezTo>
                  <a:cubicBezTo>
                    <a:pt x="12828" y="3370"/>
                    <a:pt x="12760" y="3187"/>
                    <a:pt x="12760" y="3187"/>
                  </a:cubicBezTo>
                  <a:cubicBezTo>
                    <a:pt x="12760" y="3187"/>
                    <a:pt x="13901" y="1452"/>
                    <a:pt x="13604" y="1133"/>
                  </a:cubicBezTo>
                  <a:cubicBezTo>
                    <a:pt x="13599" y="1127"/>
                    <a:pt x="13592" y="1125"/>
                    <a:pt x="13583" y="1125"/>
                  </a:cubicBezTo>
                  <a:cubicBezTo>
                    <a:pt x="13249" y="1125"/>
                    <a:pt x="10477" y="4785"/>
                    <a:pt x="10477" y="4785"/>
                  </a:cubicBezTo>
                  <a:cubicBezTo>
                    <a:pt x="10477" y="4785"/>
                    <a:pt x="5148" y="8942"/>
                    <a:pt x="4937" y="8942"/>
                  </a:cubicBezTo>
                  <a:cubicBezTo>
                    <a:pt x="4934" y="8942"/>
                    <a:pt x="4932" y="8941"/>
                    <a:pt x="4931" y="8939"/>
                  </a:cubicBezTo>
                  <a:cubicBezTo>
                    <a:pt x="4176" y="5724"/>
                    <a:pt x="3094" y="1"/>
                    <a:pt x="510" y="1"/>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638;p70"/>
            <p:cNvSpPr/>
            <p:nvPr/>
          </p:nvSpPr>
          <p:spPr>
            <a:xfrm>
              <a:off x="6070687" y="2326594"/>
              <a:ext cx="28438" cy="37040"/>
            </a:xfrm>
            <a:custGeom>
              <a:avLst/>
              <a:gdLst/>
              <a:ahLst/>
              <a:cxnLst/>
              <a:rect l="l" t="t" r="r" b="b"/>
              <a:pathLst>
                <a:path w="1210" h="1576" extrusionOk="0">
                  <a:moveTo>
                    <a:pt x="0" y="0"/>
                  </a:moveTo>
                  <a:lnTo>
                    <a:pt x="662" y="343"/>
                  </a:lnTo>
                  <a:cubicBezTo>
                    <a:pt x="753" y="411"/>
                    <a:pt x="890" y="457"/>
                    <a:pt x="982" y="525"/>
                  </a:cubicBezTo>
                  <a:cubicBezTo>
                    <a:pt x="1027" y="548"/>
                    <a:pt x="1073" y="594"/>
                    <a:pt x="1096" y="662"/>
                  </a:cubicBezTo>
                  <a:cubicBezTo>
                    <a:pt x="1096" y="708"/>
                    <a:pt x="1073" y="777"/>
                    <a:pt x="1027" y="822"/>
                  </a:cubicBezTo>
                  <a:cubicBezTo>
                    <a:pt x="845" y="982"/>
                    <a:pt x="594" y="1005"/>
                    <a:pt x="343" y="1005"/>
                  </a:cubicBezTo>
                  <a:cubicBezTo>
                    <a:pt x="320" y="1005"/>
                    <a:pt x="291" y="999"/>
                    <a:pt x="260" y="999"/>
                  </a:cubicBezTo>
                  <a:cubicBezTo>
                    <a:pt x="228" y="999"/>
                    <a:pt x="194" y="1005"/>
                    <a:pt x="160" y="1028"/>
                  </a:cubicBezTo>
                  <a:cubicBezTo>
                    <a:pt x="114" y="1073"/>
                    <a:pt x="160" y="1142"/>
                    <a:pt x="160" y="1210"/>
                  </a:cubicBezTo>
                  <a:lnTo>
                    <a:pt x="228" y="1575"/>
                  </a:lnTo>
                  <a:lnTo>
                    <a:pt x="251" y="1575"/>
                  </a:lnTo>
                  <a:lnTo>
                    <a:pt x="228" y="1187"/>
                  </a:lnTo>
                  <a:cubicBezTo>
                    <a:pt x="211" y="1152"/>
                    <a:pt x="207" y="1089"/>
                    <a:pt x="206" y="1073"/>
                  </a:cubicBezTo>
                  <a:lnTo>
                    <a:pt x="343" y="1073"/>
                  </a:lnTo>
                  <a:cubicBezTo>
                    <a:pt x="405" y="1079"/>
                    <a:pt x="470" y="1083"/>
                    <a:pt x="534" y="1083"/>
                  </a:cubicBezTo>
                  <a:cubicBezTo>
                    <a:pt x="729" y="1083"/>
                    <a:pt x="930" y="1045"/>
                    <a:pt x="1119" y="891"/>
                  </a:cubicBezTo>
                  <a:cubicBezTo>
                    <a:pt x="1164" y="845"/>
                    <a:pt x="1210" y="731"/>
                    <a:pt x="1187" y="640"/>
                  </a:cubicBezTo>
                  <a:cubicBezTo>
                    <a:pt x="1164" y="548"/>
                    <a:pt x="1096" y="480"/>
                    <a:pt x="1050" y="434"/>
                  </a:cubicBezTo>
                  <a:cubicBezTo>
                    <a:pt x="913" y="366"/>
                    <a:pt x="822" y="320"/>
                    <a:pt x="708" y="274"/>
                  </a:cubicBezTo>
                  <a:cubicBezTo>
                    <a:pt x="480" y="160"/>
                    <a:pt x="251" y="69"/>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639;p70"/>
            <p:cNvSpPr/>
            <p:nvPr/>
          </p:nvSpPr>
          <p:spPr>
            <a:xfrm>
              <a:off x="6084624" y="2323374"/>
              <a:ext cx="9142" cy="9683"/>
            </a:xfrm>
            <a:custGeom>
              <a:avLst/>
              <a:gdLst/>
              <a:ahLst/>
              <a:cxnLst/>
              <a:rect l="l" t="t" r="r" b="b"/>
              <a:pathLst>
                <a:path w="389" h="412" extrusionOk="0">
                  <a:moveTo>
                    <a:pt x="389" y="1"/>
                  </a:moveTo>
                  <a:cubicBezTo>
                    <a:pt x="252" y="137"/>
                    <a:pt x="138" y="252"/>
                    <a:pt x="1" y="389"/>
                  </a:cubicBezTo>
                  <a:lnTo>
                    <a:pt x="23" y="411"/>
                  </a:lnTo>
                  <a:cubicBezTo>
                    <a:pt x="69" y="389"/>
                    <a:pt x="138" y="366"/>
                    <a:pt x="160" y="343"/>
                  </a:cubicBezTo>
                  <a:cubicBezTo>
                    <a:pt x="206" y="320"/>
                    <a:pt x="252" y="297"/>
                    <a:pt x="275" y="274"/>
                  </a:cubicBezTo>
                  <a:cubicBezTo>
                    <a:pt x="297" y="229"/>
                    <a:pt x="343" y="206"/>
                    <a:pt x="366" y="160"/>
                  </a:cubicBezTo>
                  <a:cubicBezTo>
                    <a:pt x="389" y="115"/>
                    <a:pt x="389" y="69"/>
                    <a:pt x="389" y="23"/>
                  </a:cubicBezTo>
                  <a:lnTo>
                    <a:pt x="3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640;p70"/>
            <p:cNvSpPr/>
            <p:nvPr/>
          </p:nvSpPr>
          <p:spPr>
            <a:xfrm>
              <a:off x="6076586" y="2338392"/>
              <a:ext cx="28979" cy="20095"/>
            </a:xfrm>
            <a:custGeom>
              <a:avLst/>
              <a:gdLst/>
              <a:ahLst/>
              <a:cxnLst/>
              <a:rect l="l" t="t" r="r" b="b"/>
              <a:pathLst>
                <a:path w="1233" h="855" extrusionOk="0">
                  <a:moveTo>
                    <a:pt x="1233" y="1"/>
                  </a:moveTo>
                  <a:lnTo>
                    <a:pt x="1233" y="1"/>
                  </a:lnTo>
                  <a:cubicBezTo>
                    <a:pt x="1073" y="183"/>
                    <a:pt x="868" y="366"/>
                    <a:pt x="662" y="526"/>
                  </a:cubicBezTo>
                  <a:cubicBezTo>
                    <a:pt x="571" y="594"/>
                    <a:pt x="457" y="663"/>
                    <a:pt x="343" y="731"/>
                  </a:cubicBezTo>
                  <a:cubicBezTo>
                    <a:pt x="297" y="765"/>
                    <a:pt x="234" y="788"/>
                    <a:pt x="171" y="788"/>
                  </a:cubicBezTo>
                  <a:cubicBezTo>
                    <a:pt x="109" y="788"/>
                    <a:pt x="46" y="765"/>
                    <a:pt x="0" y="708"/>
                  </a:cubicBezTo>
                  <a:lnTo>
                    <a:pt x="0" y="731"/>
                  </a:lnTo>
                  <a:cubicBezTo>
                    <a:pt x="23" y="800"/>
                    <a:pt x="92" y="845"/>
                    <a:pt x="183" y="845"/>
                  </a:cubicBezTo>
                  <a:cubicBezTo>
                    <a:pt x="203" y="852"/>
                    <a:pt x="223" y="855"/>
                    <a:pt x="243" y="855"/>
                  </a:cubicBezTo>
                  <a:cubicBezTo>
                    <a:pt x="291" y="855"/>
                    <a:pt x="340" y="838"/>
                    <a:pt x="388" y="822"/>
                  </a:cubicBezTo>
                  <a:cubicBezTo>
                    <a:pt x="525" y="754"/>
                    <a:pt x="617" y="685"/>
                    <a:pt x="731" y="594"/>
                  </a:cubicBezTo>
                  <a:cubicBezTo>
                    <a:pt x="845" y="526"/>
                    <a:pt x="936" y="434"/>
                    <a:pt x="1027" y="320"/>
                  </a:cubicBezTo>
                  <a:cubicBezTo>
                    <a:pt x="1119" y="229"/>
                    <a:pt x="1187" y="115"/>
                    <a:pt x="12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641;p70"/>
            <p:cNvSpPr/>
            <p:nvPr/>
          </p:nvSpPr>
          <p:spPr>
            <a:xfrm>
              <a:off x="6083026" y="2349132"/>
              <a:ext cx="28979" cy="18073"/>
            </a:xfrm>
            <a:custGeom>
              <a:avLst/>
              <a:gdLst/>
              <a:ahLst/>
              <a:cxnLst/>
              <a:rect l="l" t="t" r="r" b="b"/>
              <a:pathLst>
                <a:path w="1233" h="769" extrusionOk="0">
                  <a:moveTo>
                    <a:pt x="1210" y="0"/>
                  </a:moveTo>
                  <a:cubicBezTo>
                    <a:pt x="1096" y="91"/>
                    <a:pt x="982" y="183"/>
                    <a:pt x="868" y="274"/>
                  </a:cubicBezTo>
                  <a:cubicBezTo>
                    <a:pt x="776" y="388"/>
                    <a:pt x="662" y="502"/>
                    <a:pt x="548" y="571"/>
                  </a:cubicBezTo>
                  <a:cubicBezTo>
                    <a:pt x="473" y="627"/>
                    <a:pt x="367" y="668"/>
                    <a:pt x="281" y="668"/>
                  </a:cubicBezTo>
                  <a:cubicBezTo>
                    <a:pt x="262" y="668"/>
                    <a:pt x="245" y="666"/>
                    <a:pt x="228" y="662"/>
                  </a:cubicBezTo>
                  <a:cubicBezTo>
                    <a:pt x="137" y="616"/>
                    <a:pt x="69" y="479"/>
                    <a:pt x="0" y="343"/>
                  </a:cubicBezTo>
                  <a:lnTo>
                    <a:pt x="0" y="343"/>
                  </a:lnTo>
                  <a:cubicBezTo>
                    <a:pt x="23" y="479"/>
                    <a:pt x="46" y="639"/>
                    <a:pt x="206" y="731"/>
                  </a:cubicBezTo>
                  <a:cubicBezTo>
                    <a:pt x="247" y="758"/>
                    <a:pt x="290" y="769"/>
                    <a:pt x="334" y="769"/>
                  </a:cubicBezTo>
                  <a:cubicBezTo>
                    <a:pt x="435" y="769"/>
                    <a:pt x="537" y="710"/>
                    <a:pt x="616" y="662"/>
                  </a:cubicBezTo>
                  <a:cubicBezTo>
                    <a:pt x="731" y="571"/>
                    <a:pt x="845" y="457"/>
                    <a:pt x="936" y="343"/>
                  </a:cubicBezTo>
                  <a:cubicBezTo>
                    <a:pt x="1050" y="228"/>
                    <a:pt x="1141" y="114"/>
                    <a:pt x="12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642;p70"/>
            <p:cNvSpPr/>
            <p:nvPr/>
          </p:nvSpPr>
          <p:spPr>
            <a:xfrm>
              <a:off x="6094824" y="2363610"/>
              <a:ext cx="18261" cy="10224"/>
            </a:xfrm>
            <a:custGeom>
              <a:avLst/>
              <a:gdLst/>
              <a:ahLst/>
              <a:cxnLst/>
              <a:rect l="l" t="t" r="r" b="b"/>
              <a:pathLst>
                <a:path w="777" h="435" extrusionOk="0">
                  <a:moveTo>
                    <a:pt x="0" y="0"/>
                  </a:moveTo>
                  <a:cubicBezTo>
                    <a:pt x="0" y="92"/>
                    <a:pt x="23" y="183"/>
                    <a:pt x="69" y="251"/>
                  </a:cubicBezTo>
                  <a:cubicBezTo>
                    <a:pt x="92" y="297"/>
                    <a:pt x="114" y="343"/>
                    <a:pt x="137" y="388"/>
                  </a:cubicBezTo>
                  <a:cubicBezTo>
                    <a:pt x="183" y="411"/>
                    <a:pt x="229" y="411"/>
                    <a:pt x="274" y="434"/>
                  </a:cubicBezTo>
                  <a:cubicBezTo>
                    <a:pt x="366" y="434"/>
                    <a:pt x="457" y="411"/>
                    <a:pt x="548" y="388"/>
                  </a:cubicBezTo>
                  <a:cubicBezTo>
                    <a:pt x="617" y="366"/>
                    <a:pt x="731" y="320"/>
                    <a:pt x="776" y="251"/>
                  </a:cubicBezTo>
                  <a:lnTo>
                    <a:pt x="776" y="229"/>
                  </a:lnTo>
                  <a:cubicBezTo>
                    <a:pt x="662" y="297"/>
                    <a:pt x="617" y="274"/>
                    <a:pt x="503" y="297"/>
                  </a:cubicBezTo>
                  <a:cubicBezTo>
                    <a:pt x="411" y="320"/>
                    <a:pt x="343" y="320"/>
                    <a:pt x="274" y="320"/>
                  </a:cubicBezTo>
                  <a:lnTo>
                    <a:pt x="206" y="320"/>
                  </a:lnTo>
                  <a:cubicBezTo>
                    <a:pt x="183" y="297"/>
                    <a:pt x="160" y="274"/>
                    <a:pt x="137" y="229"/>
                  </a:cubicBezTo>
                  <a:cubicBezTo>
                    <a:pt x="92" y="160"/>
                    <a:pt x="46" y="92"/>
                    <a:pt x="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43;p70"/>
            <p:cNvSpPr/>
            <p:nvPr/>
          </p:nvSpPr>
          <p:spPr>
            <a:xfrm>
              <a:off x="5235444" y="1956270"/>
              <a:ext cx="565447" cy="473857"/>
            </a:xfrm>
            <a:custGeom>
              <a:avLst/>
              <a:gdLst/>
              <a:ahLst/>
              <a:cxnLst/>
              <a:rect l="l" t="t" r="r" b="b"/>
              <a:pathLst>
                <a:path w="24059" h="20162" extrusionOk="0">
                  <a:moveTo>
                    <a:pt x="19066" y="0"/>
                  </a:moveTo>
                  <a:cubicBezTo>
                    <a:pt x="18471" y="0"/>
                    <a:pt x="17876" y="66"/>
                    <a:pt x="17302" y="191"/>
                  </a:cubicBezTo>
                  <a:cubicBezTo>
                    <a:pt x="11755" y="1332"/>
                    <a:pt x="2945" y="5303"/>
                    <a:pt x="0" y="8134"/>
                  </a:cubicBezTo>
                  <a:cubicBezTo>
                    <a:pt x="0" y="8134"/>
                    <a:pt x="12681" y="20162"/>
                    <a:pt x="17298" y="20162"/>
                  </a:cubicBezTo>
                  <a:cubicBezTo>
                    <a:pt x="17411" y="20162"/>
                    <a:pt x="17519" y="20155"/>
                    <a:pt x="17621" y="20140"/>
                  </a:cubicBezTo>
                  <a:lnTo>
                    <a:pt x="17370" y="16739"/>
                  </a:lnTo>
                  <a:cubicBezTo>
                    <a:pt x="17370" y="16739"/>
                    <a:pt x="13490" y="16282"/>
                    <a:pt x="13946" y="16054"/>
                  </a:cubicBezTo>
                  <a:cubicBezTo>
                    <a:pt x="14426" y="15826"/>
                    <a:pt x="17667" y="14593"/>
                    <a:pt x="18306" y="14228"/>
                  </a:cubicBezTo>
                  <a:cubicBezTo>
                    <a:pt x="18811" y="13958"/>
                    <a:pt x="19187" y="13929"/>
                    <a:pt x="19323" y="13929"/>
                  </a:cubicBezTo>
                  <a:cubicBezTo>
                    <a:pt x="19360" y="13929"/>
                    <a:pt x="19379" y="13931"/>
                    <a:pt x="19379" y="13931"/>
                  </a:cubicBezTo>
                  <a:lnTo>
                    <a:pt x="23967" y="3272"/>
                  </a:lnTo>
                  <a:cubicBezTo>
                    <a:pt x="24058" y="2633"/>
                    <a:pt x="22917" y="1126"/>
                    <a:pt x="22369" y="807"/>
                  </a:cubicBezTo>
                  <a:cubicBezTo>
                    <a:pt x="21375" y="250"/>
                    <a:pt x="20221" y="0"/>
                    <a:pt x="190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44;p70"/>
            <p:cNvSpPr/>
            <p:nvPr/>
          </p:nvSpPr>
          <p:spPr>
            <a:xfrm>
              <a:off x="5207100" y="1959654"/>
              <a:ext cx="458604" cy="166750"/>
            </a:xfrm>
            <a:custGeom>
              <a:avLst/>
              <a:gdLst/>
              <a:ahLst/>
              <a:cxnLst/>
              <a:rect l="l" t="t" r="r" b="b"/>
              <a:pathLst>
                <a:path w="19513" h="7095" extrusionOk="0">
                  <a:moveTo>
                    <a:pt x="19284" y="1"/>
                  </a:moveTo>
                  <a:cubicBezTo>
                    <a:pt x="16613" y="69"/>
                    <a:pt x="13897" y="1142"/>
                    <a:pt x="11409" y="2010"/>
                  </a:cubicBezTo>
                  <a:cubicBezTo>
                    <a:pt x="7574" y="3379"/>
                    <a:pt x="3808" y="5000"/>
                    <a:pt x="179" y="6780"/>
                  </a:cubicBezTo>
                  <a:cubicBezTo>
                    <a:pt x="0" y="6859"/>
                    <a:pt x="115" y="7094"/>
                    <a:pt x="268" y="7094"/>
                  </a:cubicBezTo>
                  <a:cubicBezTo>
                    <a:pt x="291" y="7094"/>
                    <a:pt x="315" y="7089"/>
                    <a:pt x="339" y="7077"/>
                  </a:cubicBezTo>
                  <a:cubicBezTo>
                    <a:pt x="3968" y="5274"/>
                    <a:pt x="7689" y="3676"/>
                    <a:pt x="11500" y="2329"/>
                  </a:cubicBezTo>
                  <a:cubicBezTo>
                    <a:pt x="13943" y="1462"/>
                    <a:pt x="16659" y="412"/>
                    <a:pt x="19284" y="343"/>
                  </a:cubicBezTo>
                  <a:cubicBezTo>
                    <a:pt x="19512" y="343"/>
                    <a:pt x="19512" y="1"/>
                    <a:pt x="192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45;p70"/>
            <p:cNvSpPr/>
            <p:nvPr/>
          </p:nvSpPr>
          <p:spPr>
            <a:xfrm>
              <a:off x="5624898" y="1985765"/>
              <a:ext cx="204942" cy="312137"/>
            </a:xfrm>
            <a:custGeom>
              <a:avLst/>
              <a:gdLst/>
              <a:ahLst/>
              <a:cxnLst/>
              <a:rect l="l" t="t" r="r" b="b"/>
              <a:pathLst>
                <a:path w="8720" h="13281" extrusionOk="0">
                  <a:moveTo>
                    <a:pt x="4312" y="0"/>
                  </a:moveTo>
                  <a:cubicBezTo>
                    <a:pt x="4054" y="0"/>
                    <a:pt x="3847" y="30"/>
                    <a:pt x="3721" y="54"/>
                  </a:cubicBezTo>
                  <a:cubicBezTo>
                    <a:pt x="3196" y="145"/>
                    <a:pt x="1416" y="237"/>
                    <a:pt x="1530" y="4391"/>
                  </a:cubicBezTo>
                  <a:cubicBezTo>
                    <a:pt x="1530" y="4482"/>
                    <a:pt x="1484" y="4551"/>
                    <a:pt x="1393" y="4551"/>
                  </a:cubicBezTo>
                  <a:cubicBezTo>
                    <a:pt x="1348" y="4551"/>
                    <a:pt x="1295" y="4549"/>
                    <a:pt x="1237" y="4549"/>
                  </a:cubicBezTo>
                  <a:cubicBezTo>
                    <a:pt x="848" y="4549"/>
                    <a:pt x="214" y="4601"/>
                    <a:pt x="115" y="5395"/>
                  </a:cubicBezTo>
                  <a:cubicBezTo>
                    <a:pt x="0" y="6308"/>
                    <a:pt x="891" y="6833"/>
                    <a:pt x="1416" y="6856"/>
                  </a:cubicBezTo>
                  <a:cubicBezTo>
                    <a:pt x="1575" y="6856"/>
                    <a:pt x="1918" y="6902"/>
                    <a:pt x="2032" y="7016"/>
                  </a:cubicBezTo>
                  <a:cubicBezTo>
                    <a:pt x="2351" y="7358"/>
                    <a:pt x="2488" y="8111"/>
                    <a:pt x="2739" y="9047"/>
                  </a:cubicBezTo>
                  <a:cubicBezTo>
                    <a:pt x="3287" y="11147"/>
                    <a:pt x="1644" y="12083"/>
                    <a:pt x="1644" y="12083"/>
                  </a:cubicBezTo>
                  <a:cubicBezTo>
                    <a:pt x="1644" y="12083"/>
                    <a:pt x="4068" y="13280"/>
                    <a:pt x="5671" y="13280"/>
                  </a:cubicBezTo>
                  <a:cubicBezTo>
                    <a:pt x="6473" y="13280"/>
                    <a:pt x="7069" y="12981"/>
                    <a:pt x="7053" y="12083"/>
                  </a:cubicBezTo>
                  <a:cubicBezTo>
                    <a:pt x="7053" y="12083"/>
                    <a:pt x="6620" y="7130"/>
                    <a:pt x="6643" y="7107"/>
                  </a:cubicBezTo>
                  <a:cubicBezTo>
                    <a:pt x="7076" y="6696"/>
                    <a:pt x="8720" y="6491"/>
                    <a:pt x="7693" y="2976"/>
                  </a:cubicBezTo>
                  <a:cubicBezTo>
                    <a:pt x="6919" y="405"/>
                    <a:pt x="5268" y="0"/>
                    <a:pt x="4312" y="0"/>
                  </a:cubicBezTo>
                  <a:close/>
                </a:path>
              </a:pathLst>
            </a:custGeom>
            <a:solidFill>
              <a:schemeClr val="tx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46;p70"/>
            <p:cNvSpPr/>
            <p:nvPr/>
          </p:nvSpPr>
          <p:spPr>
            <a:xfrm>
              <a:off x="5611008" y="1977915"/>
              <a:ext cx="141039" cy="114269"/>
            </a:xfrm>
            <a:custGeom>
              <a:avLst/>
              <a:gdLst/>
              <a:ahLst/>
              <a:cxnLst/>
              <a:rect l="l" t="t" r="r" b="b"/>
              <a:pathLst>
                <a:path w="6001" h="4862" extrusionOk="0">
                  <a:moveTo>
                    <a:pt x="5096" y="0"/>
                  </a:moveTo>
                  <a:cubicBezTo>
                    <a:pt x="1" y="0"/>
                    <a:pt x="2052" y="4862"/>
                    <a:pt x="2052" y="4862"/>
                  </a:cubicBezTo>
                  <a:cubicBezTo>
                    <a:pt x="2646" y="4497"/>
                    <a:pt x="6001" y="46"/>
                    <a:pt x="6001" y="46"/>
                  </a:cubicBezTo>
                  <a:cubicBezTo>
                    <a:pt x="5677" y="15"/>
                    <a:pt x="5376" y="0"/>
                    <a:pt x="50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47;p70"/>
            <p:cNvSpPr/>
            <p:nvPr/>
          </p:nvSpPr>
          <p:spPr>
            <a:xfrm>
              <a:off x="5637237" y="2108611"/>
              <a:ext cx="28979" cy="18990"/>
            </a:xfrm>
            <a:custGeom>
              <a:avLst/>
              <a:gdLst/>
              <a:ahLst/>
              <a:cxnLst/>
              <a:rect l="l" t="t" r="r" b="b"/>
              <a:pathLst>
                <a:path w="1233" h="808" extrusionOk="0">
                  <a:moveTo>
                    <a:pt x="503" y="0"/>
                  </a:moveTo>
                  <a:cubicBezTo>
                    <a:pt x="198" y="0"/>
                    <a:pt x="0" y="419"/>
                    <a:pt x="0" y="419"/>
                  </a:cubicBezTo>
                  <a:lnTo>
                    <a:pt x="1233" y="807"/>
                  </a:lnTo>
                  <a:cubicBezTo>
                    <a:pt x="959" y="186"/>
                    <a:pt x="707" y="0"/>
                    <a:pt x="5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48;p70"/>
            <p:cNvSpPr/>
            <p:nvPr/>
          </p:nvSpPr>
          <p:spPr>
            <a:xfrm>
              <a:off x="5767063" y="2086260"/>
              <a:ext cx="30060" cy="21176"/>
            </a:xfrm>
            <a:custGeom>
              <a:avLst/>
              <a:gdLst/>
              <a:ahLst/>
              <a:cxnLst/>
              <a:rect l="l" t="t" r="r" b="b"/>
              <a:pathLst>
                <a:path w="1279" h="901" extrusionOk="0">
                  <a:moveTo>
                    <a:pt x="1255" y="1"/>
                  </a:moveTo>
                  <a:lnTo>
                    <a:pt x="0" y="640"/>
                  </a:lnTo>
                  <a:cubicBezTo>
                    <a:pt x="0" y="640"/>
                    <a:pt x="371" y="901"/>
                    <a:pt x="686" y="901"/>
                  </a:cubicBezTo>
                  <a:cubicBezTo>
                    <a:pt x="777" y="901"/>
                    <a:pt x="864" y="879"/>
                    <a:pt x="936" y="822"/>
                  </a:cubicBezTo>
                  <a:cubicBezTo>
                    <a:pt x="1278" y="594"/>
                    <a:pt x="1255" y="1"/>
                    <a:pt x="12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49;p70"/>
            <p:cNvSpPr/>
            <p:nvPr/>
          </p:nvSpPr>
          <p:spPr>
            <a:xfrm>
              <a:off x="5774019" y="2064803"/>
              <a:ext cx="17204" cy="21481"/>
            </a:xfrm>
            <a:custGeom>
              <a:avLst/>
              <a:gdLst/>
              <a:ahLst/>
              <a:cxnLst/>
              <a:rect l="l" t="t" r="r" b="b"/>
              <a:pathLst>
                <a:path w="732" h="914" extrusionOk="0">
                  <a:moveTo>
                    <a:pt x="1" y="1"/>
                  </a:moveTo>
                  <a:lnTo>
                    <a:pt x="206" y="914"/>
                  </a:lnTo>
                  <a:lnTo>
                    <a:pt x="640" y="708"/>
                  </a:lnTo>
                  <a:cubicBezTo>
                    <a:pt x="708" y="685"/>
                    <a:pt x="731" y="571"/>
                    <a:pt x="663" y="526"/>
                  </a:cubicBezTo>
                  <a:lnTo>
                    <a:pt x="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50;p70"/>
            <p:cNvSpPr/>
            <p:nvPr/>
          </p:nvSpPr>
          <p:spPr>
            <a:xfrm>
              <a:off x="5734183" y="2043768"/>
              <a:ext cx="17345" cy="14078"/>
            </a:xfrm>
            <a:custGeom>
              <a:avLst/>
              <a:gdLst/>
              <a:ahLst/>
              <a:cxnLst/>
              <a:rect l="l" t="t" r="r" b="b"/>
              <a:pathLst>
                <a:path w="738" h="599" extrusionOk="0">
                  <a:moveTo>
                    <a:pt x="462" y="1"/>
                  </a:moveTo>
                  <a:cubicBezTo>
                    <a:pt x="379" y="1"/>
                    <a:pt x="291" y="25"/>
                    <a:pt x="212" y="74"/>
                  </a:cubicBezTo>
                  <a:cubicBezTo>
                    <a:pt x="71" y="175"/>
                    <a:pt x="1" y="599"/>
                    <a:pt x="66" y="599"/>
                  </a:cubicBezTo>
                  <a:cubicBezTo>
                    <a:pt x="74" y="599"/>
                    <a:pt x="85" y="592"/>
                    <a:pt x="98" y="576"/>
                  </a:cubicBezTo>
                  <a:cubicBezTo>
                    <a:pt x="349" y="211"/>
                    <a:pt x="737" y="120"/>
                    <a:pt x="737" y="120"/>
                  </a:cubicBezTo>
                  <a:cubicBezTo>
                    <a:pt x="672" y="42"/>
                    <a:pt x="571" y="1"/>
                    <a:pt x="4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51;p70"/>
            <p:cNvSpPr/>
            <p:nvPr/>
          </p:nvSpPr>
          <p:spPr>
            <a:xfrm>
              <a:off x="5772962" y="2028868"/>
              <a:ext cx="22022" cy="8602"/>
            </a:xfrm>
            <a:custGeom>
              <a:avLst/>
              <a:gdLst/>
              <a:ahLst/>
              <a:cxnLst/>
              <a:rect l="l" t="t" r="r" b="b"/>
              <a:pathLst>
                <a:path w="937" h="366" extrusionOk="0">
                  <a:moveTo>
                    <a:pt x="388" y="0"/>
                  </a:moveTo>
                  <a:cubicBezTo>
                    <a:pt x="160" y="23"/>
                    <a:pt x="0" y="183"/>
                    <a:pt x="23" y="366"/>
                  </a:cubicBezTo>
                  <a:cubicBezTo>
                    <a:pt x="23" y="366"/>
                    <a:pt x="204" y="269"/>
                    <a:pt x="470" y="269"/>
                  </a:cubicBezTo>
                  <a:cubicBezTo>
                    <a:pt x="569" y="269"/>
                    <a:pt x="681" y="283"/>
                    <a:pt x="799" y="320"/>
                  </a:cubicBezTo>
                  <a:cubicBezTo>
                    <a:pt x="810" y="323"/>
                    <a:pt x="819" y="324"/>
                    <a:pt x="826" y="324"/>
                  </a:cubicBezTo>
                  <a:cubicBezTo>
                    <a:pt x="937" y="324"/>
                    <a:pt x="582" y="0"/>
                    <a:pt x="3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652;p70"/>
            <p:cNvSpPr/>
            <p:nvPr/>
          </p:nvSpPr>
          <p:spPr>
            <a:xfrm>
              <a:off x="5751504" y="2064732"/>
              <a:ext cx="9142" cy="13067"/>
            </a:xfrm>
            <a:custGeom>
              <a:avLst/>
              <a:gdLst/>
              <a:ahLst/>
              <a:cxnLst/>
              <a:rect l="l" t="t" r="r" b="b"/>
              <a:pathLst>
                <a:path w="389" h="556" extrusionOk="0">
                  <a:moveTo>
                    <a:pt x="114" y="0"/>
                  </a:moveTo>
                  <a:cubicBezTo>
                    <a:pt x="106" y="0"/>
                    <a:pt x="98" y="1"/>
                    <a:pt x="91" y="4"/>
                  </a:cubicBezTo>
                  <a:cubicBezTo>
                    <a:pt x="23" y="49"/>
                    <a:pt x="0" y="186"/>
                    <a:pt x="69" y="346"/>
                  </a:cubicBezTo>
                  <a:cubicBezTo>
                    <a:pt x="130" y="469"/>
                    <a:pt x="228" y="555"/>
                    <a:pt x="297" y="555"/>
                  </a:cubicBezTo>
                  <a:cubicBezTo>
                    <a:pt x="305" y="555"/>
                    <a:pt x="313" y="554"/>
                    <a:pt x="320" y="552"/>
                  </a:cubicBezTo>
                  <a:cubicBezTo>
                    <a:pt x="388" y="529"/>
                    <a:pt x="388" y="369"/>
                    <a:pt x="343" y="232"/>
                  </a:cubicBezTo>
                  <a:cubicBezTo>
                    <a:pt x="281" y="89"/>
                    <a:pt x="183" y="0"/>
                    <a:pt x="1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53;p70"/>
            <p:cNvSpPr/>
            <p:nvPr/>
          </p:nvSpPr>
          <p:spPr>
            <a:xfrm>
              <a:off x="5778861" y="2052394"/>
              <a:ext cx="8602" cy="12527"/>
            </a:xfrm>
            <a:custGeom>
              <a:avLst/>
              <a:gdLst/>
              <a:ahLst/>
              <a:cxnLst/>
              <a:rect l="l" t="t" r="r" b="b"/>
              <a:pathLst>
                <a:path w="366" h="533" extrusionOk="0">
                  <a:moveTo>
                    <a:pt x="113" y="0"/>
                  </a:moveTo>
                  <a:cubicBezTo>
                    <a:pt x="106" y="0"/>
                    <a:pt x="99" y="1"/>
                    <a:pt x="92" y="4"/>
                  </a:cubicBezTo>
                  <a:cubicBezTo>
                    <a:pt x="23" y="27"/>
                    <a:pt x="0" y="164"/>
                    <a:pt x="69" y="300"/>
                  </a:cubicBezTo>
                  <a:cubicBezTo>
                    <a:pt x="110" y="444"/>
                    <a:pt x="206" y="532"/>
                    <a:pt x="275" y="532"/>
                  </a:cubicBezTo>
                  <a:cubicBezTo>
                    <a:pt x="283" y="532"/>
                    <a:pt x="290" y="531"/>
                    <a:pt x="297" y="529"/>
                  </a:cubicBezTo>
                  <a:cubicBezTo>
                    <a:pt x="365" y="483"/>
                    <a:pt x="365" y="346"/>
                    <a:pt x="320" y="209"/>
                  </a:cubicBezTo>
                  <a:cubicBezTo>
                    <a:pt x="258" y="86"/>
                    <a:pt x="179" y="0"/>
                    <a:pt x="1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54;p70"/>
            <p:cNvSpPr/>
            <p:nvPr/>
          </p:nvSpPr>
          <p:spPr>
            <a:xfrm>
              <a:off x="5643136" y="1985154"/>
              <a:ext cx="105127" cy="107665"/>
            </a:xfrm>
            <a:custGeom>
              <a:avLst/>
              <a:gdLst/>
              <a:ahLst/>
              <a:cxnLst/>
              <a:rect l="l" t="t" r="r" b="b"/>
              <a:pathLst>
                <a:path w="4473" h="4581" extrusionOk="0">
                  <a:moveTo>
                    <a:pt x="4246" y="0"/>
                  </a:moveTo>
                  <a:cubicBezTo>
                    <a:pt x="4166" y="0"/>
                    <a:pt x="4086" y="57"/>
                    <a:pt x="4086" y="171"/>
                  </a:cubicBezTo>
                  <a:cubicBezTo>
                    <a:pt x="4153" y="2077"/>
                    <a:pt x="2348" y="4240"/>
                    <a:pt x="384" y="4240"/>
                  </a:cubicBezTo>
                  <a:cubicBezTo>
                    <a:pt x="325" y="4240"/>
                    <a:pt x="265" y="4238"/>
                    <a:pt x="206" y="4234"/>
                  </a:cubicBezTo>
                  <a:cubicBezTo>
                    <a:pt x="0" y="4234"/>
                    <a:pt x="0" y="4554"/>
                    <a:pt x="206" y="4577"/>
                  </a:cubicBezTo>
                  <a:cubicBezTo>
                    <a:pt x="257" y="4579"/>
                    <a:pt x="309" y="4581"/>
                    <a:pt x="360" y="4581"/>
                  </a:cubicBezTo>
                  <a:cubicBezTo>
                    <a:pt x="2514" y="4581"/>
                    <a:pt x="4473" y="2267"/>
                    <a:pt x="4406" y="171"/>
                  </a:cubicBezTo>
                  <a:cubicBezTo>
                    <a:pt x="4406" y="57"/>
                    <a:pt x="4326" y="0"/>
                    <a:pt x="42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55;p70"/>
            <p:cNvSpPr/>
            <p:nvPr/>
          </p:nvSpPr>
          <p:spPr>
            <a:xfrm>
              <a:off x="5656556" y="2157072"/>
              <a:ext cx="33280" cy="33280"/>
            </a:xfrm>
            <a:custGeom>
              <a:avLst/>
              <a:gdLst/>
              <a:ahLst/>
              <a:cxnLst/>
              <a:rect l="l" t="t" r="r" b="b"/>
              <a:pathLst>
                <a:path w="1416" h="1416"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56;p70"/>
            <p:cNvSpPr/>
            <p:nvPr/>
          </p:nvSpPr>
          <p:spPr>
            <a:xfrm>
              <a:off x="5656556" y="2190328"/>
              <a:ext cx="33280" cy="33303"/>
            </a:xfrm>
            <a:custGeom>
              <a:avLst/>
              <a:gdLst/>
              <a:ahLst/>
              <a:cxnLst/>
              <a:rect l="l" t="t" r="r" b="b"/>
              <a:pathLst>
                <a:path w="1416" h="1417"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57;p70"/>
            <p:cNvSpPr/>
            <p:nvPr/>
          </p:nvSpPr>
          <p:spPr>
            <a:xfrm>
              <a:off x="5651174" y="2136156"/>
              <a:ext cx="45101" cy="34901"/>
            </a:xfrm>
            <a:custGeom>
              <a:avLst/>
              <a:gdLst/>
              <a:ahLst/>
              <a:cxnLst/>
              <a:rect l="l" t="t" r="r" b="b"/>
              <a:pathLst>
                <a:path w="1919" h="1485" extrusionOk="0">
                  <a:moveTo>
                    <a:pt x="1" y="0"/>
                  </a:moveTo>
                  <a:lnTo>
                    <a:pt x="937" y="1484"/>
                  </a:lnTo>
                  <a:lnTo>
                    <a:pt x="1918" y="69"/>
                  </a:lnTo>
                  <a:lnTo>
                    <a:pt x="1"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658;p70"/>
            <p:cNvSpPr/>
            <p:nvPr/>
          </p:nvSpPr>
          <p:spPr>
            <a:xfrm>
              <a:off x="5683912" y="3842580"/>
              <a:ext cx="107312" cy="150228"/>
            </a:xfrm>
            <a:custGeom>
              <a:avLst/>
              <a:gdLst/>
              <a:ahLst/>
              <a:cxnLst/>
              <a:rect l="l" t="t" r="r" b="b"/>
              <a:pathLst>
                <a:path w="4566" h="6392" extrusionOk="0">
                  <a:moveTo>
                    <a:pt x="4565" y="1"/>
                  </a:moveTo>
                  <a:lnTo>
                    <a:pt x="0" y="115"/>
                  </a:lnTo>
                  <a:lnTo>
                    <a:pt x="616" y="4383"/>
                  </a:lnTo>
                  <a:cubicBezTo>
                    <a:pt x="616" y="4383"/>
                    <a:pt x="1291" y="6391"/>
                    <a:pt x="2034" y="6391"/>
                  </a:cubicBezTo>
                  <a:cubicBezTo>
                    <a:pt x="2177" y="6391"/>
                    <a:pt x="2322" y="6317"/>
                    <a:pt x="2465" y="6141"/>
                  </a:cubicBezTo>
                  <a:cubicBezTo>
                    <a:pt x="3378" y="5045"/>
                    <a:pt x="4268" y="4452"/>
                    <a:pt x="4268" y="4452"/>
                  </a:cubicBezTo>
                  <a:lnTo>
                    <a:pt x="4565" y="1"/>
                  </a:lnTo>
                  <a:close/>
                </a:path>
              </a:pathLst>
            </a:custGeom>
            <a:solidFill>
              <a:schemeClr val="bg2">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659;p70"/>
            <p:cNvSpPr/>
            <p:nvPr/>
          </p:nvSpPr>
          <p:spPr>
            <a:xfrm>
              <a:off x="5363107" y="3847421"/>
              <a:ext cx="90156" cy="121273"/>
            </a:xfrm>
            <a:custGeom>
              <a:avLst/>
              <a:gdLst/>
              <a:ahLst/>
              <a:cxnLst/>
              <a:rect l="l" t="t" r="r" b="b"/>
              <a:pathLst>
                <a:path w="3836" h="5160" extrusionOk="0">
                  <a:moveTo>
                    <a:pt x="1" y="0"/>
                  </a:moveTo>
                  <a:lnTo>
                    <a:pt x="115" y="3949"/>
                  </a:lnTo>
                  <a:cubicBezTo>
                    <a:pt x="115" y="3949"/>
                    <a:pt x="457" y="5113"/>
                    <a:pt x="1119" y="5159"/>
                  </a:cubicBezTo>
                  <a:cubicBezTo>
                    <a:pt x="1124" y="5159"/>
                    <a:pt x="1128" y="5159"/>
                    <a:pt x="1133" y="5159"/>
                  </a:cubicBezTo>
                  <a:cubicBezTo>
                    <a:pt x="1510" y="5159"/>
                    <a:pt x="2511" y="4291"/>
                    <a:pt x="2511" y="4291"/>
                  </a:cubicBezTo>
                  <a:lnTo>
                    <a:pt x="3835" y="0"/>
                  </a:lnTo>
                  <a:close/>
                </a:path>
              </a:pathLst>
            </a:custGeom>
            <a:solidFill>
              <a:schemeClr val="accent3">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660;p70"/>
            <p:cNvSpPr/>
            <p:nvPr/>
          </p:nvSpPr>
          <p:spPr>
            <a:xfrm>
              <a:off x="5686051" y="3929891"/>
              <a:ext cx="193684" cy="95115"/>
            </a:xfrm>
            <a:custGeom>
              <a:avLst/>
              <a:gdLst/>
              <a:ahLst/>
              <a:cxnLst/>
              <a:rect l="l" t="t" r="r" b="b"/>
              <a:pathLst>
                <a:path w="8241" h="4047" extrusionOk="0">
                  <a:moveTo>
                    <a:pt x="586" y="0"/>
                  </a:moveTo>
                  <a:cubicBezTo>
                    <a:pt x="566" y="0"/>
                    <a:pt x="546" y="2"/>
                    <a:pt x="525" y="6"/>
                  </a:cubicBezTo>
                  <a:cubicBezTo>
                    <a:pt x="388" y="29"/>
                    <a:pt x="297" y="97"/>
                    <a:pt x="274" y="189"/>
                  </a:cubicBezTo>
                  <a:cubicBezTo>
                    <a:pt x="160" y="828"/>
                    <a:pt x="0" y="3133"/>
                    <a:pt x="69" y="3841"/>
                  </a:cubicBezTo>
                  <a:cubicBezTo>
                    <a:pt x="81" y="3904"/>
                    <a:pt x="466" y="3939"/>
                    <a:pt x="810" y="3939"/>
                  </a:cubicBezTo>
                  <a:cubicBezTo>
                    <a:pt x="1092" y="3939"/>
                    <a:pt x="1347" y="3915"/>
                    <a:pt x="1347" y="3864"/>
                  </a:cubicBezTo>
                  <a:lnTo>
                    <a:pt x="1553" y="3065"/>
                  </a:lnTo>
                  <a:cubicBezTo>
                    <a:pt x="1541" y="2942"/>
                    <a:pt x="1590" y="2885"/>
                    <a:pt x="1656" y="2885"/>
                  </a:cubicBezTo>
                  <a:cubicBezTo>
                    <a:pt x="1725" y="2885"/>
                    <a:pt x="1814" y="2948"/>
                    <a:pt x="1872" y="3065"/>
                  </a:cubicBezTo>
                  <a:lnTo>
                    <a:pt x="2260" y="3886"/>
                  </a:lnTo>
                  <a:cubicBezTo>
                    <a:pt x="2306" y="3978"/>
                    <a:pt x="2420" y="4046"/>
                    <a:pt x="2557" y="4046"/>
                  </a:cubicBezTo>
                  <a:lnTo>
                    <a:pt x="7852" y="4001"/>
                  </a:lnTo>
                  <a:cubicBezTo>
                    <a:pt x="8103" y="4001"/>
                    <a:pt x="8240" y="3772"/>
                    <a:pt x="8058" y="3635"/>
                  </a:cubicBezTo>
                  <a:lnTo>
                    <a:pt x="4474" y="714"/>
                  </a:lnTo>
                  <a:cubicBezTo>
                    <a:pt x="4410" y="671"/>
                    <a:pt x="4330" y="648"/>
                    <a:pt x="4251" y="648"/>
                  </a:cubicBezTo>
                  <a:cubicBezTo>
                    <a:pt x="4164" y="648"/>
                    <a:pt x="4078" y="676"/>
                    <a:pt x="4018" y="737"/>
                  </a:cubicBezTo>
                  <a:cubicBezTo>
                    <a:pt x="3858" y="874"/>
                    <a:pt x="3333" y="1125"/>
                    <a:pt x="2922" y="1262"/>
                  </a:cubicBezTo>
                  <a:cubicBezTo>
                    <a:pt x="2867" y="1280"/>
                    <a:pt x="2807" y="1288"/>
                    <a:pt x="2745" y="1288"/>
                  </a:cubicBezTo>
                  <a:cubicBezTo>
                    <a:pt x="2108" y="1288"/>
                    <a:pt x="1134" y="409"/>
                    <a:pt x="822" y="97"/>
                  </a:cubicBezTo>
                  <a:cubicBezTo>
                    <a:pt x="766" y="41"/>
                    <a:pt x="679" y="0"/>
                    <a:pt x="586"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661;p70"/>
            <p:cNvSpPr/>
            <p:nvPr/>
          </p:nvSpPr>
          <p:spPr>
            <a:xfrm>
              <a:off x="5311614" y="3936189"/>
              <a:ext cx="126091" cy="130674"/>
            </a:xfrm>
            <a:custGeom>
              <a:avLst/>
              <a:gdLst/>
              <a:ahLst/>
              <a:cxnLst/>
              <a:rect l="l" t="t" r="r" b="b"/>
              <a:pathLst>
                <a:path w="5365" h="5560" extrusionOk="0">
                  <a:moveTo>
                    <a:pt x="2317" y="1"/>
                  </a:moveTo>
                  <a:cubicBezTo>
                    <a:pt x="2294" y="1"/>
                    <a:pt x="2272" y="12"/>
                    <a:pt x="2260" y="35"/>
                  </a:cubicBezTo>
                  <a:lnTo>
                    <a:pt x="206" y="3436"/>
                  </a:lnTo>
                  <a:cubicBezTo>
                    <a:pt x="0" y="3778"/>
                    <a:pt x="115" y="4166"/>
                    <a:pt x="503" y="4417"/>
                  </a:cubicBezTo>
                  <a:cubicBezTo>
                    <a:pt x="1142" y="4783"/>
                    <a:pt x="1667" y="5536"/>
                    <a:pt x="2078" y="5559"/>
                  </a:cubicBezTo>
                  <a:cubicBezTo>
                    <a:pt x="2088" y="5559"/>
                    <a:pt x="2098" y="5559"/>
                    <a:pt x="2108" y="5559"/>
                  </a:cubicBezTo>
                  <a:cubicBezTo>
                    <a:pt x="2818" y="5559"/>
                    <a:pt x="3936" y="4801"/>
                    <a:pt x="4565" y="4531"/>
                  </a:cubicBezTo>
                  <a:cubicBezTo>
                    <a:pt x="5022" y="4326"/>
                    <a:pt x="5364" y="4052"/>
                    <a:pt x="5296" y="3687"/>
                  </a:cubicBezTo>
                  <a:lnTo>
                    <a:pt x="4794" y="263"/>
                  </a:lnTo>
                  <a:cubicBezTo>
                    <a:pt x="4794" y="235"/>
                    <a:pt x="4768" y="215"/>
                    <a:pt x="4737" y="215"/>
                  </a:cubicBezTo>
                  <a:cubicBezTo>
                    <a:pt x="4718" y="215"/>
                    <a:pt x="4697" y="223"/>
                    <a:pt x="4680" y="240"/>
                  </a:cubicBezTo>
                  <a:lnTo>
                    <a:pt x="3904" y="948"/>
                  </a:lnTo>
                  <a:cubicBezTo>
                    <a:pt x="3792" y="1050"/>
                    <a:pt x="3589" y="1101"/>
                    <a:pt x="3385" y="1101"/>
                  </a:cubicBezTo>
                  <a:cubicBezTo>
                    <a:pt x="3131" y="1101"/>
                    <a:pt x="2874" y="1021"/>
                    <a:pt x="2785" y="857"/>
                  </a:cubicBezTo>
                  <a:cubicBezTo>
                    <a:pt x="2648" y="674"/>
                    <a:pt x="2374" y="35"/>
                    <a:pt x="2374" y="35"/>
                  </a:cubicBezTo>
                  <a:cubicBezTo>
                    <a:pt x="2363" y="12"/>
                    <a:pt x="2340" y="1"/>
                    <a:pt x="231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662;p70"/>
            <p:cNvSpPr/>
            <p:nvPr/>
          </p:nvSpPr>
          <p:spPr>
            <a:xfrm>
              <a:off x="5263858" y="2586434"/>
              <a:ext cx="726392" cy="1281215"/>
            </a:xfrm>
            <a:custGeom>
              <a:avLst/>
              <a:gdLst/>
              <a:ahLst/>
              <a:cxnLst/>
              <a:rect l="l" t="t" r="r" b="b"/>
              <a:pathLst>
                <a:path w="30907" h="54514" extrusionOk="0">
                  <a:moveTo>
                    <a:pt x="21639" y="1"/>
                  </a:moveTo>
                  <a:cubicBezTo>
                    <a:pt x="19194" y="1"/>
                    <a:pt x="16582" y="313"/>
                    <a:pt x="14290" y="380"/>
                  </a:cubicBezTo>
                  <a:cubicBezTo>
                    <a:pt x="12760" y="3119"/>
                    <a:pt x="11939" y="5105"/>
                    <a:pt x="11048" y="8597"/>
                  </a:cubicBezTo>
                  <a:cubicBezTo>
                    <a:pt x="10021" y="12614"/>
                    <a:pt x="480" y="46715"/>
                    <a:pt x="1" y="54042"/>
                  </a:cubicBezTo>
                  <a:cubicBezTo>
                    <a:pt x="812" y="54230"/>
                    <a:pt x="5074" y="54281"/>
                    <a:pt x="8282" y="54281"/>
                  </a:cubicBezTo>
                  <a:cubicBezTo>
                    <a:pt x="10127" y="54281"/>
                    <a:pt x="11624" y="54264"/>
                    <a:pt x="11916" y="54248"/>
                  </a:cubicBezTo>
                  <a:cubicBezTo>
                    <a:pt x="14472" y="46943"/>
                    <a:pt x="17896" y="23182"/>
                    <a:pt x="18992" y="18572"/>
                  </a:cubicBezTo>
                  <a:cubicBezTo>
                    <a:pt x="19063" y="18257"/>
                    <a:pt x="19318" y="18114"/>
                    <a:pt x="19575" y="18114"/>
                  </a:cubicBezTo>
                  <a:cubicBezTo>
                    <a:pt x="19895" y="18114"/>
                    <a:pt x="20217" y="18338"/>
                    <a:pt x="20179" y="18731"/>
                  </a:cubicBezTo>
                  <a:cubicBezTo>
                    <a:pt x="19539" y="24004"/>
                    <a:pt x="15728" y="46167"/>
                    <a:pt x="14061" y="54270"/>
                  </a:cubicBezTo>
                  <a:cubicBezTo>
                    <a:pt x="14420" y="54456"/>
                    <a:pt x="17552" y="54514"/>
                    <a:pt x="20474" y="54514"/>
                  </a:cubicBezTo>
                  <a:cubicBezTo>
                    <a:pt x="22951" y="54514"/>
                    <a:pt x="25278" y="54472"/>
                    <a:pt x="25634" y="54430"/>
                  </a:cubicBezTo>
                  <a:cubicBezTo>
                    <a:pt x="26478" y="45414"/>
                    <a:pt x="30906" y="11222"/>
                    <a:pt x="24219" y="152"/>
                  </a:cubicBezTo>
                  <a:cubicBezTo>
                    <a:pt x="23396" y="42"/>
                    <a:pt x="22529" y="1"/>
                    <a:pt x="21639"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663;p70"/>
            <p:cNvSpPr/>
            <p:nvPr/>
          </p:nvSpPr>
          <p:spPr>
            <a:xfrm>
              <a:off x="5809437" y="2600724"/>
              <a:ext cx="78334" cy="1257454"/>
            </a:xfrm>
            <a:custGeom>
              <a:avLst/>
              <a:gdLst/>
              <a:ahLst/>
              <a:cxnLst/>
              <a:rect l="l" t="t" r="r" b="b"/>
              <a:pathLst>
                <a:path w="3333" h="53503" fill="none" extrusionOk="0">
                  <a:moveTo>
                    <a:pt x="365" y="0"/>
                  </a:moveTo>
                  <a:cubicBezTo>
                    <a:pt x="365" y="0"/>
                    <a:pt x="3333" y="7510"/>
                    <a:pt x="3333" y="17028"/>
                  </a:cubicBezTo>
                  <a:cubicBezTo>
                    <a:pt x="3333" y="26569"/>
                    <a:pt x="0" y="53503"/>
                    <a:pt x="0" y="53503"/>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664;p70"/>
            <p:cNvSpPr/>
            <p:nvPr/>
          </p:nvSpPr>
          <p:spPr>
            <a:xfrm>
              <a:off x="5311074" y="2610900"/>
              <a:ext cx="324570" cy="1244058"/>
            </a:xfrm>
            <a:custGeom>
              <a:avLst/>
              <a:gdLst/>
              <a:ahLst/>
              <a:cxnLst/>
              <a:rect l="l" t="t" r="r" b="b"/>
              <a:pathLst>
                <a:path w="13810" h="52933" fill="none" extrusionOk="0">
                  <a:moveTo>
                    <a:pt x="1" y="52933"/>
                  </a:moveTo>
                  <a:lnTo>
                    <a:pt x="13810"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665;p70"/>
            <p:cNvSpPr/>
            <p:nvPr/>
          </p:nvSpPr>
          <p:spPr>
            <a:xfrm>
              <a:off x="5586261" y="2617340"/>
              <a:ext cx="93916" cy="204942"/>
            </a:xfrm>
            <a:custGeom>
              <a:avLst/>
              <a:gdLst/>
              <a:ahLst/>
              <a:cxnLst/>
              <a:rect l="l" t="t" r="r" b="b"/>
              <a:pathLst>
                <a:path w="3996" h="8720" fill="none" extrusionOk="0">
                  <a:moveTo>
                    <a:pt x="3995" y="1"/>
                  </a:moveTo>
                  <a:cubicBezTo>
                    <a:pt x="3995" y="1"/>
                    <a:pt x="3904" y="8720"/>
                    <a:pt x="1" y="8035"/>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666;p70"/>
            <p:cNvSpPr/>
            <p:nvPr/>
          </p:nvSpPr>
          <p:spPr>
            <a:xfrm>
              <a:off x="5779401" y="2612522"/>
              <a:ext cx="92294" cy="219419"/>
            </a:xfrm>
            <a:custGeom>
              <a:avLst/>
              <a:gdLst/>
              <a:ahLst/>
              <a:cxnLst/>
              <a:rect l="l" t="t" r="r" b="b"/>
              <a:pathLst>
                <a:path w="3927" h="9336" fill="none" extrusionOk="0">
                  <a:moveTo>
                    <a:pt x="3926" y="8651"/>
                  </a:moveTo>
                  <a:cubicBezTo>
                    <a:pt x="0" y="9336"/>
                    <a:pt x="548" y="0"/>
                    <a:pt x="548" y="0"/>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667;p70"/>
            <p:cNvSpPr/>
            <p:nvPr/>
          </p:nvSpPr>
          <p:spPr>
            <a:xfrm>
              <a:off x="5517070" y="2260600"/>
              <a:ext cx="356768" cy="354089"/>
            </a:xfrm>
            <a:custGeom>
              <a:avLst/>
              <a:gdLst/>
              <a:ahLst/>
              <a:cxnLst/>
              <a:rect l="l" t="t" r="r" b="b"/>
              <a:pathLst>
                <a:path w="15180" h="15066" extrusionOk="0">
                  <a:moveTo>
                    <a:pt x="12760" y="1"/>
                  </a:moveTo>
                  <a:lnTo>
                    <a:pt x="12760" y="1"/>
                  </a:lnTo>
                  <a:cubicBezTo>
                    <a:pt x="11560" y="501"/>
                    <a:pt x="10374" y="665"/>
                    <a:pt x="9338" y="665"/>
                  </a:cubicBezTo>
                  <a:cubicBezTo>
                    <a:pt x="7397" y="665"/>
                    <a:pt x="5981" y="92"/>
                    <a:pt x="5981" y="92"/>
                  </a:cubicBezTo>
                  <a:cubicBezTo>
                    <a:pt x="5205" y="138"/>
                    <a:pt x="3401" y="1051"/>
                    <a:pt x="3401" y="1051"/>
                  </a:cubicBezTo>
                  <a:cubicBezTo>
                    <a:pt x="2466" y="3699"/>
                    <a:pt x="0" y="12053"/>
                    <a:pt x="2808" y="14518"/>
                  </a:cubicBezTo>
                  <a:cubicBezTo>
                    <a:pt x="5371" y="14920"/>
                    <a:pt x="7465" y="15065"/>
                    <a:pt x="9152" y="15065"/>
                  </a:cubicBezTo>
                  <a:cubicBezTo>
                    <a:pt x="13489" y="15065"/>
                    <a:pt x="15134" y="14107"/>
                    <a:pt x="15134" y="14107"/>
                  </a:cubicBezTo>
                  <a:cubicBezTo>
                    <a:pt x="15020" y="13787"/>
                    <a:pt x="14974" y="10729"/>
                    <a:pt x="15065" y="8583"/>
                  </a:cubicBezTo>
                  <a:cubicBezTo>
                    <a:pt x="15179" y="6461"/>
                    <a:pt x="12669" y="229"/>
                    <a:pt x="12760"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668;p70"/>
            <p:cNvSpPr/>
            <p:nvPr/>
          </p:nvSpPr>
          <p:spPr>
            <a:xfrm>
              <a:off x="5657073" y="2222526"/>
              <a:ext cx="121273" cy="117630"/>
            </a:xfrm>
            <a:custGeom>
              <a:avLst/>
              <a:gdLst/>
              <a:ahLst/>
              <a:cxnLst/>
              <a:rect l="l" t="t" r="r" b="b"/>
              <a:pathLst>
                <a:path w="5160" h="5005" extrusionOk="0">
                  <a:moveTo>
                    <a:pt x="1302" y="0"/>
                  </a:moveTo>
                  <a:lnTo>
                    <a:pt x="1" y="1689"/>
                  </a:lnTo>
                  <a:cubicBezTo>
                    <a:pt x="982" y="3127"/>
                    <a:pt x="4224" y="4611"/>
                    <a:pt x="4954" y="4999"/>
                  </a:cubicBezTo>
                  <a:cubicBezTo>
                    <a:pt x="4970" y="5003"/>
                    <a:pt x="4985" y="5005"/>
                    <a:pt x="5001" y="5005"/>
                  </a:cubicBezTo>
                  <a:cubicBezTo>
                    <a:pt x="5074" y="5005"/>
                    <a:pt x="5137" y="4961"/>
                    <a:pt x="5137" y="4885"/>
                  </a:cubicBezTo>
                  <a:lnTo>
                    <a:pt x="5159" y="1895"/>
                  </a:lnTo>
                  <a:cubicBezTo>
                    <a:pt x="2854" y="1096"/>
                    <a:pt x="1302" y="0"/>
                    <a:pt x="1302"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669;p70"/>
            <p:cNvSpPr/>
            <p:nvPr/>
          </p:nvSpPr>
          <p:spPr>
            <a:xfrm>
              <a:off x="5777780" y="2220387"/>
              <a:ext cx="40800" cy="118406"/>
            </a:xfrm>
            <a:custGeom>
              <a:avLst/>
              <a:gdLst/>
              <a:ahLst/>
              <a:cxnLst/>
              <a:rect l="l" t="t" r="r" b="b"/>
              <a:pathLst>
                <a:path w="1736" h="5038" extrusionOk="0">
                  <a:moveTo>
                    <a:pt x="343" y="0"/>
                  </a:moveTo>
                  <a:cubicBezTo>
                    <a:pt x="343" y="0"/>
                    <a:pt x="731" y="1370"/>
                    <a:pt x="1" y="1917"/>
                  </a:cubicBezTo>
                  <a:lnTo>
                    <a:pt x="1005" y="4862"/>
                  </a:lnTo>
                  <a:cubicBezTo>
                    <a:pt x="1055" y="4988"/>
                    <a:pt x="1126" y="5037"/>
                    <a:pt x="1184" y="5037"/>
                  </a:cubicBezTo>
                  <a:cubicBezTo>
                    <a:pt x="1231" y="5037"/>
                    <a:pt x="1269" y="5004"/>
                    <a:pt x="1279" y="4953"/>
                  </a:cubicBezTo>
                  <a:cubicBezTo>
                    <a:pt x="1439" y="4223"/>
                    <a:pt x="1735" y="2579"/>
                    <a:pt x="1530" y="1621"/>
                  </a:cubicBezTo>
                  <a:lnTo>
                    <a:pt x="343"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670;p70"/>
            <p:cNvSpPr/>
            <p:nvPr/>
          </p:nvSpPr>
          <p:spPr>
            <a:xfrm>
              <a:off x="5787439" y="2330895"/>
              <a:ext cx="9683" cy="18778"/>
            </a:xfrm>
            <a:custGeom>
              <a:avLst/>
              <a:gdLst/>
              <a:ahLst/>
              <a:cxnLst/>
              <a:rect l="l" t="t" r="r" b="b"/>
              <a:pathLst>
                <a:path w="412" h="799" extrusionOk="0">
                  <a:moveTo>
                    <a:pt x="206" y="0"/>
                  </a:moveTo>
                  <a:cubicBezTo>
                    <a:pt x="92" y="0"/>
                    <a:pt x="0" y="183"/>
                    <a:pt x="0" y="411"/>
                  </a:cubicBezTo>
                  <a:cubicBezTo>
                    <a:pt x="0" y="616"/>
                    <a:pt x="92" y="799"/>
                    <a:pt x="206" y="799"/>
                  </a:cubicBezTo>
                  <a:cubicBezTo>
                    <a:pt x="320" y="799"/>
                    <a:pt x="411" y="616"/>
                    <a:pt x="411" y="411"/>
                  </a:cubicBezTo>
                  <a:cubicBezTo>
                    <a:pt x="411" y="183"/>
                    <a:pt x="320" y="0"/>
                    <a:pt x="2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671;p70"/>
            <p:cNvSpPr/>
            <p:nvPr/>
          </p:nvSpPr>
          <p:spPr>
            <a:xfrm>
              <a:off x="5789578" y="2371107"/>
              <a:ext cx="10224" cy="18285"/>
            </a:xfrm>
            <a:custGeom>
              <a:avLst/>
              <a:gdLst/>
              <a:ahLst/>
              <a:cxnLst/>
              <a:rect l="l" t="t" r="r" b="b"/>
              <a:pathLst>
                <a:path w="435" h="778" extrusionOk="0">
                  <a:moveTo>
                    <a:pt x="229" y="1"/>
                  </a:moveTo>
                  <a:cubicBezTo>
                    <a:pt x="115" y="1"/>
                    <a:pt x="1" y="161"/>
                    <a:pt x="1" y="389"/>
                  </a:cubicBezTo>
                  <a:cubicBezTo>
                    <a:pt x="1" y="617"/>
                    <a:pt x="115" y="777"/>
                    <a:pt x="229" y="777"/>
                  </a:cubicBezTo>
                  <a:cubicBezTo>
                    <a:pt x="343" y="777"/>
                    <a:pt x="434" y="617"/>
                    <a:pt x="434" y="389"/>
                  </a:cubicBezTo>
                  <a:cubicBezTo>
                    <a:pt x="434" y="161"/>
                    <a:pt x="343" y="1"/>
                    <a:pt x="2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672;p70"/>
            <p:cNvSpPr/>
            <p:nvPr/>
          </p:nvSpPr>
          <p:spPr>
            <a:xfrm>
              <a:off x="5791740" y="2414563"/>
              <a:ext cx="10200" cy="18802"/>
            </a:xfrm>
            <a:custGeom>
              <a:avLst/>
              <a:gdLst/>
              <a:ahLst/>
              <a:cxnLst/>
              <a:rect l="l" t="t" r="r" b="b"/>
              <a:pathLst>
                <a:path w="434" h="800" extrusionOk="0">
                  <a:moveTo>
                    <a:pt x="205" y="1"/>
                  </a:moveTo>
                  <a:cubicBezTo>
                    <a:pt x="91" y="1"/>
                    <a:pt x="0" y="183"/>
                    <a:pt x="0" y="412"/>
                  </a:cubicBezTo>
                  <a:cubicBezTo>
                    <a:pt x="0" y="617"/>
                    <a:pt x="91" y="800"/>
                    <a:pt x="205" y="800"/>
                  </a:cubicBezTo>
                  <a:cubicBezTo>
                    <a:pt x="320" y="800"/>
                    <a:pt x="434" y="617"/>
                    <a:pt x="434" y="412"/>
                  </a:cubicBezTo>
                  <a:cubicBezTo>
                    <a:pt x="434" y="183"/>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673;p70"/>
            <p:cNvSpPr/>
            <p:nvPr/>
          </p:nvSpPr>
          <p:spPr>
            <a:xfrm>
              <a:off x="5791740" y="2463377"/>
              <a:ext cx="10200" cy="18802"/>
            </a:xfrm>
            <a:custGeom>
              <a:avLst/>
              <a:gdLst/>
              <a:ahLst/>
              <a:cxnLst/>
              <a:rect l="l" t="t" r="r" b="b"/>
              <a:pathLst>
                <a:path w="434" h="800" extrusionOk="0">
                  <a:moveTo>
                    <a:pt x="205" y="1"/>
                  </a:moveTo>
                  <a:cubicBezTo>
                    <a:pt x="91" y="1"/>
                    <a:pt x="0" y="161"/>
                    <a:pt x="0" y="389"/>
                  </a:cubicBezTo>
                  <a:cubicBezTo>
                    <a:pt x="0" y="617"/>
                    <a:pt x="91" y="800"/>
                    <a:pt x="205" y="800"/>
                  </a:cubicBezTo>
                  <a:cubicBezTo>
                    <a:pt x="320" y="800"/>
                    <a:pt x="434" y="617"/>
                    <a:pt x="434" y="389"/>
                  </a:cubicBezTo>
                  <a:cubicBezTo>
                    <a:pt x="434" y="161"/>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674;p70"/>
            <p:cNvSpPr/>
            <p:nvPr/>
          </p:nvSpPr>
          <p:spPr>
            <a:xfrm>
              <a:off x="5791740" y="2511674"/>
              <a:ext cx="10200" cy="18802"/>
            </a:xfrm>
            <a:custGeom>
              <a:avLst/>
              <a:gdLst/>
              <a:ahLst/>
              <a:cxnLst/>
              <a:rect l="l" t="t" r="r" b="b"/>
              <a:pathLst>
                <a:path w="434" h="800" extrusionOk="0">
                  <a:moveTo>
                    <a:pt x="205" y="0"/>
                  </a:moveTo>
                  <a:cubicBezTo>
                    <a:pt x="91" y="0"/>
                    <a:pt x="0" y="183"/>
                    <a:pt x="0" y="388"/>
                  </a:cubicBezTo>
                  <a:cubicBezTo>
                    <a:pt x="0" y="616"/>
                    <a:pt x="91" y="799"/>
                    <a:pt x="205" y="799"/>
                  </a:cubicBezTo>
                  <a:cubicBezTo>
                    <a:pt x="320" y="799"/>
                    <a:pt x="434" y="616"/>
                    <a:pt x="434" y="388"/>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675;p70"/>
            <p:cNvSpPr/>
            <p:nvPr/>
          </p:nvSpPr>
          <p:spPr>
            <a:xfrm>
              <a:off x="5791740" y="2559947"/>
              <a:ext cx="10200" cy="18802"/>
            </a:xfrm>
            <a:custGeom>
              <a:avLst/>
              <a:gdLst/>
              <a:ahLst/>
              <a:cxnLst/>
              <a:rect l="l" t="t" r="r" b="b"/>
              <a:pathLst>
                <a:path w="434" h="800" extrusionOk="0">
                  <a:moveTo>
                    <a:pt x="205" y="0"/>
                  </a:moveTo>
                  <a:cubicBezTo>
                    <a:pt x="91" y="0"/>
                    <a:pt x="0" y="183"/>
                    <a:pt x="0" y="411"/>
                  </a:cubicBezTo>
                  <a:cubicBezTo>
                    <a:pt x="0" y="617"/>
                    <a:pt x="91" y="799"/>
                    <a:pt x="205" y="799"/>
                  </a:cubicBezTo>
                  <a:cubicBezTo>
                    <a:pt x="320" y="799"/>
                    <a:pt x="434" y="617"/>
                    <a:pt x="434" y="411"/>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676;p70"/>
            <p:cNvSpPr/>
            <p:nvPr/>
          </p:nvSpPr>
          <p:spPr>
            <a:xfrm>
              <a:off x="5354529" y="2693510"/>
              <a:ext cx="382503" cy="357849"/>
            </a:xfrm>
            <a:custGeom>
              <a:avLst/>
              <a:gdLst/>
              <a:ahLst/>
              <a:cxnLst/>
              <a:rect l="l" t="t" r="r" b="b"/>
              <a:pathLst>
                <a:path w="16275" h="15226" extrusionOk="0">
                  <a:moveTo>
                    <a:pt x="4908" y="1"/>
                  </a:moveTo>
                  <a:lnTo>
                    <a:pt x="0" y="7647"/>
                  </a:lnTo>
                  <a:lnTo>
                    <a:pt x="11824" y="15225"/>
                  </a:lnTo>
                  <a:lnTo>
                    <a:pt x="15704" y="9177"/>
                  </a:lnTo>
                  <a:cubicBezTo>
                    <a:pt x="16275" y="8287"/>
                    <a:pt x="16024" y="7122"/>
                    <a:pt x="15134" y="6552"/>
                  </a:cubicBezTo>
                  <a:lnTo>
                    <a:pt x="49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677;p70"/>
            <p:cNvSpPr/>
            <p:nvPr/>
          </p:nvSpPr>
          <p:spPr>
            <a:xfrm>
              <a:off x="5512769" y="2832455"/>
              <a:ext cx="76736" cy="76736"/>
            </a:xfrm>
            <a:custGeom>
              <a:avLst/>
              <a:gdLst/>
              <a:ahLst/>
              <a:cxnLst/>
              <a:rect l="l" t="t" r="r" b="b"/>
              <a:pathLst>
                <a:path w="3265" h="3265" extrusionOk="0">
                  <a:moveTo>
                    <a:pt x="1644" y="1"/>
                  </a:moveTo>
                  <a:cubicBezTo>
                    <a:pt x="731" y="1"/>
                    <a:pt x="1" y="731"/>
                    <a:pt x="1" y="1644"/>
                  </a:cubicBezTo>
                  <a:cubicBezTo>
                    <a:pt x="1" y="2534"/>
                    <a:pt x="731" y="3265"/>
                    <a:pt x="1644" y="3265"/>
                  </a:cubicBezTo>
                  <a:cubicBezTo>
                    <a:pt x="2535" y="3265"/>
                    <a:pt x="3265" y="2534"/>
                    <a:pt x="3265" y="1644"/>
                  </a:cubicBezTo>
                  <a:cubicBezTo>
                    <a:pt x="3265" y="731"/>
                    <a:pt x="2535" y="1"/>
                    <a:pt x="16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678;p70"/>
            <p:cNvSpPr/>
            <p:nvPr/>
          </p:nvSpPr>
          <p:spPr>
            <a:xfrm>
              <a:off x="5445177" y="2277145"/>
              <a:ext cx="219443" cy="740047"/>
            </a:xfrm>
            <a:custGeom>
              <a:avLst/>
              <a:gdLst/>
              <a:ahLst/>
              <a:cxnLst/>
              <a:rect l="l" t="t" r="r" b="b"/>
              <a:pathLst>
                <a:path w="9337" h="31488" extrusionOk="0">
                  <a:moveTo>
                    <a:pt x="7141" y="0"/>
                  </a:moveTo>
                  <a:cubicBezTo>
                    <a:pt x="5732" y="0"/>
                    <a:pt x="3830" y="4461"/>
                    <a:pt x="3539" y="6076"/>
                  </a:cubicBezTo>
                  <a:cubicBezTo>
                    <a:pt x="1" y="25797"/>
                    <a:pt x="2306" y="29563"/>
                    <a:pt x="2535" y="29700"/>
                  </a:cubicBezTo>
                  <a:cubicBezTo>
                    <a:pt x="2831" y="29906"/>
                    <a:pt x="4475" y="31412"/>
                    <a:pt x="4680" y="31481"/>
                  </a:cubicBezTo>
                  <a:cubicBezTo>
                    <a:pt x="4693" y="31485"/>
                    <a:pt x="4705" y="31487"/>
                    <a:pt x="4716" y="31487"/>
                  </a:cubicBezTo>
                  <a:cubicBezTo>
                    <a:pt x="5040" y="31487"/>
                    <a:pt x="4637" y="29574"/>
                    <a:pt x="4703" y="28536"/>
                  </a:cubicBezTo>
                  <a:cubicBezTo>
                    <a:pt x="4703" y="28519"/>
                    <a:pt x="4703" y="28511"/>
                    <a:pt x="4704" y="28511"/>
                  </a:cubicBezTo>
                  <a:cubicBezTo>
                    <a:pt x="4711" y="28511"/>
                    <a:pt x="4751" y="29255"/>
                    <a:pt x="4771" y="29586"/>
                  </a:cubicBezTo>
                  <a:lnTo>
                    <a:pt x="4840" y="30431"/>
                  </a:lnTo>
                  <a:cubicBezTo>
                    <a:pt x="5319" y="30202"/>
                    <a:pt x="5319" y="29244"/>
                    <a:pt x="5388" y="28924"/>
                  </a:cubicBezTo>
                  <a:cubicBezTo>
                    <a:pt x="5502" y="28490"/>
                    <a:pt x="5411" y="28217"/>
                    <a:pt x="5365" y="28125"/>
                  </a:cubicBezTo>
                  <a:cubicBezTo>
                    <a:pt x="5137" y="27646"/>
                    <a:pt x="4703" y="26710"/>
                    <a:pt x="4634" y="25888"/>
                  </a:cubicBezTo>
                  <a:cubicBezTo>
                    <a:pt x="4612" y="25386"/>
                    <a:pt x="7944" y="9363"/>
                    <a:pt x="8538" y="7012"/>
                  </a:cubicBezTo>
                  <a:cubicBezTo>
                    <a:pt x="9336" y="3794"/>
                    <a:pt x="8332" y="119"/>
                    <a:pt x="7214" y="5"/>
                  </a:cubicBezTo>
                  <a:cubicBezTo>
                    <a:pt x="7190" y="2"/>
                    <a:pt x="7165" y="0"/>
                    <a:pt x="7141" y="0"/>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2" name="Rectangle 71"/>
          <p:cNvSpPr/>
          <p:nvPr/>
        </p:nvSpPr>
        <p:spPr>
          <a:xfrm>
            <a:off x="7280241" y="137577"/>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22539786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7" name="Google Shape;1817;p39"/>
          <p:cNvSpPr/>
          <p:nvPr/>
        </p:nvSpPr>
        <p:spPr>
          <a:xfrm>
            <a:off x="4832291" y="7050783"/>
            <a:ext cx="59144" cy="77252"/>
          </a:xfrm>
          <a:custGeom>
            <a:avLst/>
            <a:gdLst/>
            <a:ahLst/>
            <a:cxnLst/>
            <a:rect l="l" t="t" r="r" b="b"/>
            <a:pathLst>
              <a:path w="712" h="930" extrusionOk="0">
                <a:moveTo>
                  <a:pt x="212" y="0"/>
                </a:moveTo>
                <a:lnTo>
                  <a:pt x="0" y="217"/>
                </a:lnTo>
                <a:lnTo>
                  <a:pt x="712" y="929"/>
                </a:lnTo>
                <a:cubicBezTo>
                  <a:pt x="697" y="770"/>
                  <a:pt x="684" y="613"/>
                  <a:pt x="669" y="453"/>
                </a:cubicBezTo>
                <a:lnTo>
                  <a:pt x="212"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8" name="Google Shape;1818;p39"/>
          <p:cNvSpPr/>
          <p:nvPr/>
        </p:nvSpPr>
        <p:spPr>
          <a:xfrm>
            <a:off x="4829052" y="7047627"/>
            <a:ext cx="20849" cy="21265"/>
          </a:xfrm>
          <a:custGeom>
            <a:avLst/>
            <a:gdLst/>
            <a:ahLst/>
            <a:cxnLst/>
            <a:rect l="l" t="t" r="r" b="b"/>
            <a:pathLst>
              <a:path w="251" h="256" extrusionOk="0">
                <a:moveTo>
                  <a:pt x="213" y="1"/>
                </a:moveTo>
                <a:lnTo>
                  <a:pt x="1" y="218"/>
                </a:lnTo>
                <a:lnTo>
                  <a:pt x="39" y="255"/>
                </a:lnTo>
                <a:lnTo>
                  <a:pt x="251" y="38"/>
                </a:lnTo>
                <a:lnTo>
                  <a:pt x="213"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4825978" y="7044552"/>
            <a:ext cx="20849" cy="21181"/>
          </a:xfrm>
          <a:custGeom>
            <a:avLst/>
            <a:gdLst/>
            <a:ahLst/>
            <a:cxnLst/>
            <a:rect l="l" t="t" r="r" b="b"/>
            <a:pathLst>
              <a:path w="251" h="255" extrusionOk="0">
                <a:moveTo>
                  <a:pt x="213" y="0"/>
                </a:moveTo>
                <a:lnTo>
                  <a:pt x="0" y="216"/>
                </a:lnTo>
                <a:lnTo>
                  <a:pt x="38" y="255"/>
                </a:lnTo>
                <a:lnTo>
                  <a:pt x="250" y="38"/>
                </a:lnTo>
                <a:lnTo>
                  <a:pt x="213"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3038064" y="7050783"/>
            <a:ext cx="447563" cy="432528"/>
          </a:xfrm>
          <a:custGeom>
            <a:avLst/>
            <a:gdLst/>
            <a:ahLst/>
            <a:cxnLst/>
            <a:rect l="l" t="t" r="r" b="b"/>
            <a:pathLst>
              <a:path w="5388" h="5207" extrusionOk="0">
                <a:moveTo>
                  <a:pt x="218" y="0"/>
                </a:moveTo>
                <a:lnTo>
                  <a:pt x="1" y="217"/>
                </a:lnTo>
                <a:lnTo>
                  <a:pt x="4995" y="5206"/>
                </a:lnTo>
                <a:cubicBezTo>
                  <a:pt x="5122" y="5193"/>
                  <a:pt x="5255" y="5178"/>
                  <a:pt x="5387" y="5169"/>
                </a:cubicBezTo>
                <a:lnTo>
                  <a:pt x="218"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3034991" y="7065652"/>
            <a:ext cx="83" cy="83"/>
          </a:xfrm>
          <a:custGeom>
            <a:avLst/>
            <a:gdLst/>
            <a:ahLst/>
            <a:cxnLst/>
            <a:rect l="l" t="t" r="r" b="b"/>
            <a:pathLst>
              <a:path w="1" h="1" extrusionOk="0">
                <a:moveTo>
                  <a:pt x="0" y="1"/>
                </a:move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3034991" y="7065652"/>
            <a:ext cx="3156" cy="3240"/>
          </a:xfrm>
          <a:custGeom>
            <a:avLst/>
            <a:gdLst/>
            <a:ahLst/>
            <a:cxnLst/>
            <a:rect l="l" t="t" r="r" b="b"/>
            <a:pathLst>
              <a:path w="38" h="39" extrusionOk="0">
                <a:moveTo>
                  <a:pt x="38" y="38"/>
                </a:moveTo>
                <a:lnTo>
                  <a:pt x="38" y="38"/>
                </a:lnTo>
                <a:lnTo>
                  <a:pt x="0"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3034992" y="7047627"/>
            <a:ext cx="21265" cy="21265"/>
          </a:xfrm>
          <a:custGeom>
            <a:avLst/>
            <a:gdLst/>
            <a:ahLst/>
            <a:cxnLst/>
            <a:rect l="l" t="t" r="r" b="b"/>
            <a:pathLst>
              <a:path w="256" h="256" extrusionOk="0">
                <a:moveTo>
                  <a:pt x="218" y="1"/>
                </a:moveTo>
                <a:lnTo>
                  <a:pt x="0"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p:cNvSpPr/>
          <p:nvPr/>
        </p:nvSpPr>
        <p:spPr>
          <a:xfrm>
            <a:off x="3031918" y="7062495"/>
            <a:ext cx="3156" cy="3240"/>
          </a:xfrm>
          <a:custGeom>
            <a:avLst/>
            <a:gdLst/>
            <a:ahLst/>
            <a:cxnLst/>
            <a:rect l="l" t="t" r="r" b="b"/>
            <a:pathLst>
              <a:path w="38" h="39" extrusionOk="0">
                <a:moveTo>
                  <a:pt x="0" y="0"/>
                </a:moveTo>
                <a:lnTo>
                  <a:pt x="0" y="0"/>
                </a:lnTo>
                <a:lnTo>
                  <a:pt x="37"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031918" y="7044552"/>
            <a:ext cx="21183" cy="21181"/>
          </a:xfrm>
          <a:custGeom>
            <a:avLst/>
            <a:gdLst/>
            <a:ahLst/>
            <a:cxnLst/>
            <a:rect l="l" t="t" r="r" b="b"/>
            <a:pathLst>
              <a:path w="255" h="255" extrusionOk="0">
                <a:moveTo>
                  <a:pt x="216" y="0"/>
                </a:moveTo>
                <a:lnTo>
                  <a:pt x="0" y="216"/>
                </a:lnTo>
                <a:lnTo>
                  <a:pt x="37" y="255"/>
                </a:lnTo>
                <a:lnTo>
                  <a:pt x="255" y="38"/>
                </a:lnTo>
                <a:lnTo>
                  <a:pt x="216"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6" name="Google Shape;1826;p39"/>
          <p:cNvSpPr/>
          <p:nvPr/>
        </p:nvSpPr>
        <p:spPr>
          <a:xfrm>
            <a:off x="1241261" y="7065652"/>
            <a:ext cx="3240" cy="3240"/>
          </a:xfrm>
          <a:custGeom>
            <a:avLst/>
            <a:gdLst/>
            <a:ahLst/>
            <a:cxnLst/>
            <a:rect l="l" t="t" r="r" b="b"/>
            <a:pathLst>
              <a:path w="39" h="39" extrusionOk="0">
                <a:moveTo>
                  <a:pt x="1" y="1"/>
                </a:moveTo>
                <a:lnTo>
                  <a:pt x="38" y="38"/>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7" name="Google Shape;1827;p39"/>
          <p:cNvSpPr/>
          <p:nvPr/>
        </p:nvSpPr>
        <p:spPr>
          <a:xfrm>
            <a:off x="1241262" y="7047627"/>
            <a:ext cx="21265" cy="21265"/>
          </a:xfrm>
          <a:custGeom>
            <a:avLst/>
            <a:gdLst/>
            <a:ahLst/>
            <a:cxnLst/>
            <a:rect l="l" t="t" r="r" b="b"/>
            <a:pathLst>
              <a:path w="256" h="256" extrusionOk="0">
                <a:moveTo>
                  <a:pt x="218" y="1"/>
                </a:moveTo>
                <a:lnTo>
                  <a:pt x="1"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8" name="Google Shape;1828;p39"/>
          <p:cNvSpPr/>
          <p:nvPr/>
        </p:nvSpPr>
        <p:spPr>
          <a:xfrm>
            <a:off x="1238189" y="7062495"/>
            <a:ext cx="3156" cy="3240"/>
          </a:xfrm>
          <a:custGeom>
            <a:avLst/>
            <a:gdLst/>
            <a:ahLst/>
            <a:cxnLst/>
            <a:rect l="l" t="t" r="r" b="b"/>
            <a:pathLst>
              <a:path w="38" h="39" extrusionOk="0">
                <a:moveTo>
                  <a:pt x="0" y="0"/>
                </a:moveTo>
                <a:lnTo>
                  <a:pt x="38"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9" name="Google Shape;1829;p39"/>
          <p:cNvSpPr/>
          <p:nvPr/>
        </p:nvSpPr>
        <p:spPr>
          <a:xfrm>
            <a:off x="1238189" y="7044552"/>
            <a:ext cx="21265" cy="21181"/>
          </a:xfrm>
          <a:custGeom>
            <a:avLst/>
            <a:gdLst/>
            <a:ahLst/>
            <a:cxnLst/>
            <a:rect l="l" t="t" r="r" b="b"/>
            <a:pathLst>
              <a:path w="256" h="255" extrusionOk="0">
                <a:moveTo>
                  <a:pt x="217" y="0"/>
                </a:moveTo>
                <a:lnTo>
                  <a:pt x="0" y="216"/>
                </a:lnTo>
                <a:lnTo>
                  <a:pt x="38" y="255"/>
                </a:lnTo>
                <a:lnTo>
                  <a:pt x="255" y="38"/>
                </a:lnTo>
                <a:lnTo>
                  <a:pt x="217"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010;p50"/>
          <p:cNvSpPr txBox="1">
            <a:spLocks/>
          </p:cNvSpPr>
          <p:nvPr/>
        </p:nvSpPr>
        <p:spPr>
          <a:xfrm>
            <a:off x="543383" y="357055"/>
            <a:ext cx="9583479" cy="1219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fr-FR" sz="2400" b="1" u="sng" kern="0" dirty="0">
                <a:solidFill>
                  <a:srgbClr val="BD582C"/>
                </a:solidFill>
                <a:effectLst>
                  <a:outerShdw blurRad="38100" dist="38100" dir="2700000" algn="tl">
                    <a:srgbClr val="000000">
                      <a:alpha val="43137"/>
                    </a:srgbClr>
                  </a:outerShdw>
                </a:effectLst>
              </a:rPr>
              <a:t>NOTA BENE</a:t>
            </a:r>
            <a:r>
              <a:rPr lang="fr-FR" sz="2400" b="1" kern="0" dirty="0">
                <a:solidFill>
                  <a:srgbClr val="BD582C"/>
                </a:solidFill>
                <a:effectLst>
                  <a:outerShdw blurRad="38100" dist="38100" dir="2700000" algn="tl">
                    <a:srgbClr val="000000">
                      <a:alpha val="43137"/>
                    </a:srgbClr>
                  </a:outerShdw>
                </a:effectLst>
              </a:rPr>
              <a:t> </a:t>
            </a:r>
            <a:r>
              <a:rPr lang="fr-FR" sz="1867" kern="0" dirty="0">
                <a:solidFill>
                  <a:srgbClr val="BD582C"/>
                </a:solidFill>
              </a:rPr>
              <a:t>:</a:t>
            </a:r>
            <a:endParaRPr lang="fr-FR" sz="1867" kern="0" dirty="0"/>
          </a:p>
        </p:txBody>
      </p:sp>
      <p:graphicFrame>
        <p:nvGraphicFramePr>
          <p:cNvPr id="20" name="Tableau 19"/>
          <p:cNvGraphicFramePr>
            <a:graphicFrameLocks noGrp="1"/>
          </p:cNvGraphicFramePr>
          <p:nvPr/>
        </p:nvGraphicFramePr>
        <p:xfrm>
          <a:off x="2285008" y="1727705"/>
          <a:ext cx="9531072" cy="2357968"/>
        </p:xfrm>
        <a:graphic>
          <a:graphicData uri="http://schemas.openxmlformats.org/drawingml/2006/table">
            <a:tbl>
              <a:tblPr firstRow="1" bandRow="1"/>
              <a:tblGrid>
                <a:gridCol w="9531072">
                  <a:extLst>
                    <a:ext uri="{9D8B030D-6E8A-4147-A177-3AD203B41FA5}">
                      <a16:colId xmlns:a16="http://schemas.microsoft.com/office/drawing/2014/main" val="20000"/>
                    </a:ext>
                  </a:extLst>
                </a:gridCol>
              </a:tblGrid>
              <a:tr h="2357968">
                <a:tc>
                  <a:txBody>
                    <a:bodyPr/>
                    <a:lstStyle/>
                    <a:p>
                      <a:pPr marL="285750" indent="-285750" algn="just">
                        <a:lnSpc>
                          <a:spcPct val="200000"/>
                        </a:lnSpc>
                        <a:spcAft>
                          <a:spcPts val="1200"/>
                        </a:spcAft>
                        <a:buFont typeface="Arial" pitchFamily="34" charset="0"/>
                        <a:buChar char="•"/>
                      </a:pPr>
                      <a:r>
                        <a:rPr lang="en-GB" sz="2400" dirty="0"/>
                        <a:t>Collaboration</a:t>
                      </a:r>
                      <a:r>
                        <a:rPr lang="en-GB" sz="2400" baseline="0" dirty="0"/>
                        <a:t> </a:t>
                      </a:r>
                      <a:r>
                        <a:rPr lang="en-GB" sz="2400" baseline="0" dirty="0" err="1"/>
                        <a:t>étroite</a:t>
                      </a:r>
                      <a:r>
                        <a:rPr lang="en-GB" sz="2400" baseline="0" dirty="0"/>
                        <a:t> avec les </a:t>
                      </a:r>
                      <a:r>
                        <a:rPr lang="en-GB" sz="2400" baseline="0" dirty="0" err="1"/>
                        <a:t>Responsables</a:t>
                      </a:r>
                      <a:r>
                        <a:rPr lang="en-GB" sz="2400" baseline="0" dirty="0"/>
                        <a:t> des </a:t>
                      </a:r>
                      <a:r>
                        <a:rPr lang="en-GB" sz="2400" baseline="0" dirty="0" err="1"/>
                        <a:t>Ressources</a:t>
                      </a:r>
                      <a:r>
                        <a:rPr lang="en-GB" sz="2400" baseline="0" dirty="0"/>
                        <a:t> </a:t>
                      </a:r>
                      <a:r>
                        <a:rPr lang="en-GB" sz="2400" baseline="0" dirty="0" err="1"/>
                        <a:t>Humaines</a:t>
                      </a:r>
                      <a:r>
                        <a:rPr lang="en-GB" sz="2400" baseline="0" dirty="0"/>
                        <a:t> des </a:t>
                      </a:r>
                      <a:r>
                        <a:rPr lang="en-GB" sz="2400" baseline="0" dirty="0" err="1"/>
                        <a:t>Ministères</a:t>
                      </a:r>
                      <a:r>
                        <a:rPr lang="en-GB" sz="2400" baseline="0" dirty="0"/>
                        <a:t> </a:t>
                      </a:r>
                      <a:r>
                        <a:rPr lang="en-GB" sz="2400" baseline="0" dirty="0" err="1"/>
                        <a:t>employeurs</a:t>
                      </a:r>
                      <a:r>
                        <a:rPr lang="en-GB" sz="2400" baseline="0" dirty="0"/>
                        <a:t>.</a:t>
                      </a:r>
                      <a:endParaRPr lang="en-GB" sz="2400" dirty="0"/>
                    </a:p>
                  </a:txBody>
                  <a:tcPr marL="121920" marR="121920" marT="60960" marB="60960"/>
                </a:tc>
                <a:extLst>
                  <a:ext uri="{0D108BD9-81ED-4DB2-BD59-A6C34878D82A}">
                    <a16:rowId xmlns:a16="http://schemas.microsoft.com/office/drawing/2014/main" val="10000"/>
                  </a:ext>
                </a:extLst>
              </a:tr>
            </a:tbl>
          </a:graphicData>
        </a:graphic>
      </p:graphicFrame>
      <p:grpSp>
        <p:nvGrpSpPr>
          <p:cNvPr id="21" name="Google Shape;2603;p70"/>
          <p:cNvGrpSpPr/>
          <p:nvPr/>
        </p:nvGrpSpPr>
        <p:grpSpPr>
          <a:xfrm>
            <a:off x="1" y="1224796"/>
            <a:ext cx="1953089" cy="4202181"/>
            <a:chOff x="4933417" y="1956270"/>
            <a:chExt cx="1187710" cy="2699581"/>
          </a:xfrm>
        </p:grpSpPr>
        <p:sp>
          <p:nvSpPr>
            <p:cNvPr id="22" name="Google Shape;2629;p70"/>
            <p:cNvSpPr/>
            <p:nvPr/>
          </p:nvSpPr>
          <p:spPr>
            <a:xfrm>
              <a:off x="5244022" y="4021761"/>
              <a:ext cx="726909" cy="52599"/>
            </a:xfrm>
            <a:custGeom>
              <a:avLst/>
              <a:gdLst/>
              <a:ahLst/>
              <a:cxnLst/>
              <a:rect l="l" t="t" r="r" b="b"/>
              <a:pathLst>
                <a:path w="30929" h="2238" extrusionOk="0">
                  <a:moveTo>
                    <a:pt x="0" y="0"/>
                  </a:moveTo>
                  <a:lnTo>
                    <a:pt x="0" y="2237"/>
                  </a:lnTo>
                  <a:lnTo>
                    <a:pt x="30929" y="2237"/>
                  </a:lnTo>
                  <a:lnTo>
                    <a:pt x="30929"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630;p70"/>
            <p:cNvSpPr/>
            <p:nvPr/>
          </p:nvSpPr>
          <p:spPr>
            <a:xfrm>
              <a:off x="4955415" y="4076474"/>
              <a:ext cx="1005343" cy="565447"/>
            </a:xfrm>
            <a:custGeom>
              <a:avLst/>
              <a:gdLst/>
              <a:ahLst/>
              <a:cxnLst/>
              <a:rect l="l" t="t" r="r" b="b"/>
              <a:pathLst>
                <a:path w="42776" h="24059" fill="none" extrusionOk="0">
                  <a:moveTo>
                    <a:pt x="30404" y="24058"/>
                  </a:moveTo>
                  <a:lnTo>
                    <a:pt x="42775" y="0"/>
                  </a:lnTo>
                  <a:lnTo>
                    <a:pt x="12372" y="0"/>
                  </a:lnTo>
                  <a:lnTo>
                    <a:pt x="0" y="24058"/>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631;p70"/>
            <p:cNvSpPr/>
            <p:nvPr/>
          </p:nvSpPr>
          <p:spPr>
            <a:xfrm>
              <a:off x="5141012" y="4278170"/>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632;p70"/>
            <p:cNvSpPr/>
            <p:nvPr/>
          </p:nvSpPr>
          <p:spPr>
            <a:xfrm>
              <a:off x="5016027" y="4520642"/>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633;p70"/>
            <p:cNvSpPr/>
            <p:nvPr/>
          </p:nvSpPr>
          <p:spPr>
            <a:xfrm>
              <a:off x="5639916" y="4572159"/>
              <a:ext cx="82094" cy="83692"/>
            </a:xfrm>
            <a:custGeom>
              <a:avLst/>
              <a:gdLst/>
              <a:ahLst/>
              <a:cxnLst/>
              <a:rect l="l" t="t" r="r" b="b"/>
              <a:pathLst>
                <a:path w="3493" h="3561" extrusionOk="0">
                  <a:moveTo>
                    <a:pt x="3493" y="0"/>
                  </a:moveTo>
                  <a:lnTo>
                    <a:pt x="1804" y="46"/>
                  </a:lnTo>
                  <a:lnTo>
                    <a:pt x="0" y="3561"/>
                  </a:lnTo>
                  <a:lnTo>
                    <a:pt x="0"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634;p70"/>
            <p:cNvSpPr/>
            <p:nvPr/>
          </p:nvSpPr>
          <p:spPr>
            <a:xfrm>
              <a:off x="4933417" y="4572159"/>
              <a:ext cx="82094" cy="83692"/>
            </a:xfrm>
            <a:custGeom>
              <a:avLst/>
              <a:gdLst/>
              <a:ahLst/>
              <a:cxnLst/>
              <a:rect l="l" t="t" r="r" b="b"/>
              <a:pathLst>
                <a:path w="3493" h="3561" extrusionOk="0">
                  <a:moveTo>
                    <a:pt x="3493" y="0"/>
                  </a:moveTo>
                  <a:lnTo>
                    <a:pt x="1804" y="46"/>
                  </a:lnTo>
                  <a:lnTo>
                    <a:pt x="1" y="3561"/>
                  </a:lnTo>
                  <a:lnTo>
                    <a:pt x="1"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635;p70"/>
            <p:cNvSpPr/>
            <p:nvPr/>
          </p:nvSpPr>
          <p:spPr>
            <a:xfrm>
              <a:off x="5960721" y="4076474"/>
              <a:ext cx="153448" cy="526809"/>
            </a:xfrm>
            <a:custGeom>
              <a:avLst/>
              <a:gdLst/>
              <a:ahLst/>
              <a:cxnLst/>
              <a:rect l="l" t="t" r="r" b="b"/>
              <a:pathLst>
                <a:path w="6529" h="22415" fill="none" extrusionOk="0">
                  <a:moveTo>
                    <a:pt x="6528" y="22415"/>
                  </a:moveTo>
                  <a:lnTo>
                    <a:pt x="0" y="0"/>
                  </a:lnTo>
                </a:path>
              </a:pathLst>
            </a:custGeom>
            <a:noFill/>
            <a:ln w="6275" cap="flat" cmpd="sng">
              <a:solidFill>
                <a:srgbClr val="18004C"/>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636;p70"/>
            <p:cNvSpPr/>
            <p:nvPr/>
          </p:nvSpPr>
          <p:spPr>
            <a:xfrm>
              <a:off x="5248323" y="4076474"/>
              <a:ext cx="153448" cy="526809"/>
            </a:xfrm>
            <a:custGeom>
              <a:avLst/>
              <a:gdLst/>
              <a:ahLst/>
              <a:cxnLst/>
              <a:rect l="l" t="t" r="r" b="b"/>
              <a:pathLst>
                <a:path w="6529" h="22415" fill="none" extrusionOk="0">
                  <a:moveTo>
                    <a:pt x="6528" y="22415"/>
                  </a:moveTo>
                  <a:lnTo>
                    <a:pt x="0" y="0"/>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637;p70"/>
            <p:cNvSpPr/>
            <p:nvPr/>
          </p:nvSpPr>
          <p:spPr>
            <a:xfrm>
              <a:off x="5793338" y="2250094"/>
              <a:ext cx="327789" cy="375194"/>
            </a:xfrm>
            <a:custGeom>
              <a:avLst/>
              <a:gdLst/>
              <a:ahLst/>
              <a:cxnLst/>
              <a:rect l="l" t="t" r="r" b="b"/>
              <a:pathLst>
                <a:path w="13947" h="15964" extrusionOk="0">
                  <a:moveTo>
                    <a:pt x="510" y="1"/>
                  </a:moveTo>
                  <a:cubicBezTo>
                    <a:pt x="361" y="1"/>
                    <a:pt x="206" y="20"/>
                    <a:pt x="46" y="60"/>
                  </a:cubicBezTo>
                  <a:cubicBezTo>
                    <a:pt x="1" y="83"/>
                    <a:pt x="320" y="311"/>
                    <a:pt x="434" y="448"/>
                  </a:cubicBezTo>
                  <a:cubicBezTo>
                    <a:pt x="1393" y="1658"/>
                    <a:pt x="1827" y="7455"/>
                    <a:pt x="1827" y="7455"/>
                  </a:cubicBezTo>
                  <a:cubicBezTo>
                    <a:pt x="1849" y="7547"/>
                    <a:pt x="1849" y="7935"/>
                    <a:pt x="1849" y="8528"/>
                  </a:cubicBezTo>
                  <a:cubicBezTo>
                    <a:pt x="822" y="14394"/>
                    <a:pt x="3675" y="15855"/>
                    <a:pt x="3675" y="15855"/>
                  </a:cubicBezTo>
                  <a:cubicBezTo>
                    <a:pt x="3780" y="15929"/>
                    <a:pt x="3902" y="15964"/>
                    <a:pt x="4038" y="15964"/>
                  </a:cubicBezTo>
                  <a:cubicBezTo>
                    <a:pt x="6205" y="15964"/>
                    <a:pt x="12007" y="7090"/>
                    <a:pt x="12007" y="7090"/>
                  </a:cubicBezTo>
                  <a:cubicBezTo>
                    <a:pt x="12623" y="6634"/>
                    <a:pt x="13947" y="4830"/>
                    <a:pt x="13901" y="4648"/>
                  </a:cubicBezTo>
                  <a:cubicBezTo>
                    <a:pt x="13833" y="4488"/>
                    <a:pt x="13559" y="4305"/>
                    <a:pt x="13467" y="4009"/>
                  </a:cubicBezTo>
                  <a:cubicBezTo>
                    <a:pt x="13399" y="3712"/>
                    <a:pt x="13285" y="3575"/>
                    <a:pt x="13057" y="3484"/>
                  </a:cubicBezTo>
                  <a:cubicBezTo>
                    <a:pt x="12828" y="3370"/>
                    <a:pt x="12760" y="3187"/>
                    <a:pt x="12760" y="3187"/>
                  </a:cubicBezTo>
                  <a:cubicBezTo>
                    <a:pt x="12760" y="3187"/>
                    <a:pt x="13901" y="1452"/>
                    <a:pt x="13604" y="1133"/>
                  </a:cubicBezTo>
                  <a:cubicBezTo>
                    <a:pt x="13599" y="1127"/>
                    <a:pt x="13592" y="1125"/>
                    <a:pt x="13583" y="1125"/>
                  </a:cubicBezTo>
                  <a:cubicBezTo>
                    <a:pt x="13249" y="1125"/>
                    <a:pt x="10477" y="4785"/>
                    <a:pt x="10477" y="4785"/>
                  </a:cubicBezTo>
                  <a:cubicBezTo>
                    <a:pt x="10477" y="4785"/>
                    <a:pt x="5148" y="8942"/>
                    <a:pt x="4937" y="8942"/>
                  </a:cubicBezTo>
                  <a:cubicBezTo>
                    <a:pt x="4934" y="8942"/>
                    <a:pt x="4932" y="8941"/>
                    <a:pt x="4931" y="8939"/>
                  </a:cubicBezTo>
                  <a:cubicBezTo>
                    <a:pt x="4176" y="5724"/>
                    <a:pt x="3094" y="1"/>
                    <a:pt x="510" y="1"/>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638;p70"/>
            <p:cNvSpPr/>
            <p:nvPr/>
          </p:nvSpPr>
          <p:spPr>
            <a:xfrm>
              <a:off x="6070687" y="2326594"/>
              <a:ext cx="28438" cy="37040"/>
            </a:xfrm>
            <a:custGeom>
              <a:avLst/>
              <a:gdLst/>
              <a:ahLst/>
              <a:cxnLst/>
              <a:rect l="l" t="t" r="r" b="b"/>
              <a:pathLst>
                <a:path w="1210" h="1576" extrusionOk="0">
                  <a:moveTo>
                    <a:pt x="0" y="0"/>
                  </a:moveTo>
                  <a:lnTo>
                    <a:pt x="662" y="343"/>
                  </a:lnTo>
                  <a:cubicBezTo>
                    <a:pt x="753" y="411"/>
                    <a:pt x="890" y="457"/>
                    <a:pt x="982" y="525"/>
                  </a:cubicBezTo>
                  <a:cubicBezTo>
                    <a:pt x="1027" y="548"/>
                    <a:pt x="1073" y="594"/>
                    <a:pt x="1096" y="662"/>
                  </a:cubicBezTo>
                  <a:cubicBezTo>
                    <a:pt x="1096" y="708"/>
                    <a:pt x="1073" y="777"/>
                    <a:pt x="1027" y="822"/>
                  </a:cubicBezTo>
                  <a:cubicBezTo>
                    <a:pt x="845" y="982"/>
                    <a:pt x="594" y="1005"/>
                    <a:pt x="343" y="1005"/>
                  </a:cubicBezTo>
                  <a:cubicBezTo>
                    <a:pt x="320" y="1005"/>
                    <a:pt x="291" y="999"/>
                    <a:pt x="260" y="999"/>
                  </a:cubicBezTo>
                  <a:cubicBezTo>
                    <a:pt x="228" y="999"/>
                    <a:pt x="194" y="1005"/>
                    <a:pt x="160" y="1028"/>
                  </a:cubicBezTo>
                  <a:cubicBezTo>
                    <a:pt x="114" y="1073"/>
                    <a:pt x="160" y="1142"/>
                    <a:pt x="160" y="1210"/>
                  </a:cubicBezTo>
                  <a:lnTo>
                    <a:pt x="228" y="1575"/>
                  </a:lnTo>
                  <a:lnTo>
                    <a:pt x="251" y="1575"/>
                  </a:lnTo>
                  <a:lnTo>
                    <a:pt x="228" y="1187"/>
                  </a:lnTo>
                  <a:cubicBezTo>
                    <a:pt x="211" y="1152"/>
                    <a:pt x="207" y="1089"/>
                    <a:pt x="206" y="1073"/>
                  </a:cubicBezTo>
                  <a:lnTo>
                    <a:pt x="343" y="1073"/>
                  </a:lnTo>
                  <a:cubicBezTo>
                    <a:pt x="405" y="1079"/>
                    <a:pt x="470" y="1083"/>
                    <a:pt x="534" y="1083"/>
                  </a:cubicBezTo>
                  <a:cubicBezTo>
                    <a:pt x="729" y="1083"/>
                    <a:pt x="930" y="1045"/>
                    <a:pt x="1119" y="891"/>
                  </a:cubicBezTo>
                  <a:cubicBezTo>
                    <a:pt x="1164" y="845"/>
                    <a:pt x="1210" y="731"/>
                    <a:pt x="1187" y="640"/>
                  </a:cubicBezTo>
                  <a:cubicBezTo>
                    <a:pt x="1164" y="548"/>
                    <a:pt x="1096" y="480"/>
                    <a:pt x="1050" y="434"/>
                  </a:cubicBezTo>
                  <a:cubicBezTo>
                    <a:pt x="913" y="366"/>
                    <a:pt x="822" y="320"/>
                    <a:pt x="708" y="274"/>
                  </a:cubicBezTo>
                  <a:cubicBezTo>
                    <a:pt x="480" y="160"/>
                    <a:pt x="251" y="69"/>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639;p70"/>
            <p:cNvSpPr/>
            <p:nvPr/>
          </p:nvSpPr>
          <p:spPr>
            <a:xfrm>
              <a:off x="6084624" y="2323374"/>
              <a:ext cx="9142" cy="9683"/>
            </a:xfrm>
            <a:custGeom>
              <a:avLst/>
              <a:gdLst/>
              <a:ahLst/>
              <a:cxnLst/>
              <a:rect l="l" t="t" r="r" b="b"/>
              <a:pathLst>
                <a:path w="389" h="412" extrusionOk="0">
                  <a:moveTo>
                    <a:pt x="389" y="1"/>
                  </a:moveTo>
                  <a:cubicBezTo>
                    <a:pt x="252" y="137"/>
                    <a:pt x="138" y="252"/>
                    <a:pt x="1" y="389"/>
                  </a:cubicBezTo>
                  <a:lnTo>
                    <a:pt x="23" y="411"/>
                  </a:lnTo>
                  <a:cubicBezTo>
                    <a:pt x="69" y="389"/>
                    <a:pt x="138" y="366"/>
                    <a:pt x="160" y="343"/>
                  </a:cubicBezTo>
                  <a:cubicBezTo>
                    <a:pt x="206" y="320"/>
                    <a:pt x="252" y="297"/>
                    <a:pt x="275" y="274"/>
                  </a:cubicBezTo>
                  <a:cubicBezTo>
                    <a:pt x="297" y="229"/>
                    <a:pt x="343" y="206"/>
                    <a:pt x="366" y="160"/>
                  </a:cubicBezTo>
                  <a:cubicBezTo>
                    <a:pt x="389" y="115"/>
                    <a:pt x="389" y="69"/>
                    <a:pt x="389" y="23"/>
                  </a:cubicBezTo>
                  <a:lnTo>
                    <a:pt x="3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640;p70"/>
            <p:cNvSpPr/>
            <p:nvPr/>
          </p:nvSpPr>
          <p:spPr>
            <a:xfrm>
              <a:off x="6076586" y="2338392"/>
              <a:ext cx="28979" cy="20095"/>
            </a:xfrm>
            <a:custGeom>
              <a:avLst/>
              <a:gdLst/>
              <a:ahLst/>
              <a:cxnLst/>
              <a:rect l="l" t="t" r="r" b="b"/>
              <a:pathLst>
                <a:path w="1233" h="855" extrusionOk="0">
                  <a:moveTo>
                    <a:pt x="1233" y="1"/>
                  </a:moveTo>
                  <a:lnTo>
                    <a:pt x="1233" y="1"/>
                  </a:lnTo>
                  <a:cubicBezTo>
                    <a:pt x="1073" y="183"/>
                    <a:pt x="868" y="366"/>
                    <a:pt x="662" y="526"/>
                  </a:cubicBezTo>
                  <a:cubicBezTo>
                    <a:pt x="571" y="594"/>
                    <a:pt x="457" y="663"/>
                    <a:pt x="343" y="731"/>
                  </a:cubicBezTo>
                  <a:cubicBezTo>
                    <a:pt x="297" y="765"/>
                    <a:pt x="234" y="788"/>
                    <a:pt x="171" y="788"/>
                  </a:cubicBezTo>
                  <a:cubicBezTo>
                    <a:pt x="109" y="788"/>
                    <a:pt x="46" y="765"/>
                    <a:pt x="0" y="708"/>
                  </a:cubicBezTo>
                  <a:lnTo>
                    <a:pt x="0" y="731"/>
                  </a:lnTo>
                  <a:cubicBezTo>
                    <a:pt x="23" y="800"/>
                    <a:pt x="92" y="845"/>
                    <a:pt x="183" y="845"/>
                  </a:cubicBezTo>
                  <a:cubicBezTo>
                    <a:pt x="203" y="852"/>
                    <a:pt x="223" y="855"/>
                    <a:pt x="243" y="855"/>
                  </a:cubicBezTo>
                  <a:cubicBezTo>
                    <a:pt x="291" y="855"/>
                    <a:pt x="340" y="838"/>
                    <a:pt x="388" y="822"/>
                  </a:cubicBezTo>
                  <a:cubicBezTo>
                    <a:pt x="525" y="754"/>
                    <a:pt x="617" y="685"/>
                    <a:pt x="731" y="594"/>
                  </a:cubicBezTo>
                  <a:cubicBezTo>
                    <a:pt x="845" y="526"/>
                    <a:pt x="936" y="434"/>
                    <a:pt x="1027" y="320"/>
                  </a:cubicBezTo>
                  <a:cubicBezTo>
                    <a:pt x="1119" y="229"/>
                    <a:pt x="1187" y="115"/>
                    <a:pt x="12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641;p70"/>
            <p:cNvSpPr/>
            <p:nvPr/>
          </p:nvSpPr>
          <p:spPr>
            <a:xfrm>
              <a:off x="6083026" y="2349132"/>
              <a:ext cx="28979" cy="18073"/>
            </a:xfrm>
            <a:custGeom>
              <a:avLst/>
              <a:gdLst/>
              <a:ahLst/>
              <a:cxnLst/>
              <a:rect l="l" t="t" r="r" b="b"/>
              <a:pathLst>
                <a:path w="1233" h="769" extrusionOk="0">
                  <a:moveTo>
                    <a:pt x="1210" y="0"/>
                  </a:moveTo>
                  <a:cubicBezTo>
                    <a:pt x="1096" y="91"/>
                    <a:pt x="982" y="183"/>
                    <a:pt x="868" y="274"/>
                  </a:cubicBezTo>
                  <a:cubicBezTo>
                    <a:pt x="776" y="388"/>
                    <a:pt x="662" y="502"/>
                    <a:pt x="548" y="571"/>
                  </a:cubicBezTo>
                  <a:cubicBezTo>
                    <a:pt x="473" y="627"/>
                    <a:pt x="367" y="668"/>
                    <a:pt x="281" y="668"/>
                  </a:cubicBezTo>
                  <a:cubicBezTo>
                    <a:pt x="262" y="668"/>
                    <a:pt x="245" y="666"/>
                    <a:pt x="228" y="662"/>
                  </a:cubicBezTo>
                  <a:cubicBezTo>
                    <a:pt x="137" y="616"/>
                    <a:pt x="69" y="479"/>
                    <a:pt x="0" y="343"/>
                  </a:cubicBezTo>
                  <a:lnTo>
                    <a:pt x="0" y="343"/>
                  </a:lnTo>
                  <a:cubicBezTo>
                    <a:pt x="23" y="479"/>
                    <a:pt x="46" y="639"/>
                    <a:pt x="206" y="731"/>
                  </a:cubicBezTo>
                  <a:cubicBezTo>
                    <a:pt x="247" y="758"/>
                    <a:pt x="290" y="769"/>
                    <a:pt x="334" y="769"/>
                  </a:cubicBezTo>
                  <a:cubicBezTo>
                    <a:pt x="435" y="769"/>
                    <a:pt x="537" y="710"/>
                    <a:pt x="616" y="662"/>
                  </a:cubicBezTo>
                  <a:cubicBezTo>
                    <a:pt x="731" y="571"/>
                    <a:pt x="845" y="457"/>
                    <a:pt x="936" y="343"/>
                  </a:cubicBezTo>
                  <a:cubicBezTo>
                    <a:pt x="1050" y="228"/>
                    <a:pt x="1141" y="114"/>
                    <a:pt x="12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642;p70"/>
            <p:cNvSpPr/>
            <p:nvPr/>
          </p:nvSpPr>
          <p:spPr>
            <a:xfrm>
              <a:off x="6094824" y="2363610"/>
              <a:ext cx="18261" cy="10224"/>
            </a:xfrm>
            <a:custGeom>
              <a:avLst/>
              <a:gdLst/>
              <a:ahLst/>
              <a:cxnLst/>
              <a:rect l="l" t="t" r="r" b="b"/>
              <a:pathLst>
                <a:path w="777" h="435" extrusionOk="0">
                  <a:moveTo>
                    <a:pt x="0" y="0"/>
                  </a:moveTo>
                  <a:cubicBezTo>
                    <a:pt x="0" y="92"/>
                    <a:pt x="23" y="183"/>
                    <a:pt x="69" y="251"/>
                  </a:cubicBezTo>
                  <a:cubicBezTo>
                    <a:pt x="92" y="297"/>
                    <a:pt x="114" y="343"/>
                    <a:pt x="137" y="388"/>
                  </a:cubicBezTo>
                  <a:cubicBezTo>
                    <a:pt x="183" y="411"/>
                    <a:pt x="229" y="411"/>
                    <a:pt x="274" y="434"/>
                  </a:cubicBezTo>
                  <a:cubicBezTo>
                    <a:pt x="366" y="434"/>
                    <a:pt x="457" y="411"/>
                    <a:pt x="548" y="388"/>
                  </a:cubicBezTo>
                  <a:cubicBezTo>
                    <a:pt x="617" y="366"/>
                    <a:pt x="731" y="320"/>
                    <a:pt x="776" y="251"/>
                  </a:cubicBezTo>
                  <a:lnTo>
                    <a:pt x="776" y="229"/>
                  </a:lnTo>
                  <a:cubicBezTo>
                    <a:pt x="662" y="297"/>
                    <a:pt x="617" y="274"/>
                    <a:pt x="503" y="297"/>
                  </a:cubicBezTo>
                  <a:cubicBezTo>
                    <a:pt x="411" y="320"/>
                    <a:pt x="343" y="320"/>
                    <a:pt x="274" y="320"/>
                  </a:cubicBezTo>
                  <a:lnTo>
                    <a:pt x="206" y="320"/>
                  </a:lnTo>
                  <a:cubicBezTo>
                    <a:pt x="183" y="297"/>
                    <a:pt x="160" y="274"/>
                    <a:pt x="137" y="229"/>
                  </a:cubicBezTo>
                  <a:cubicBezTo>
                    <a:pt x="92" y="160"/>
                    <a:pt x="46" y="92"/>
                    <a:pt x="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43;p70"/>
            <p:cNvSpPr/>
            <p:nvPr/>
          </p:nvSpPr>
          <p:spPr>
            <a:xfrm>
              <a:off x="5235444" y="1956270"/>
              <a:ext cx="565447" cy="473857"/>
            </a:xfrm>
            <a:custGeom>
              <a:avLst/>
              <a:gdLst/>
              <a:ahLst/>
              <a:cxnLst/>
              <a:rect l="l" t="t" r="r" b="b"/>
              <a:pathLst>
                <a:path w="24059" h="20162" extrusionOk="0">
                  <a:moveTo>
                    <a:pt x="19066" y="0"/>
                  </a:moveTo>
                  <a:cubicBezTo>
                    <a:pt x="18471" y="0"/>
                    <a:pt x="17876" y="66"/>
                    <a:pt x="17302" y="191"/>
                  </a:cubicBezTo>
                  <a:cubicBezTo>
                    <a:pt x="11755" y="1332"/>
                    <a:pt x="2945" y="5303"/>
                    <a:pt x="0" y="8134"/>
                  </a:cubicBezTo>
                  <a:cubicBezTo>
                    <a:pt x="0" y="8134"/>
                    <a:pt x="12681" y="20162"/>
                    <a:pt x="17298" y="20162"/>
                  </a:cubicBezTo>
                  <a:cubicBezTo>
                    <a:pt x="17411" y="20162"/>
                    <a:pt x="17519" y="20155"/>
                    <a:pt x="17621" y="20140"/>
                  </a:cubicBezTo>
                  <a:lnTo>
                    <a:pt x="17370" y="16739"/>
                  </a:lnTo>
                  <a:cubicBezTo>
                    <a:pt x="17370" y="16739"/>
                    <a:pt x="13490" y="16282"/>
                    <a:pt x="13946" y="16054"/>
                  </a:cubicBezTo>
                  <a:cubicBezTo>
                    <a:pt x="14426" y="15826"/>
                    <a:pt x="17667" y="14593"/>
                    <a:pt x="18306" y="14228"/>
                  </a:cubicBezTo>
                  <a:cubicBezTo>
                    <a:pt x="18811" y="13958"/>
                    <a:pt x="19187" y="13929"/>
                    <a:pt x="19323" y="13929"/>
                  </a:cubicBezTo>
                  <a:cubicBezTo>
                    <a:pt x="19360" y="13929"/>
                    <a:pt x="19379" y="13931"/>
                    <a:pt x="19379" y="13931"/>
                  </a:cubicBezTo>
                  <a:lnTo>
                    <a:pt x="23967" y="3272"/>
                  </a:lnTo>
                  <a:cubicBezTo>
                    <a:pt x="24058" y="2633"/>
                    <a:pt x="22917" y="1126"/>
                    <a:pt x="22369" y="807"/>
                  </a:cubicBezTo>
                  <a:cubicBezTo>
                    <a:pt x="21375" y="250"/>
                    <a:pt x="20221" y="0"/>
                    <a:pt x="190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44;p70"/>
            <p:cNvSpPr/>
            <p:nvPr/>
          </p:nvSpPr>
          <p:spPr>
            <a:xfrm>
              <a:off x="5207100" y="1959654"/>
              <a:ext cx="458604" cy="166750"/>
            </a:xfrm>
            <a:custGeom>
              <a:avLst/>
              <a:gdLst/>
              <a:ahLst/>
              <a:cxnLst/>
              <a:rect l="l" t="t" r="r" b="b"/>
              <a:pathLst>
                <a:path w="19513" h="7095" extrusionOk="0">
                  <a:moveTo>
                    <a:pt x="19284" y="1"/>
                  </a:moveTo>
                  <a:cubicBezTo>
                    <a:pt x="16613" y="69"/>
                    <a:pt x="13897" y="1142"/>
                    <a:pt x="11409" y="2010"/>
                  </a:cubicBezTo>
                  <a:cubicBezTo>
                    <a:pt x="7574" y="3379"/>
                    <a:pt x="3808" y="5000"/>
                    <a:pt x="179" y="6780"/>
                  </a:cubicBezTo>
                  <a:cubicBezTo>
                    <a:pt x="0" y="6859"/>
                    <a:pt x="115" y="7094"/>
                    <a:pt x="268" y="7094"/>
                  </a:cubicBezTo>
                  <a:cubicBezTo>
                    <a:pt x="291" y="7094"/>
                    <a:pt x="315" y="7089"/>
                    <a:pt x="339" y="7077"/>
                  </a:cubicBezTo>
                  <a:cubicBezTo>
                    <a:pt x="3968" y="5274"/>
                    <a:pt x="7689" y="3676"/>
                    <a:pt x="11500" y="2329"/>
                  </a:cubicBezTo>
                  <a:cubicBezTo>
                    <a:pt x="13943" y="1462"/>
                    <a:pt x="16659" y="412"/>
                    <a:pt x="19284" y="343"/>
                  </a:cubicBezTo>
                  <a:cubicBezTo>
                    <a:pt x="19512" y="343"/>
                    <a:pt x="19512" y="1"/>
                    <a:pt x="192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45;p70"/>
            <p:cNvSpPr/>
            <p:nvPr/>
          </p:nvSpPr>
          <p:spPr>
            <a:xfrm>
              <a:off x="5624898" y="1985765"/>
              <a:ext cx="204942" cy="312137"/>
            </a:xfrm>
            <a:custGeom>
              <a:avLst/>
              <a:gdLst/>
              <a:ahLst/>
              <a:cxnLst/>
              <a:rect l="l" t="t" r="r" b="b"/>
              <a:pathLst>
                <a:path w="8720" h="13281" extrusionOk="0">
                  <a:moveTo>
                    <a:pt x="4312" y="0"/>
                  </a:moveTo>
                  <a:cubicBezTo>
                    <a:pt x="4054" y="0"/>
                    <a:pt x="3847" y="30"/>
                    <a:pt x="3721" y="54"/>
                  </a:cubicBezTo>
                  <a:cubicBezTo>
                    <a:pt x="3196" y="145"/>
                    <a:pt x="1416" y="237"/>
                    <a:pt x="1530" y="4391"/>
                  </a:cubicBezTo>
                  <a:cubicBezTo>
                    <a:pt x="1530" y="4482"/>
                    <a:pt x="1484" y="4551"/>
                    <a:pt x="1393" y="4551"/>
                  </a:cubicBezTo>
                  <a:cubicBezTo>
                    <a:pt x="1348" y="4551"/>
                    <a:pt x="1295" y="4549"/>
                    <a:pt x="1237" y="4549"/>
                  </a:cubicBezTo>
                  <a:cubicBezTo>
                    <a:pt x="848" y="4549"/>
                    <a:pt x="214" y="4601"/>
                    <a:pt x="115" y="5395"/>
                  </a:cubicBezTo>
                  <a:cubicBezTo>
                    <a:pt x="0" y="6308"/>
                    <a:pt x="891" y="6833"/>
                    <a:pt x="1416" y="6856"/>
                  </a:cubicBezTo>
                  <a:cubicBezTo>
                    <a:pt x="1575" y="6856"/>
                    <a:pt x="1918" y="6902"/>
                    <a:pt x="2032" y="7016"/>
                  </a:cubicBezTo>
                  <a:cubicBezTo>
                    <a:pt x="2351" y="7358"/>
                    <a:pt x="2488" y="8111"/>
                    <a:pt x="2739" y="9047"/>
                  </a:cubicBezTo>
                  <a:cubicBezTo>
                    <a:pt x="3287" y="11147"/>
                    <a:pt x="1644" y="12083"/>
                    <a:pt x="1644" y="12083"/>
                  </a:cubicBezTo>
                  <a:cubicBezTo>
                    <a:pt x="1644" y="12083"/>
                    <a:pt x="4068" y="13280"/>
                    <a:pt x="5671" y="13280"/>
                  </a:cubicBezTo>
                  <a:cubicBezTo>
                    <a:pt x="6473" y="13280"/>
                    <a:pt x="7069" y="12981"/>
                    <a:pt x="7053" y="12083"/>
                  </a:cubicBezTo>
                  <a:cubicBezTo>
                    <a:pt x="7053" y="12083"/>
                    <a:pt x="6620" y="7130"/>
                    <a:pt x="6643" y="7107"/>
                  </a:cubicBezTo>
                  <a:cubicBezTo>
                    <a:pt x="7076" y="6696"/>
                    <a:pt x="8720" y="6491"/>
                    <a:pt x="7693" y="2976"/>
                  </a:cubicBezTo>
                  <a:cubicBezTo>
                    <a:pt x="6919" y="405"/>
                    <a:pt x="5268" y="0"/>
                    <a:pt x="4312" y="0"/>
                  </a:cubicBezTo>
                  <a:close/>
                </a:path>
              </a:pathLst>
            </a:custGeom>
            <a:solidFill>
              <a:schemeClr val="tx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46;p70"/>
            <p:cNvSpPr/>
            <p:nvPr/>
          </p:nvSpPr>
          <p:spPr>
            <a:xfrm>
              <a:off x="5611008" y="1977915"/>
              <a:ext cx="141039" cy="114269"/>
            </a:xfrm>
            <a:custGeom>
              <a:avLst/>
              <a:gdLst/>
              <a:ahLst/>
              <a:cxnLst/>
              <a:rect l="l" t="t" r="r" b="b"/>
              <a:pathLst>
                <a:path w="6001" h="4862" extrusionOk="0">
                  <a:moveTo>
                    <a:pt x="5096" y="0"/>
                  </a:moveTo>
                  <a:cubicBezTo>
                    <a:pt x="1" y="0"/>
                    <a:pt x="2052" y="4862"/>
                    <a:pt x="2052" y="4862"/>
                  </a:cubicBezTo>
                  <a:cubicBezTo>
                    <a:pt x="2646" y="4497"/>
                    <a:pt x="6001" y="46"/>
                    <a:pt x="6001" y="46"/>
                  </a:cubicBezTo>
                  <a:cubicBezTo>
                    <a:pt x="5677" y="15"/>
                    <a:pt x="5376" y="0"/>
                    <a:pt x="50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47;p70"/>
            <p:cNvSpPr/>
            <p:nvPr/>
          </p:nvSpPr>
          <p:spPr>
            <a:xfrm>
              <a:off x="5637237" y="2108611"/>
              <a:ext cx="28979" cy="18990"/>
            </a:xfrm>
            <a:custGeom>
              <a:avLst/>
              <a:gdLst/>
              <a:ahLst/>
              <a:cxnLst/>
              <a:rect l="l" t="t" r="r" b="b"/>
              <a:pathLst>
                <a:path w="1233" h="808" extrusionOk="0">
                  <a:moveTo>
                    <a:pt x="503" y="0"/>
                  </a:moveTo>
                  <a:cubicBezTo>
                    <a:pt x="198" y="0"/>
                    <a:pt x="0" y="419"/>
                    <a:pt x="0" y="419"/>
                  </a:cubicBezTo>
                  <a:lnTo>
                    <a:pt x="1233" y="807"/>
                  </a:lnTo>
                  <a:cubicBezTo>
                    <a:pt x="959" y="186"/>
                    <a:pt x="707" y="0"/>
                    <a:pt x="5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48;p70"/>
            <p:cNvSpPr/>
            <p:nvPr/>
          </p:nvSpPr>
          <p:spPr>
            <a:xfrm>
              <a:off x="5767063" y="2086260"/>
              <a:ext cx="30060" cy="21176"/>
            </a:xfrm>
            <a:custGeom>
              <a:avLst/>
              <a:gdLst/>
              <a:ahLst/>
              <a:cxnLst/>
              <a:rect l="l" t="t" r="r" b="b"/>
              <a:pathLst>
                <a:path w="1279" h="901" extrusionOk="0">
                  <a:moveTo>
                    <a:pt x="1255" y="1"/>
                  </a:moveTo>
                  <a:lnTo>
                    <a:pt x="0" y="640"/>
                  </a:lnTo>
                  <a:cubicBezTo>
                    <a:pt x="0" y="640"/>
                    <a:pt x="371" y="901"/>
                    <a:pt x="686" y="901"/>
                  </a:cubicBezTo>
                  <a:cubicBezTo>
                    <a:pt x="777" y="901"/>
                    <a:pt x="864" y="879"/>
                    <a:pt x="936" y="822"/>
                  </a:cubicBezTo>
                  <a:cubicBezTo>
                    <a:pt x="1278" y="594"/>
                    <a:pt x="1255" y="1"/>
                    <a:pt x="12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49;p70"/>
            <p:cNvSpPr/>
            <p:nvPr/>
          </p:nvSpPr>
          <p:spPr>
            <a:xfrm>
              <a:off x="5774019" y="2064803"/>
              <a:ext cx="17204" cy="21481"/>
            </a:xfrm>
            <a:custGeom>
              <a:avLst/>
              <a:gdLst/>
              <a:ahLst/>
              <a:cxnLst/>
              <a:rect l="l" t="t" r="r" b="b"/>
              <a:pathLst>
                <a:path w="732" h="914" extrusionOk="0">
                  <a:moveTo>
                    <a:pt x="1" y="1"/>
                  </a:moveTo>
                  <a:lnTo>
                    <a:pt x="206" y="914"/>
                  </a:lnTo>
                  <a:lnTo>
                    <a:pt x="640" y="708"/>
                  </a:lnTo>
                  <a:cubicBezTo>
                    <a:pt x="708" y="685"/>
                    <a:pt x="731" y="571"/>
                    <a:pt x="663" y="526"/>
                  </a:cubicBezTo>
                  <a:lnTo>
                    <a:pt x="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50;p70"/>
            <p:cNvSpPr/>
            <p:nvPr/>
          </p:nvSpPr>
          <p:spPr>
            <a:xfrm>
              <a:off x="5734183" y="2043768"/>
              <a:ext cx="17345" cy="14078"/>
            </a:xfrm>
            <a:custGeom>
              <a:avLst/>
              <a:gdLst/>
              <a:ahLst/>
              <a:cxnLst/>
              <a:rect l="l" t="t" r="r" b="b"/>
              <a:pathLst>
                <a:path w="738" h="599" extrusionOk="0">
                  <a:moveTo>
                    <a:pt x="462" y="1"/>
                  </a:moveTo>
                  <a:cubicBezTo>
                    <a:pt x="379" y="1"/>
                    <a:pt x="291" y="25"/>
                    <a:pt x="212" y="74"/>
                  </a:cubicBezTo>
                  <a:cubicBezTo>
                    <a:pt x="71" y="175"/>
                    <a:pt x="1" y="599"/>
                    <a:pt x="66" y="599"/>
                  </a:cubicBezTo>
                  <a:cubicBezTo>
                    <a:pt x="74" y="599"/>
                    <a:pt x="85" y="592"/>
                    <a:pt x="98" y="576"/>
                  </a:cubicBezTo>
                  <a:cubicBezTo>
                    <a:pt x="349" y="211"/>
                    <a:pt x="737" y="120"/>
                    <a:pt x="737" y="120"/>
                  </a:cubicBezTo>
                  <a:cubicBezTo>
                    <a:pt x="672" y="42"/>
                    <a:pt x="571" y="1"/>
                    <a:pt x="4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51;p70"/>
            <p:cNvSpPr/>
            <p:nvPr/>
          </p:nvSpPr>
          <p:spPr>
            <a:xfrm>
              <a:off x="5772962" y="2028868"/>
              <a:ext cx="22022" cy="8602"/>
            </a:xfrm>
            <a:custGeom>
              <a:avLst/>
              <a:gdLst/>
              <a:ahLst/>
              <a:cxnLst/>
              <a:rect l="l" t="t" r="r" b="b"/>
              <a:pathLst>
                <a:path w="937" h="366" extrusionOk="0">
                  <a:moveTo>
                    <a:pt x="388" y="0"/>
                  </a:moveTo>
                  <a:cubicBezTo>
                    <a:pt x="160" y="23"/>
                    <a:pt x="0" y="183"/>
                    <a:pt x="23" y="366"/>
                  </a:cubicBezTo>
                  <a:cubicBezTo>
                    <a:pt x="23" y="366"/>
                    <a:pt x="204" y="269"/>
                    <a:pt x="470" y="269"/>
                  </a:cubicBezTo>
                  <a:cubicBezTo>
                    <a:pt x="569" y="269"/>
                    <a:pt x="681" y="283"/>
                    <a:pt x="799" y="320"/>
                  </a:cubicBezTo>
                  <a:cubicBezTo>
                    <a:pt x="810" y="323"/>
                    <a:pt x="819" y="324"/>
                    <a:pt x="826" y="324"/>
                  </a:cubicBezTo>
                  <a:cubicBezTo>
                    <a:pt x="937" y="324"/>
                    <a:pt x="582" y="0"/>
                    <a:pt x="3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652;p70"/>
            <p:cNvSpPr/>
            <p:nvPr/>
          </p:nvSpPr>
          <p:spPr>
            <a:xfrm>
              <a:off x="5751504" y="2064732"/>
              <a:ext cx="9142" cy="13067"/>
            </a:xfrm>
            <a:custGeom>
              <a:avLst/>
              <a:gdLst/>
              <a:ahLst/>
              <a:cxnLst/>
              <a:rect l="l" t="t" r="r" b="b"/>
              <a:pathLst>
                <a:path w="389" h="556" extrusionOk="0">
                  <a:moveTo>
                    <a:pt x="114" y="0"/>
                  </a:moveTo>
                  <a:cubicBezTo>
                    <a:pt x="106" y="0"/>
                    <a:pt x="98" y="1"/>
                    <a:pt x="91" y="4"/>
                  </a:cubicBezTo>
                  <a:cubicBezTo>
                    <a:pt x="23" y="49"/>
                    <a:pt x="0" y="186"/>
                    <a:pt x="69" y="346"/>
                  </a:cubicBezTo>
                  <a:cubicBezTo>
                    <a:pt x="130" y="469"/>
                    <a:pt x="228" y="555"/>
                    <a:pt x="297" y="555"/>
                  </a:cubicBezTo>
                  <a:cubicBezTo>
                    <a:pt x="305" y="555"/>
                    <a:pt x="313" y="554"/>
                    <a:pt x="320" y="552"/>
                  </a:cubicBezTo>
                  <a:cubicBezTo>
                    <a:pt x="388" y="529"/>
                    <a:pt x="388" y="369"/>
                    <a:pt x="343" y="232"/>
                  </a:cubicBezTo>
                  <a:cubicBezTo>
                    <a:pt x="281" y="89"/>
                    <a:pt x="183" y="0"/>
                    <a:pt x="1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53;p70"/>
            <p:cNvSpPr/>
            <p:nvPr/>
          </p:nvSpPr>
          <p:spPr>
            <a:xfrm>
              <a:off x="5778861" y="2052394"/>
              <a:ext cx="8602" cy="12527"/>
            </a:xfrm>
            <a:custGeom>
              <a:avLst/>
              <a:gdLst/>
              <a:ahLst/>
              <a:cxnLst/>
              <a:rect l="l" t="t" r="r" b="b"/>
              <a:pathLst>
                <a:path w="366" h="533" extrusionOk="0">
                  <a:moveTo>
                    <a:pt x="113" y="0"/>
                  </a:moveTo>
                  <a:cubicBezTo>
                    <a:pt x="106" y="0"/>
                    <a:pt x="99" y="1"/>
                    <a:pt x="92" y="4"/>
                  </a:cubicBezTo>
                  <a:cubicBezTo>
                    <a:pt x="23" y="27"/>
                    <a:pt x="0" y="164"/>
                    <a:pt x="69" y="300"/>
                  </a:cubicBezTo>
                  <a:cubicBezTo>
                    <a:pt x="110" y="444"/>
                    <a:pt x="206" y="532"/>
                    <a:pt x="275" y="532"/>
                  </a:cubicBezTo>
                  <a:cubicBezTo>
                    <a:pt x="283" y="532"/>
                    <a:pt x="290" y="531"/>
                    <a:pt x="297" y="529"/>
                  </a:cubicBezTo>
                  <a:cubicBezTo>
                    <a:pt x="365" y="483"/>
                    <a:pt x="365" y="346"/>
                    <a:pt x="320" y="209"/>
                  </a:cubicBezTo>
                  <a:cubicBezTo>
                    <a:pt x="258" y="86"/>
                    <a:pt x="179" y="0"/>
                    <a:pt x="1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54;p70"/>
            <p:cNvSpPr/>
            <p:nvPr/>
          </p:nvSpPr>
          <p:spPr>
            <a:xfrm>
              <a:off x="5643136" y="1985154"/>
              <a:ext cx="105127" cy="107665"/>
            </a:xfrm>
            <a:custGeom>
              <a:avLst/>
              <a:gdLst/>
              <a:ahLst/>
              <a:cxnLst/>
              <a:rect l="l" t="t" r="r" b="b"/>
              <a:pathLst>
                <a:path w="4473" h="4581" extrusionOk="0">
                  <a:moveTo>
                    <a:pt x="4246" y="0"/>
                  </a:moveTo>
                  <a:cubicBezTo>
                    <a:pt x="4166" y="0"/>
                    <a:pt x="4086" y="57"/>
                    <a:pt x="4086" y="171"/>
                  </a:cubicBezTo>
                  <a:cubicBezTo>
                    <a:pt x="4153" y="2077"/>
                    <a:pt x="2348" y="4240"/>
                    <a:pt x="384" y="4240"/>
                  </a:cubicBezTo>
                  <a:cubicBezTo>
                    <a:pt x="325" y="4240"/>
                    <a:pt x="265" y="4238"/>
                    <a:pt x="206" y="4234"/>
                  </a:cubicBezTo>
                  <a:cubicBezTo>
                    <a:pt x="0" y="4234"/>
                    <a:pt x="0" y="4554"/>
                    <a:pt x="206" y="4577"/>
                  </a:cubicBezTo>
                  <a:cubicBezTo>
                    <a:pt x="257" y="4579"/>
                    <a:pt x="309" y="4581"/>
                    <a:pt x="360" y="4581"/>
                  </a:cubicBezTo>
                  <a:cubicBezTo>
                    <a:pt x="2514" y="4581"/>
                    <a:pt x="4473" y="2267"/>
                    <a:pt x="4406" y="171"/>
                  </a:cubicBezTo>
                  <a:cubicBezTo>
                    <a:pt x="4406" y="57"/>
                    <a:pt x="4326" y="0"/>
                    <a:pt x="42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55;p70"/>
            <p:cNvSpPr/>
            <p:nvPr/>
          </p:nvSpPr>
          <p:spPr>
            <a:xfrm>
              <a:off x="5656556" y="2157072"/>
              <a:ext cx="33280" cy="33280"/>
            </a:xfrm>
            <a:custGeom>
              <a:avLst/>
              <a:gdLst/>
              <a:ahLst/>
              <a:cxnLst/>
              <a:rect l="l" t="t" r="r" b="b"/>
              <a:pathLst>
                <a:path w="1416" h="1416"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56;p70"/>
            <p:cNvSpPr/>
            <p:nvPr/>
          </p:nvSpPr>
          <p:spPr>
            <a:xfrm>
              <a:off x="5656556" y="2190328"/>
              <a:ext cx="33280" cy="33303"/>
            </a:xfrm>
            <a:custGeom>
              <a:avLst/>
              <a:gdLst/>
              <a:ahLst/>
              <a:cxnLst/>
              <a:rect l="l" t="t" r="r" b="b"/>
              <a:pathLst>
                <a:path w="1416" h="1417"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57;p70"/>
            <p:cNvSpPr/>
            <p:nvPr/>
          </p:nvSpPr>
          <p:spPr>
            <a:xfrm>
              <a:off x="5651174" y="2136156"/>
              <a:ext cx="45101" cy="34901"/>
            </a:xfrm>
            <a:custGeom>
              <a:avLst/>
              <a:gdLst/>
              <a:ahLst/>
              <a:cxnLst/>
              <a:rect l="l" t="t" r="r" b="b"/>
              <a:pathLst>
                <a:path w="1919" h="1485" extrusionOk="0">
                  <a:moveTo>
                    <a:pt x="1" y="0"/>
                  </a:moveTo>
                  <a:lnTo>
                    <a:pt x="937" y="1484"/>
                  </a:lnTo>
                  <a:lnTo>
                    <a:pt x="1918" y="69"/>
                  </a:lnTo>
                  <a:lnTo>
                    <a:pt x="1"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658;p70"/>
            <p:cNvSpPr/>
            <p:nvPr/>
          </p:nvSpPr>
          <p:spPr>
            <a:xfrm>
              <a:off x="5683912" y="3842580"/>
              <a:ext cx="107312" cy="150228"/>
            </a:xfrm>
            <a:custGeom>
              <a:avLst/>
              <a:gdLst/>
              <a:ahLst/>
              <a:cxnLst/>
              <a:rect l="l" t="t" r="r" b="b"/>
              <a:pathLst>
                <a:path w="4566" h="6392" extrusionOk="0">
                  <a:moveTo>
                    <a:pt x="4565" y="1"/>
                  </a:moveTo>
                  <a:lnTo>
                    <a:pt x="0" y="115"/>
                  </a:lnTo>
                  <a:lnTo>
                    <a:pt x="616" y="4383"/>
                  </a:lnTo>
                  <a:cubicBezTo>
                    <a:pt x="616" y="4383"/>
                    <a:pt x="1291" y="6391"/>
                    <a:pt x="2034" y="6391"/>
                  </a:cubicBezTo>
                  <a:cubicBezTo>
                    <a:pt x="2177" y="6391"/>
                    <a:pt x="2322" y="6317"/>
                    <a:pt x="2465" y="6141"/>
                  </a:cubicBezTo>
                  <a:cubicBezTo>
                    <a:pt x="3378" y="5045"/>
                    <a:pt x="4268" y="4452"/>
                    <a:pt x="4268" y="4452"/>
                  </a:cubicBezTo>
                  <a:lnTo>
                    <a:pt x="4565" y="1"/>
                  </a:lnTo>
                  <a:close/>
                </a:path>
              </a:pathLst>
            </a:custGeom>
            <a:solidFill>
              <a:schemeClr val="bg2">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659;p70"/>
            <p:cNvSpPr/>
            <p:nvPr/>
          </p:nvSpPr>
          <p:spPr>
            <a:xfrm>
              <a:off x="5363107" y="3847421"/>
              <a:ext cx="90156" cy="121273"/>
            </a:xfrm>
            <a:custGeom>
              <a:avLst/>
              <a:gdLst/>
              <a:ahLst/>
              <a:cxnLst/>
              <a:rect l="l" t="t" r="r" b="b"/>
              <a:pathLst>
                <a:path w="3836" h="5160" extrusionOk="0">
                  <a:moveTo>
                    <a:pt x="1" y="0"/>
                  </a:moveTo>
                  <a:lnTo>
                    <a:pt x="115" y="3949"/>
                  </a:lnTo>
                  <a:cubicBezTo>
                    <a:pt x="115" y="3949"/>
                    <a:pt x="457" y="5113"/>
                    <a:pt x="1119" y="5159"/>
                  </a:cubicBezTo>
                  <a:cubicBezTo>
                    <a:pt x="1124" y="5159"/>
                    <a:pt x="1128" y="5159"/>
                    <a:pt x="1133" y="5159"/>
                  </a:cubicBezTo>
                  <a:cubicBezTo>
                    <a:pt x="1510" y="5159"/>
                    <a:pt x="2511" y="4291"/>
                    <a:pt x="2511" y="4291"/>
                  </a:cubicBezTo>
                  <a:lnTo>
                    <a:pt x="3835" y="0"/>
                  </a:lnTo>
                  <a:close/>
                </a:path>
              </a:pathLst>
            </a:custGeom>
            <a:solidFill>
              <a:schemeClr val="accent3">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660;p70"/>
            <p:cNvSpPr/>
            <p:nvPr/>
          </p:nvSpPr>
          <p:spPr>
            <a:xfrm>
              <a:off x="5686051" y="3929891"/>
              <a:ext cx="193684" cy="95115"/>
            </a:xfrm>
            <a:custGeom>
              <a:avLst/>
              <a:gdLst/>
              <a:ahLst/>
              <a:cxnLst/>
              <a:rect l="l" t="t" r="r" b="b"/>
              <a:pathLst>
                <a:path w="8241" h="4047" extrusionOk="0">
                  <a:moveTo>
                    <a:pt x="586" y="0"/>
                  </a:moveTo>
                  <a:cubicBezTo>
                    <a:pt x="566" y="0"/>
                    <a:pt x="546" y="2"/>
                    <a:pt x="525" y="6"/>
                  </a:cubicBezTo>
                  <a:cubicBezTo>
                    <a:pt x="388" y="29"/>
                    <a:pt x="297" y="97"/>
                    <a:pt x="274" y="189"/>
                  </a:cubicBezTo>
                  <a:cubicBezTo>
                    <a:pt x="160" y="828"/>
                    <a:pt x="0" y="3133"/>
                    <a:pt x="69" y="3841"/>
                  </a:cubicBezTo>
                  <a:cubicBezTo>
                    <a:pt x="81" y="3904"/>
                    <a:pt x="466" y="3939"/>
                    <a:pt x="810" y="3939"/>
                  </a:cubicBezTo>
                  <a:cubicBezTo>
                    <a:pt x="1092" y="3939"/>
                    <a:pt x="1347" y="3915"/>
                    <a:pt x="1347" y="3864"/>
                  </a:cubicBezTo>
                  <a:lnTo>
                    <a:pt x="1553" y="3065"/>
                  </a:lnTo>
                  <a:cubicBezTo>
                    <a:pt x="1541" y="2942"/>
                    <a:pt x="1590" y="2885"/>
                    <a:pt x="1656" y="2885"/>
                  </a:cubicBezTo>
                  <a:cubicBezTo>
                    <a:pt x="1725" y="2885"/>
                    <a:pt x="1814" y="2948"/>
                    <a:pt x="1872" y="3065"/>
                  </a:cubicBezTo>
                  <a:lnTo>
                    <a:pt x="2260" y="3886"/>
                  </a:lnTo>
                  <a:cubicBezTo>
                    <a:pt x="2306" y="3978"/>
                    <a:pt x="2420" y="4046"/>
                    <a:pt x="2557" y="4046"/>
                  </a:cubicBezTo>
                  <a:lnTo>
                    <a:pt x="7852" y="4001"/>
                  </a:lnTo>
                  <a:cubicBezTo>
                    <a:pt x="8103" y="4001"/>
                    <a:pt x="8240" y="3772"/>
                    <a:pt x="8058" y="3635"/>
                  </a:cubicBezTo>
                  <a:lnTo>
                    <a:pt x="4474" y="714"/>
                  </a:lnTo>
                  <a:cubicBezTo>
                    <a:pt x="4410" y="671"/>
                    <a:pt x="4330" y="648"/>
                    <a:pt x="4251" y="648"/>
                  </a:cubicBezTo>
                  <a:cubicBezTo>
                    <a:pt x="4164" y="648"/>
                    <a:pt x="4078" y="676"/>
                    <a:pt x="4018" y="737"/>
                  </a:cubicBezTo>
                  <a:cubicBezTo>
                    <a:pt x="3858" y="874"/>
                    <a:pt x="3333" y="1125"/>
                    <a:pt x="2922" y="1262"/>
                  </a:cubicBezTo>
                  <a:cubicBezTo>
                    <a:pt x="2867" y="1280"/>
                    <a:pt x="2807" y="1288"/>
                    <a:pt x="2745" y="1288"/>
                  </a:cubicBezTo>
                  <a:cubicBezTo>
                    <a:pt x="2108" y="1288"/>
                    <a:pt x="1134" y="409"/>
                    <a:pt x="822" y="97"/>
                  </a:cubicBezTo>
                  <a:cubicBezTo>
                    <a:pt x="766" y="41"/>
                    <a:pt x="679" y="0"/>
                    <a:pt x="586"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661;p70"/>
            <p:cNvSpPr/>
            <p:nvPr/>
          </p:nvSpPr>
          <p:spPr>
            <a:xfrm>
              <a:off x="5311614" y="3936189"/>
              <a:ext cx="126091" cy="130674"/>
            </a:xfrm>
            <a:custGeom>
              <a:avLst/>
              <a:gdLst/>
              <a:ahLst/>
              <a:cxnLst/>
              <a:rect l="l" t="t" r="r" b="b"/>
              <a:pathLst>
                <a:path w="5365" h="5560" extrusionOk="0">
                  <a:moveTo>
                    <a:pt x="2317" y="1"/>
                  </a:moveTo>
                  <a:cubicBezTo>
                    <a:pt x="2294" y="1"/>
                    <a:pt x="2272" y="12"/>
                    <a:pt x="2260" y="35"/>
                  </a:cubicBezTo>
                  <a:lnTo>
                    <a:pt x="206" y="3436"/>
                  </a:lnTo>
                  <a:cubicBezTo>
                    <a:pt x="0" y="3778"/>
                    <a:pt x="115" y="4166"/>
                    <a:pt x="503" y="4417"/>
                  </a:cubicBezTo>
                  <a:cubicBezTo>
                    <a:pt x="1142" y="4783"/>
                    <a:pt x="1667" y="5536"/>
                    <a:pt x="2078" y="5559"/>
                  </a:cubicBezTo>
                  <a:cubicBezTo>
                    <a:pt x="2088" y="5559"/>
                    <a:pt x="2098" y="5559"/>
                    <a:pt x="2108" y="5559"/>
                  </a:cubicBezTo>
                  <a:cubicBezTo>
                    <a:pt x="2818" y="5559"/>
                    <a:pt x="3936" y="4801"/>
                    <a:pt x="4565" y="4531"/>
                  </a:cubicBezTo>
                  <a:cubicBezTo>
                    <a:pt x="5022" y="4326"/>
                    <a:pt x="5364" y="4052"/>
                    <a:pt x="5296" y="3687"/>
                  </a:cubicBezTo>
                  <a:lnTo>
                    <a:pt x="4794" y="263"/>
                  </a:lnTo>
                  <a:cubicBezTo>
                    <a:pt x="4794" y="235"/>
                    <a:pt x="4768" y="215"/>
                    <a:pt x="4737" y="215"/>
                  </a:cubicBezTo>
                  <a:cubicBezTo>
                    <a:pt x="4718" y="215"/>
                    <a:pt x="4697" y="223"/>
                    <a:pt x="4680" y="240"/>
                  </a:cubicBezTo>
                  <a:lnTo>
                    <a:pt x="3904" y="948"/>
                  </a:lnTo>
                  <a:cubicBezTo>
                    <a:pt x="3792" y="1050"/>
                    <a:pt x="3589" y="1101"/>
                    <a:pt x="3385" y="1101"/>
                  </a:cubicBezTo>
                  <a:cubicBezTo>
                    <a:pt x="3131" y="1101"/>
                    <a:pt x="2874" y="1021"/>
                    <a:pt x="2785" y="857"/>
                  </a:cubicBezTo>
                  <a:cubicBezTo>
                    <a:pt x="2648" y="674"/>
                    <a:pt x="2374" y="35"/>
                    <a:pt x="2374" y="35"/>
                  </a:cubicBezTo>
                  <a:cubicBezTo>
                    <a:pt x="2363" y="12"/>
                    <a:pt x="2340" y="1"/>
                    <a:pt x="231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662;p70"/>
            <p:cNvSpPr/>
            <p:nvPr/>
          </p:nvSpPr>
          <p:spPr>
            <a:xfrm>
              <a:off x="5263858" y="2586434"/>
              <a:ext cx="726392" cy="1281215"/>
            </a:xfrm>
            <a:custGeom>
              <a:avLst/>
              <a:gdLst/>
              <a:ahLst/>
              <a:cxnLst/>
              <a:rect l="l" t="t" r="r" b="b"/>
              <a:pathLst>
                <a:path w="30907" h="54514" extrusionOk="0">
                  <a:moveTo>
                    <a:pt x="21639" y="1"/>
                  </a:moveTo>
                  <a:cubicBezTo>
                    <a:pt x="19194" y="1"/>
                    <a:pt x="16582" y="313"/>
                    <a:pt x="14290" y="380"/>
                  </a:cubicBezTo>
                  <a:cubicBezTo>
                    <a:pt x="12760" y="3119"/>
                    <a:pt x="11939" y="5105"/>
                    <a:pt x="11048" y="8597"/>
                  </a:cubicBezTo>
                  <a:cubicBezTo>
                    <a:pt x="10021" y="12614"/>
                    <a:pt x="480" y="46715"/>
                    <a:pt x="1" y="54042"/>
                  </a:cubicBezTo>
                  <a:cubicBezTo>
                    <a:pt x="812" y="54230"/>
                    <a:pt x="5074" y="54281"/>
                    <a:pt x="8282" y="54281"/>
                  </a:cubicBezTo>
                  <a:cubicBezTo>
                    <a:pt x="10127" y="54281"/>
                    <a:pt x="11624" y="54264"/>
                    <a:pt x="11916" y="54248"/>
                  </a:cubicBezTo>
                  <a:cubicBezTo>
                    <a:pt x="14472" y="46943"/>
                    <a:pt x="17896" y="23182"/>
                    <a:pt x="18992" y="18572"/>
                  </a:cubicBezTo>
                  <a:cubicBezTo>
                    <a:pt x="19063" y="18257"/>
                    <a:pt x="19318" y="18114"/>
                    <a:pt x="19575" y="18114"/>
                  </a:cubicBezTo>
                  <a:cubicBezTo>
                    <a:pt x="19895" y="18114"/>
                    <a:pt x="20217" y="18338"/>
                    <a:pt x="20179" y="18731"/>
                  </a:cubicBezTo>
                  <a:cubicBezTo>
                    <a:pt x="19539" y="24004"/>
                    <a:pt x="15728" y="46167"/>
                    <a:pt x="14061" y="54270"/>
                  </a:cubicBezTo>
                  <a:cubicBezTo>
                    <a:pt x="14420" y="54456"/>
                    <a:pt x="17552" y="54514"/>
                    <a:pt x="20474" y="54514"/>
                  </a:cubicBezTo>
                  <a:cubicBezTo>
                    <a:pt x="22951" y="54514"/>
                    <a:pt x="25278" y="54472"/>
                    <a:pt x="25634" y="54430"/>
                  </a:cubicBezTo>
                  <a:cubicBezTo>
                    <a:pt x="26478" y="45414"/>
                    <a:pt x="30906" y="11222"/>
                    <a:pt x="24219" y="152"/>
                  </a:cubicBezTo>
                  <a:cubicBezTo>
                    <a:pt x="23396" y="42"/>
                    <a:pt x="22529" y="1"/>
                    <a:pt x="21639"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663;p70"/>
            <p:cNvSpPr/>
            <p:nvPr/>
          </p:nvSpPr>
          <p:spPr>
            <a:xfrm>
              <a:off x="5809437" y="2600724"/>
              <a:ext cx="78334" cy="1257454"/>
            </a:xfrm>
            <a:custGeom>
              <a:avLst/>
              <a:gdLst/>
              <a:ahLst/>
              <a:cxnLst/>
              <a:rect l="l" t="t" r="r" b="b"/>
              <a:pathLst>
                <a:path w="3333" h="53503" fill="none" extrusionOk="0">
                  <a:moveTo>
                    <a:pt x="365" y="0"/>
                  </a:moveTo>
                  <a:cubicBezTo>
                    <a:pt x="365" y="0"/>
                    <a:pt x="3333" y="7510"/>
                    <a:pt x="3333" y="17028"/>
                  </a:cubicBezTo>
                  <a:cubicBezTo>
                    <a:pt x="3333" y="26569"/>
                    <a:pt x="0" y="53503"/>
                    <a:pt x="0" y="53503"/>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664;p70"/>
            <p:cNvSpPr/>
            <p:nvPr/>
          </p:nvSpPr>
          <p:spPr>
            <a:xfrm>
              <a:off x="5311074" y="2610900"/>
              <a:ext cx="324570" cy="1244058"/>
            </a:xfrm>
            <a:custGeom>
              <a:avLst/>
              <a:gdLst/>
              <a:ahLst/>
              <a:cxnLst/>
              <a:rect l="l" t="t" r="r" b="b"/>
              <a:pathLst>
                <a:path w="13810" h="52933" fill="none" extrusionOk="0">
                  <a:moveTo>
                    <a:pt x="1" y="52933"/>
                  </a:moveTo>
                  <a:lnTo>
                    <a:pt x="13810"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665;p70"/>
            <p:cNvSpPr/>
            <p:nvPr/>
          </p:nvSpPr>
          <p:spPr>
            <a:xfrm>
              <a:off x="5586261" y="2617340"/>
              <a:ext cx="93916" cy="204942"/>
            </a:xfrm>
            <a:custGeom>
              <a:avLst/>
              <a:gdLst/>
              <a:ahLst/>
              <a:cxnLst/>
              <a:rect l="l" t="t" r="r" b="b"/>
              <a:pathLst>
                <a:path w="3996" h="8720" fill="none" extrusionOk="0">
                  <a:moveTo>
                    <a:pt x="3995" y="1"/>
                  </a:moveTo>
                  <a:cubicBezTo>
                    <a:pt x="3995" y="1"/>
                    <a:pt x="3904" y="8720"/>
                    <a:pt x="1" y="8035"/>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666;p70"/>
            <p:cNvSpPr/>
            <p:nvPr/>
          </p:nvSpPr>
          <p:spPr>
            <a:xfrm>
              <a:off x="5779401" y="2612522"/>
              <a:ext cx="92294" cy="219419"/>
            </a:xfrm>
            <a:custGeom>
              <a:avLst/>
              <a:gdLst/>
              <a:ahLst/>
              <a:cxnLst/>
              <a:rect l="l" t="t" r="r" b="b"/>
              <a:pathLst>
                <a:path w="3927" h="9336" fill="none" extrusionOk="0">
                  <a:moveTo>
                    <a:pt x="3926" y="8651"/>
                  </a:moveTo>
                  <a:cubicBezTo>
                    <a:pt x="0" y="9336"/>
                    <a:pt x="548" y="0"/>
                    <a:pt x="548" y="0"/>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667;p70"/>
            <p:cNvSpPr/>
            <p:nvPr/>
          </p:nvSpPr>
          <p:spPr>
            <a:xfrm>
              <a:off x="5517070" y="2260600"/>
              <a:ext cx="356768" cy="354089"/>
            </a:xfrm>
            <a:custGeom>
              <a:avLst/>
              <a:gdLst/>
              <a:ahLst/>
              <a:cxnLst/>
              <a:rect l="l" t="t" r="r" b="b"/>
              <a:pathLst>
                <a:path w="15180" h="15066" extrusionOk="0">
                  <a:moveTo>
                    <a:pt x="12760" y="1"/>
                  </a:moveTo>
                  <a:lnTo>
                    <a:pt x="12760" y="1"/>
                  </a:lnTo>
                  <a:cubicBezTo>
                    <a:pt x="11560" y="501"/>
                    <a:pt x="10374" y="665"/>
                    <a:pt x="9338" y="665"/>
                  </a:cubicBezTo>
                  <a:cubicBezTo>
                    <a:pt x="7397" y="665"/>
                    <a:pt x="5981" y="92"/>
                    <a:pt x="5981" y="92"/>
                  </a:cubicBezTo>
                  <a:cubicBezTo>
                    <a:pt x="5205" y="138"/>
                    <a:pt x="3401" y="1051"/>
                    <a:pt x="3401" y="1051"/>
                  </a:cubicBezTo>
                  <a:cubicBezTo>
                    <a:pt x="2466" y="3699"/>
                    <a:pt x="0" y="12053"/>
                    <a:pt x="2808" y="14518"/>
                  </a:cubicBezTo>
                  <a:cubicBezTo>
                    <a:pt x="5371" y="14920"/>
                    <a:pt x="7465" y="15065"/>
                    <a:pt x="9152" y="15065"/>
                  </a:cubicBezTo>
                  <a:cubicBezTo>
                    <a:pt x="13489" y="15065"/>
                    <a:pt x="15134" y="14107"/>
                    <a:pt x="15134" y="14107"/>
                  </a:cubicBezTo>
                  <a:cubicBezTo>
                    <a:pt x="15020" y="13787"/>
                    <a:pt x="14974" y="10729"/>
                    <a:pt x="15065" y="8583"/>
                  </a:cubicBezTo>
                  <a:cubicBezTo>
                    <a:pt x="15179" y="6461"/>
                    <a:pt x="12669" y="229"/>
                    <a:pt x="12760"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668;p70"/>
            <p:cNvSpPr/>
            <p:nvPr/>
          </p:nvSpPr>
          <p:spPr>
            <a:xfrm>
              <a:off x="5657073" y="2222526"/>
              <a:ext cx="121273" cy="117630"/>
            </a:xfrm>
            <a:custGeom>
              <a:avLst/>
              <a:gdLst/>
              <a:ahLst/>
              <a:cxnLst/>
              <a:rect l="l" t="t" r="r" b="b"/>
              <a:pathLst>
                <a:path w="5160" h="5005" extrusionOk="0">
                  <a:moveTo>
                    <a:pt x="1302" y="0"/>
                  </a:moveTo>
                  <a:lnTo>
                    <a:pt x="1" y="1689"/>
                  </a:lnTo>
                  <a:cubicBezTo>
                    <a:pt x="982" y="3127"/>
                    <a:pt x="4224" y="4611"/>
                    <a:pt x="4954" y="4999"/>
                  </a:cubicBezTo>
                  <a:cubicBezTo>
                    <a:pt x="4970" y="5003"/>
                    <a:pt x="4985" y="5005"/>
                    <a:pt x="5001" y="5005"/>
                  </a:cubicBezTo>
                  <a:cubicBezTo>
                    <a:pt x="5074" y="5005"/>
                    <a:pt x="5137" y="4961"/>
                    <a:pt x="5137" y="4885"/>
                  </a:cubicBezTo>
                  <a:lnTo>
                    <a:pt x="5159" y="1895"/>
                  </a:lnTo>
                  <a:cubicBezTo>
                    <a:pt x="2854" y="1096"/>
                    <a:pt x="1302" y="0"/>
                    <a:pt x="1302"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669;p70"/>
            <p:cNvSpPr/>
            <p:nvPr/>
          </p:nvSpPr>
          <p:spPr>
            <a:xfrm>
              <a:off x="5777780" y="2220387"/>
              <a:ext cx="40800" cy="118406"/>
            </a:xfrm>
            <a:custGeom>
              <a:avLst/>
              <a:gdLst/>
              <a:ahLst/>
              <a:cxnLst/>
              <a:rect l="l" t="t" r="r" b="b"/>
              <a:pathLst>
                <a:path w="1736" h="5038" extrusionOk="0">
                  <a:moveTo>
                    <a:pt x="343" y="0"/>
                  </a:moveTo>
                  <a:cubicBezTo>
                    <a:pt x="343" y="0"/>
                    <a:pt x="731" y="1370"/>
                    <a:pt x="1" y="1917"/>
                  </a:cubicBezTo>
                  <a:lnTo>
                    <a:pt x="1005" y="4862"/>
                  </a:lnTo>
                  <a:cubicBezTo>
                    <a:pt x="1055" y="4988"/>
                    <a:pt x="1126" y="5037"/>
                    <a:pt x="1184" y="5037"/>
                  </a:cubicBezTo>
                  <a:cubicBezTo>
                    <a:pt x="1231" y="5037"/>
                    <a:pt x="1269" y="5004"/>
                    <a:pt x="1279" y="4953"/>
                  </a:cubicBezTo>
                  <a:cubicBezTo>
                    <a:pt x="1439" y="4223"/>
                    <a:pt x="1735" y="2579"/>
                    <a:pt x="1530" y="1621"/>
                  </a:cubicBezTo>
                  <a:lnTo>
                    <a:pt x="343"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670;p70"/>
            <p:cNvSpPr/>
            <p:nvPr/>
          </p:nvSpPr>
          <p:spPr>
            <a:xfrm>
              <a:off x="5787439" y="2330895"/>
              <a:ext cx="9683" cy="18778"/>
            </a:xfrm>
            <a:custGeom>
              <a:avLst/>
              <a:gdLst/>
              <a:ahLst/>
              <a:cxnLst/>
              <a:rect l="l" t="t" r="r" b="b"/>
              <a:pathLst>
                <a:path w="412" h="799" extrusionOk="0">
                  <a:moveTo>
                    <a:pt x="206" y="0"/>
                  </a:moveTo>
                  <a:cubicBezTo>
                    <a:pt x="92" y="0"/>
                    <a:pt x="0" y="183"/>
                    <a:pt x="0" y="411"/>
                  </a:cubicBezTo>
                  <a:cubicBezTo>
                    <a:pt x="0" y="616"/>
                    <a:pt x="92" y="799"/>
                    <a:pt x="206" y="799"/>
                  </a:cubicBezTo>
                  <a:cubicBezTo>
                    <a:pt x="320" y="799"/>
                    <a:pt x="411" y="616"/>
                    <a:pt x="411" y="411"/>
                  </a:cubicBezTo>
                  <a:cubicBezTo>
                    <a:pt x="411" y="183"/>
                    <a:pt x="320" y="0"/>
                    <a:pt x="2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671;p70"/>
            <p:cNvSpPr/>
            <p:nvPr/>
          </p:nvSpPr>
          <p:spPr>
            <a:xfrm>
              <a:off x="5789578" y="2371107"/>
              <a:ext cx="10224" cy="18285"/>
            </a:xfrm>
            <a:custGeom>
              <a:avLst/>
              <a:gdLst/>
              <a:ahLst/>
              <a:cxnLst/>
              <a:rect l="l" t="t" r="r" b="b"/>
              <a:pathLst>
                <a:path w="435" h="778" extrusionOk="0">
                  <a:moveTo>
                    <a:pt x="229" y="1"/>
                  </a:moveTo>
                  <a:cubicBezTo>
                    <a:pt x="115" y="1"/>
                    <a:pt x="1" y="161"/>
                    <a:pt x="1" y="389"/>
                  </a:cubicBezTo>
                  <a:cubicBezTo>
                    <a:pt x="1" y="617"/>
                    <a:pt x="115" y="777"/>
                    <a:pt x="229" y="777"/>
                  </a:cubicBezTo>
                  <a:cubicBezTo>
                    <a:pt x="343" y="777"/>
                    <a:pt x="434" y="617"/>
                    <a:pt x="434" y="389"/>
                  </a:cubicBezTo>
                  <a:cubicBezTo>
                    <a:pt x="434" y="161"/>
                    <a:pt x="343" y="1"/>
                    <a:pt x="2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672;p70"/>
            <p:cNvSpPr/>
            <p:nvPr/>
          </p:nvSpPr>
          <p:spPr>
            <a:xfrm>
              <a:off x="5791740" y="2414563"/>
              <a:ext cx="10200" cy="18802"/>
            </a:xfrm>
            <a:custGeom>
              <a:avLst/>
              <a:gdLst/>
              <a:ahLst/>
              <a:cxnLst/>
              <a:rect l="l" t="t" r="r" b="b"/>
              <a:pathLst>
                <a:path w="434" h="800" extrusionOk="0">
                  <a:moveTo>
                    <a:pt x="205" y="1"/>
                  </a:moveTo>
                  <a:cubicBezTo>
                    <a:pt x="91" y="1"/>
                    <a:pt x="0" y="183"/>
                    <a:pt x="0" y="412"/>
                  </a:cubicBezTo>
                  <a:cubicBezTo>
                    <a:pt x="0" y="617"/>
                    <a:pt x="91" y="800"/>
                    <a:pt x="205" y="800"/>
                  </a:cubicBezTo>
                  <a:cubicBezTo>
                    <a:pt x="320" y="800"/>
                    <a:pt x="434" y="617"/>
                    <a:pt x="434" y="412"/>
                  </a:cubicBezTo>
                  <a:cubicBezTo>
                    <a:pt x="434" y="183"/>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673;p70"/>
            <p:cNvSpPr/>
            <p:nvPr/>
          </p:nvSpPr>
          <p:spPr>
            <a:xfrm>
              <a:off x="5791740" y="2463377"/>
              <a:ext cx="10200" cy="18802"/>
            </a:xfrm>
            <a:custGeom>
              <a:avLst/>
              <a:gdLst/>
              <a:ahLst/>
              <a:cxnLst/>
              <a:rect l="l" t="t" r="r" b="b"/>
              <a:pathLst>
                <a:path w="434" h="800" extrusionOk="0">
                  <a:moveTo>
                    <a:pt x="205" y="1"/>
                  </a:moveTo>
                  <a:cubicBezTo>
                    <a:pt x="91" y="1"/>
                    <a:pt x="0" y="161"/>
                    <a:pt x="0" y="389"/>
                  </a:cubicBezTo>
                  <a:cubicBezTo>
                    <a:pt x="0" y="617"/>
                    <a:pt x="91" y="800"/>
                    <a:pt x="205" y="800"/>
                  </a:cubicBezTo>
                  <a:cubicBezTo>
                    <a:pt x="320" y="800"/>
                    <a:pt x="434" y="617"/>
                    <a:pt x="434" y="389"/>
                  </a:cubicBezTo>
                  <a:cubicBezTo>
                    <a:pt x="434" y="161"/>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674;p70"/>
            <p:cNvSpPr/>
            <p:nvPr/>
          </p:nvSpPr>
          <p:spPr>
            <a:xfrm>
              <a:off x="5791740" y="2511674"/>
              <a:ext cx="10200" cy="18802"/>
            </a:xfrm>
            <a:custGeom>
              <a:avLst/>
              <a:gdLst/>
              <a:ahLst/>
              <a:cxnLst/>
              <a:rect l="l" t="t" r="r" b="b"/>
              <a:pathLst>
                <a:path w="434" h="800" extrusionOk="0">
                  <a:moveTo>
                    <a:pt x="205" y="0"/>
                  </a:moveTo>
                  <a:cubicBezTo>
                    <a:pt x="91" y="0"/>
                    <a:pt x="0" y="183"/>
                    <a:pt x="0" y="388"/>
                  </a:cubicBezTo>
                  <a:cubicBezTo>
                    <a:pt x="0" y="616"/>
                    <a:pt x="91" y="799"/>
                    <a:pt x="205" y="799"/>
                  </a:cubicBezTo>
                  <a:cubicBezTo>
                    <a:pt x="320" y="799"/>
                    <a:pt x="434" y="616"/>
                    <a:pt x="434" y="388"/>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675;p70"/>
            <p:cNvSpPr/>
            <p:nvPr/>
          </p:nvSpPr>
          <p:spPr>
            <a:xfrm>
              <a:off x="5791740" y="2559947"/>
              <a:ext cx="10200" cy="18802"/>
            </a:xfrm>
            <a:custGeom>
              <a:avLst/>
              <a:gdLst/>
              <a:ahLst/>
              <a:cxnLst/>
              <a:rect l="l" t="t" r="r" b="b"/>
              <a:pathLst>
                <a:path w="434" h="800" extrusionOk="0">
                  <a:moveTo>
                    <a:pt x="205" y="0"/>
                  </a:moveTo>
                  <a:cubicBezTo>
                    <a:pt x="91" y="0"/>
                    <a:pt x="0" y="183"/>
                    <a:pt x="0" y="411"/>
                  </a:cubicBezTo>
                  <a:cubicBezTo>
                    <a:pt x="0" y="617"/>
                    <a:pt x="91" y="799"/>
                    <a:pt x="205" y="799"/>
                  </a:cubicBezTo>
                  <a:cubicBezTo>
                    <a:pt x="320" y="799"/>
                    <a:pt x="434" y="617"/>
                    <a:pt x="434" y="411"/>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676;p70"/>
            <p:cNvSpPr/>
            <p:nvPr/>
          </p:nvSpPr>
          <p:spPr>
            <a:xfrm>
              <a:off x="5354529" y="2693510"/>
              <a:ext cx="382503" cy="357849"/>
            </a:xfrm>
            <a:custGeom>
              <a:avLst/>
              <a:gdLst/>
              <a:ahLst/>
              <a:cxnLst/>
              <a:rect l="l" t="t" r="r" b="b"/>
              <a:pathLst>
                <a:path w="16275" h="15226" extrusionOk="0">
                  <a:moveTo>
                    <a:pt x="4908" y="1"/>
                  </a:moveTo>
                  <a:lnTo>
                    <a:pt x="0" y="7647"/>
                  </a:lnTo>
                  <a:lnTo>
                    <a:pt x="11824" y="15225"/>
                  </a:lnTo>
                  <a:lnTo>
                    <a:pt x="15704" y="9177"/>
                  </a:lnTo>
                  <a:cubicBezTo>
                    <a:pt x="16275" y="8287"/>
                    <a:pt x="16024" y="7122"/>
                    <a:pt x="15134" y="6552"/>
                  </a:cubicBezTo>
                  <a:lnTo>
                    <a:pt x="49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677;p70"/>
            <p:cNvSpPr/>
            <p:nvPr/>
          </p:nvSpPr>
          <p:spPr>
            <a:xfrm>
              <a:off x="5512769" y="2832455"/>
              <a:ext cx="76736" cy="76736"/>
            </a:xfrm>
            <a:custGeom>
              <a:avLst/>
              <a:gdLst/>
              <a:ahLst/>
              <a:cxnLst/>
              <a:rect l="l" t="t" r="r" b="b"/>
              <a:pathLst>
                <a:path w="3265" h="3265" extrusionOk="0">
                  <a:moveTo>
                    <a:pt x="1644" y="1"/>
                  </a:moveTo>
                  <a:cubicBezTo>
                    <a:pt x="731" y="1"/>
                    <a:pt x="1" y="731"/>
                    <a:pt x="1" y="1644"/>
                  </a:cubicBezTo>
                  <a:cubicBezTo>
                    <a:pt x="1" y="2534"/>
                    <a:pt x="731" y="3265"/>
                    <a:pt x="1644" y="3265"/>
                  </a:cubicBezTo>
                  <a:cubicBezTo>
                    <a:pt x="2535" y="3265"/>
                    <a:pt x="3265" y="2534"/>
                    <a:pt x="3265" y="1644"/>
                  </a:cubicBezTo>
                  <a:cubicBezTo>
                    <a:pt x="3265" y="731"/>
                    <a:pt x="2535" y="1"/>
                    <a:pt x="16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678;p70"/>
            <p:cNvSpPr/>
            <p:nvPr/>
          </p:nvSpPr>
          <p:spPr>
            <a:xfrm>
              <a:off x="5445177" y="2277145"/>
              <a:ext cx="219443" cy="740047"/>
            </a:xfrm>
            <a:custGeom>
              <a:avLst/>
              <a:gdLst/>
              <a:ahLst/>
              <a:cxnLst/>
              <a:rect l="l" t="t" r="r" b="b"/>
              <a:pathLst>
                <a:path w="9337" h="31488" extrusionOk="0">
                  <a:moveTo>
                    <a:pt x="7141" y="0"/>
                  </a:moveTo>
                  <a:cubicBezTo>
                    <a:pt x="5732" y="0"/>
                    <a:pt x="3830" y="4461"/>
                    <a:pt x="3539" y="6076"/>
                  </a:cubicBezTo>
                  <a:cubicBezTo>
                    <a:pt x="1" y="25797"/>
                    <a:pt x="2306" y="29563"/>
                    <a:pt x="2535" y="29700"/>
                  </a:cubicBezTo>
                  <a:cubicBezTo>
                    <a:pt x="2831" y="29906"/>
                    <a:pt x="4475" y="31412"/>
                    <a:pt x="4680" y="31481"/>
                  </a:cubicBezTo>
                  <a:cubicBezTo>
                    <a:pt x="4693" y="31485"/>
                    <a:pt x="4705" y="31487"/>
                    <a:pt x="4716" y="31487"/>
                  </a:cubicBezTo>
                  <a:cubicBezTo>
                    <a:pt x="5040" y="31487"/>
                    <a:pt x="4637" y="29574"/>
                    <a:pt x="4703" y="28536"/>
                  </a:cubicBezTo>
                  <a:cubicBezTo>
                    <a:pt x="4703" y="28519"/>
                    <a:pt x="4703" y="28511"/>
                    <a:pt x="4704" y="28511"/>
                  </a:cubicBezTo>
                  <a:cubicBezTo>
                    <a:pt x="4711" y="28511"/>
                    <a:pt x="4751" y="29255"/>
                    <a:pt x="4771" y="29586"/>
                  </a:cubicBezTo>
                  <a:lnTo>
                    <a:pt x="4840" y="30431"/>
                  </a:lnTo>
                  <a:cubicBezTo>
                    <a:pt x="5319" y="30202"/>
                    <a:pt x="5319" y="29244"/>
                    <a:pt x="5388" y="28924"/>
                  </a:cubicBezTo>
                  <a:cubicBezTo>
                    <a:pt x="5502" y="28490"/>
                    <a:pt x="5411" y="28217"/>
                    <a:pt x="5365" y="28125"/>
                  </a:cubicBezTo>
                  <a:cubicBezTo>
                    <a:pt x="5137" y="27646"/>
                    <a:pt x="4703" y="26710"/>
                    <a:pt x="4634" y="25888"/>
                  </a:cubicBezTo>
                  <a:cubicBezTo>
                    <a:pt x="4612" y="25386"/>
                    <a:pt x="7944" y="9363"/>
                    <a:pt x="8538" y="7012"/>
                  </a:cubicBezTo>
                  <a:cubicBezTo>
                    <a:pt x="9336" y="3794"/>
                    <a:pt x="8332" y="119"/>
                    <a:pt x="7214" y="5"/>
                  </a:cubicBezTo>
                  <a:cubicBezTo>
                    <a:pt x="7190" y="2"/>
                    <a:pt x="7165" y="0"/>
                    <a:pt x="7141" y="0"/>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2" name="Rectangle 71"/>
          <p:cNvSpPr/>
          <p:nvPr/>
        </p:nvSpPr>
        <p:spPr>
          <a:xfrm>
            <a:off x="7280241" y="137577"/>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2028941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grpSp>
        <p:nvGrpSpPr>
          <p:cNvPr id="1888" name="Google Shape;1888;p43"/>
          <p:cNvGrpSpPr/>
          <p:nvPr/>
        </p:nvGrpSpPr>
        <p:grpSpPr>
          <a:xfrm>
            <a:off x="5787594" y="6479333"/>
            <a:ext cx="3653593" cy="548464"/>
            <a:chOff x="3731103" y="4808559"/>
            <a:chExt cx="2740195" cy="335138"/>
          </a:xfrm>
        </p:grpSpPr>
        <p:sp>
          <p:nvSpPr>
            <p:cNvPr id="1889" name="Google Shape;1889;p43"/>
            <p:cNvSpPr/>
            <p:nvPr/>
          </p:nvSpPr>
          <p:spPr>
            <a:xfrm>
              <a:off x="4333158" y="4849734"/>
              <a:ext cx="1938475" cy="293962"/>
            </a:xfrm>
            <a:custGeom>
              <a:avLst/>
              <a:gdLst/>
              <a:ahLst/>
              <a:cxnLst/>
              <a:rect l="l" t="t" r="r" b="b"/>
              <a:pathLst>
                <a:path w="26621" h="9488" extrusionOk="0">
                  <a:moveTo>
                    <a:pt x="10146" y="1"/>
                  </a:moveTo>
                  <a:cubicBezTo>
                    <a:pt x="8817" y="1"/>
                    <a:pt x="7433" y="475"/>
                    <a:pt x="6262" y="1145"/>
                  </a:cubicBezTo>
                  <a:cubicBezTo>
                    <a:pt x="3158" y="2920"/>
                    <a:pt x="859" y="6023"/>
                    <a:pt x="1" y="9488"/>
                  </a:cubicBezTo>
                  <a:lnTo>
                    <a:pt x="26620" y="9488"/>
                  </a:lnTo>
                  <a:cubicBezTo>
                    <a:pt x="26617" y="9143"/>
                    <a:pt x="26593" y="8799"/>
                    <a:pt x="26498" y="8469"/>
                  </a:cubicBezTo>
                  <a:cubicBezTo>
                    <a:pt x="26007" y="6772"/>
                    <a:pt x="23963" y="6091"/>
                    <a:pt x="22202" y="6016"/>
                  </a:cubicBezTo>
                  <a:cubicBezTo>
                    <a:pt x="20437" y="5942"/>
                    <a:pt x="18550" y="6179"/>
                    <a:pt x="17017" y="5304"/>
                  </a:cubicBezTo>
                  <a:cubicBezTo>
                    <a:pt x="15112" y="4217"/>
                    <a:pt x="14363" y="1734"/>
                    <a:pt x="12482" y="610"/>
                  </a:cubicBezTo>
                  <a:cubicBezTo>
                    <a:pt x="11767" y="182"/>
                    <a:pt x="10967" y="1"/>
                    <a:pt x="1014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0" name="Google Shape;1890;p43"/>
            <p:cNvSpPr/>
            <p:nvPr/>
          </p:nvSpPr>
          <p:spPr>
            <a:xfrm>
              <a:off x="3731103" y="4808559"/>
              <a:ext cx="2740195" cy="335138"/>
            </a:xfrm>
            <a:custGeom>
              <a:avLst/>
              <a:gdLst/>
              <a:ahLst/>
              <a:cxnLst/>
              <a:rect l="l" t="t" r="r" b="b"/>
              <a:pathLst>
                <a:path w="37631" h="10817" extrusionOk="0">
                  <a:moveTo>
                    <a:pt x="7277" y="4167"/>
                  </a:moveTo>
                  <a:cubicBezTo>
                    <a:pt x="5403" y="4167"/>
                    <a:pt x="3533" y="4862"/>
                    <a:pt x="2187" y="6115"/>
                  </a:cubicBezTo>
                  <a:cubicBezTo>
                    <a:pt x="876" y="7338"/>
                    <a:pt x="99" y="9059"/>
                    <a:pt x="0" y="10817"/>
                  </a:cubicBezTo>
                  <a:lnTo>
                    <a:pt x="8269" y="10817"/>
                  </a:lnTo>
                  <a:cubicBezTo>
                    <a:pt x="8783" y="8742"/>
                    <a:pt x="9811" y="6796"/>
                    <a:pt x="11222" y="5189"/>
                  </a:cubicBezTo>
                  <a:cubicBezTo>
                    <a:pt x="10476" y="4848"/>
                    <a:pt x="9716" y="4535"/>
                    <a:pt x="8912" y="4351"/>
                  </a:cubicBezTo>
                  <a:cubicBezTo>
                    <a:pt x="8377" y="4228"/>
                    <a:pt x="7825" y="4167"/>
                    <a:pt x="7277" y="4167"/>
                  </a:cubicBezTo>
                  <a:close/>
                  <a:moveTo>
                    <a:pt x="32561" y="0"/>
                  </a:moveTo>
                  <a:cubicBezTo>
                    <a:pt x="31471" y="0"/>
                    <a:pt x="30337" y="351"/>
                    <a:pt x="29342" y="815"/>
                  </a:cubicBezTo>
                  <a:cubicBezTo>
                    <a:pt x="27159" y="1829"/>
                    <a:pt x="25264" y="3326"/>
                    <a:pt x="23220" y="4582"/>
                  </a:cubicBezTo>
                  <a:cubicBezTo>
                    <a:pt x="23813" y="5383"/>
                    <a:pt x="24433" y="6146"/>
                    <a:pt x="25285" y="6633"/>
                  </a:cubicBezTo>
                  <a:cubicBezTo>
                    <a:pt x="26818" y="7508"/>
                    <a:pt x="28705" y="7271"/>
                    <a:pt x="30470" y="7345"/>
                  </a:cubicBezTo>
                  <a:cubicBezTo>
                    <a:pt x="32231" y="7420"/>
                    <a:pt x="34275" y="8101"/>
                    <a:pt x="34766" y="9798"/>
                  </a:cubicBezTo>
                  <a:cubicBezTo>
                    <a:pt x="34861" y="10128"/>
                    <a:pt x="34885" y="10472"/>
                    <a:pt x="34888" y="10817"/>
                  </a:cubicBezTo>
                  <a:lnTo>
                    <a:pt x="37481" y="10817"/>
                  </a:lnTo>
                  <a:cubicBezTo>
                    <a:pt x="37631" y="8285"/>
                    <a:pt x="37559" y="5747"/>
                    <a:pt x="36690" y="3373"/>
                  </a:cubicBezTo>
                  <a:cubicBezTo>
                    <a:pt x="36272" y="2228"/>
                    <a:pt x="35613" y="1087"/>
                    <a:pt x="34524" y="477"/>
                  </a:cubicBezTo>
                  <a:cubicBezTo>
                    <a:pt x="33917" y="140"/>
                    <a:pt x="33250" y="0"/>
                    <a:pt x="32561" y="0"/>
                  </a:cubicBezTo>
                  <a:close/>
                </a:path>
              </a:pathLst>
            </a:custGeom>
            <a:solidFill>
              <a:srgbClr val="FFF2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1" name="Google Shape;1891;p43"/>
            <p:cNvSpPr/>
            <p:nvPr/>
          </p:nvSpPr>
          <p:spPr>
            <a:xfrm>
              <a:off x="4333158" y="4950520"/>
              <a:ext cx="1938475" cy="193176"/>
            </a:xfrm>
            <a:custGeom>
              <a:avLst/>
              <a:gdLst/>
              <a:ahLst/>
              <a:cxnLst/>
              <a:rect l="l" t="t" r="r" b="b"/>
              <a:pathLst>
                <a:path w="26621" h="6235" extrusionOk="0">
                  <a:moveTo>
                    <a:pt x="14952" y="0"/>
                  </a:moveTo>
                  <a:cubicBezTo>
                    <a:pt x="14762" y="120"/>
                    <a:pt x="14570" y="232"/>
                    <a:pt x="14380" y="344"/>
                  </a:cubicBezTo>
                  <a:cubicBezTo>
                    <a:pt x="12537" y="1421"/>
                    <a:pt x="10425" y="2266"/>
                    <a:pt x="8299" y="2266"/>
                  </a:cubicBezTo>
                  <a:cubicBezTo>
                    <a:pt x="7812" y="2266"/>
                    <a:pt x="7321" y="2222"/>
                    <a:pt x="6834" y="2126"/>
                  </a:cubicBezTo>
                  <a:cubicBezTo>
                    <a:pt x="5465" y="1854"/>
                    <a:pt x="4224" y="1186"/>
                    <a:pt x="2954" y="607"/>
                  </a:cubicBezTo>
                  <a:cubicBezTo>
                    <a:pt x="1543" y="2214"/>
                    <a:pt x="515" y="4160"/>
                    <a:pt x="1" y="6235"/>
                  </a:cubicBezTo>
                  <a:lnTo>
                    <a:pt x="26620" y="6235"/>
                  </a:lnTo>
                  <a:cubicBezTo>
                    <a:pt x="26617" y="5890"/>
                    <a:pt x="26593" y="5546"/>
                    <a:pt x="26498" y="5216"/>
                  </a:cubicBezTo>
                  <a:cubicBezTo>
                    <a:pt x="26007" y="3519"/>
                    <a:pt x="23963" y="2838"/>
                    <a:pt x="22202" y="2763"/>
                  </a:cubicBezTo>
                  <a:cubicBezTo>
                    <a:pt x="20437" y="2689"/>
                    <a:pt x="18550" y="2926"/>
                    <a:pt x="17017" y="2051"/>
                  </a:cubicBezTo>
                  <a:cubicBezTo>
                    <a:pt x="16165" y="1564"/>
                    <a:pt x="15545" y="801"/>
                    <a:pt x="149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 name="Image 3"/>
          <p:cNvPicPr>
            <a:picLocks noChangeAspect="1"/>
          </p:cNvPicPr>
          <p:nvPr/>
        </p:nvPicPr>
        <p:blipFill rotWithShape="1">
          <a:blip r:embed="rId3" cstate="print">
            <a:grayscl/>
            <a:extLst>
              <a:ext uri="{28A0092B-C50C-407E-A947-70E740481C1C}">
                <a14:useLocalDpi xmlns:a14="http://schemas.microsoft.com/office/drawing/2010/main" val="0"/>
              </a:ext>
            </a:extLst>
          </a:blip>
          <a:srcRect l="42252" t="951"/>
          <a:stretch/>
        </p:blipFill>
        <p:spPr>
          <a:xfrm>
            <a:off x="6548025" y="-11973"/>
            <a:ext cx="4926484" cy="6869972"/>
          </a:xfrm>
          <a:prstGeom prst="rect">
            <a:avLst/>
          </a:prstGeom>
        </p:spPr>
      </p:pic>
      <p:grpSp>
        <p:nvGrpSpPr>
          <p:cNvPr id="25" name="Google Shape;1883;p43"/>
          <p:cNvGrpSpPr/>
          <p:nvPr/>
        </p:nvGrpSpPr>
        <p:grpSpPr>
          <a:xfrm>
            <a:off x="2856570" y="-104771"/>
            <a:ext cx="7106311" cy="8157893"/>
            <a:chOff x="2288000" y="-49525"/>
            <a:chExt cx="5329733" cy="6118420"/>
          </a:xfrm>
        </p:grpSpPr>
        <p:sp>
          <p:nvSpPr>
            <p:cNvPr id="26" name="Google Shape;1884;p43"/>
            <p:cNvSpPr/>
            <p:nvPr/>
          </p:nvSpPr>
          <p:spPr>
            <a:xfrm rot="-4421961">
              <a:off x="2777637" y="1686086"/>
              <a:ext cx="5541644" cy="2691324"/>
            </a:xfrm>
            <a:custGeom>
              <a:avLst/>
              <a:gdLst/>
              <a:ahLst/>
              <a:cxnLst/>
              <a:rect l="l" t="t" r="r" b="b"/>
              <a:pathLst>
                <a:path w="69245" h="41724" extrusionOk="0">
                  <a:moveTo>
                    <a:pt x="39740" y="1"/>
                  </a:moveTo>
                  <a:cubicBezTo>
                    <a:pt x="40411" y="1858"/>
                    <a:pt x="39627" y="4177"/>
                    <a:pt x="37897" y="5165"/>
                  </a:cubicBezTo>
                  <a:cubicBezTo>
                    <a:pt x="37001" y="5676"/>
                    <a:pt x="36016" y="5826"/>
                    <a:pt x="34992" y="5826"/>
                  </a:cubicBezTo>
                  <a:cubicBezTo>
                    <a:pt x="34261" y="5826"/>
                    <a:pt x="33509" y="5749"/>
                    <a:pt x="32756" y="5673"/>
                  </a:cubicBezTo>
                  <a:cubicBezTo>
                    <a:pt x="32006" y="5597"/>
                    <a:pt x="31256" y="5519"/>
                    <a:pt x="30520" y="5519"/>
                  </a:cubicBezTo>
                  <a:cubicBezTo>
                    <a:pt x="30427" y="5519"/>
                    <a:pt x="30334" y="5520"/>
                    <a:pt x="30241" y="5523"/>
                  </a:cubicBezTo>
                  <a:cubicBezTo>
                    <a:pt x="26889" y="5608"/>
                    <a:pt x="23867" y="7523"/>
                    <a:pt x="21282" y="9658"/>
                  </a:cubicBezTo>
                  <a:cubicBezTo>
                    <a:pt x="18696" y="11792"/>
                    <a:pt x="16309" y="14240"/>
                    <a:pt x="13317" y="15753"/>
                  </a:cubicBezTo>
                  <a:cubicBezTo>
                    <a:pt x="11208" y="16818"/>
                    <a:pt x="8846" y="17353"/>
                    <a:pt x="6484" y="17353"/>
                  </a:cubicBezTo>
                  <a:cubicBezTo>
                    <a:pt x="4321" y="17353"/>
                    <a:pt x="2158" y="16904"/>
                    <a:pt x="191" y="16002"/>
                  </a:cubicBezTo>
                  <a:cubicBezTo>
                    <a:pt x="126" y="15971"/>
                    <a:pt x="65" y="15937"/>
                    <a:pt x="1" y="15907"/>
                  </a:cubicBezTo>
                  <a:lnTo>
                    <a:pt x="1" y="40275"/>
                  </a:lnTo>
                  <a:cubicBezTo>
                    <a:pt x="2507" y="41245"/>
                    <a:pt x="5200" y="41724"/>
                    <a:pt x="7895" y="41724"/>
                  </a:cubicBezTo>
                  <a:cubicBezTo>
                    <a:pt x="12645" y="41724"/>
                    <a:pt x="17404" y="40237"/>
                    <a:pt x="21173" y="37335"/>
                  </a:cubicBezTo>
                  <a:cubicBezTo>
                    <a:pt x="28259" y="31877"/>
                    <a:pt x="31281" y="22682"/>
                    <a:pt x="37133" y="15916"/>
                  </a:cubicBezTo>
                  <a:cubicBezTo>
                    <a:pt x="41746" y="10586"/>
                    <a:pt x="48164" y="6848"/>
                    <a:pt x="55080" y="5468"/>
                  </a:cubicBezTo>
                  <a:cubicBezTo>
                    <a:pt x="58218" y="4845"/>
                    <a:pt x="61474" y="4682"/>
                    <a:pt x="64458" y="3534"/>
                  </a:cubicBezTo>
                  <a:cubicBezTo>
                    <a:pt x="66318" y="2818"/>
                    <a:pt x="68097" y="1592"/>
                    <a:pt x="6924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885;p43"/>
            <p:cNvSpPr/>
            <p:nvPr/>
          </p:nvSpPr>
          <p:spPr>
            <a:xfrm>
              <a:off x="2288000" y="-49525"/>
              <a:ext cx="2743200" cy="56466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 name="Google Shape;1892;p43"/>
          <p:cNvGrpSpPr/>
          <p:nvPr/>
        </p:nvGrpSpPr>
        <p:grpSpPr>
          <a:xfrm>
            <a:off x="7470511" y="-241489"/>
            <a:ext cx="4988876" cy="7802237"/>
            <a:chOff x="5536150" y="-152400"/>
            <a:chExt cx="3785654" cy="5632544"/>
          </a:xfrm>
        </p:grpSpPr>
        <p:sp>
          <p:nvSpPr>
            <p:cNvPr id="29" name="Google Shape;1893;p43"/>
            <p:cNvSpPr/>
            <p:nvPr/>
          </p:nvSpPr>
          <p:spPr>
            <a:xfrm rot="5400000">
              <a:off x="7067275" y="992343"/>
              <a:ext cx="3234092" cy="1126340"/>
            </a:xfrm>
            <a:custGeom>
              <a:avLst/>
              <a:gdLst/>
              <a:ahLst/>
              <a:cxnLst/>
              <a:rect l="l" t="t" r="r" b="b"/>
              <a:pathLst>
                <a:path w="40411" h="17354" extrusionOk="0">
                  <a:moveTo>
                    <a:pt x="1" y="1"/>
                  </a:moveTo>
                  <a:lnTo>
                    <a:pt x="1" y="15907"/>
                  </a:lnTo>
                  <a:cubicBezTo>
                    <a:pt x="65" y="15937"/>
                    <a:pt x="126" y="15971"/>
                    <a:pt x="191" y="16002"/>
                  </a:cubicBezTo>
                  <a:cubicBezTo>
                    <a:pt x="2158" y="16904"/>
                    <a:pt x="4321" y="17353"/>
                    <a:pt x="6484" y="17353"/>
                  </a:cubicBezTo>
                  <a:cubicBezTo>
                    <a:pt x="8846" y="17353"/>
                    <a:pt x="11208" y="16818"/>
                    <a:pt x="13317" y="15753"/>
                  </a:cubicBezTo>
                  <a:cubicBezTo>
                    <a:pt x="16309" y="14240"/>
                    <a:pt x="18696" y="11792"/>
                    <a:pt x="21282" y="9658"/>
                  </a:cubicBezTo>
                  <a:cubicBezTo>
                    <a:pt x="23867" y="7523"/>
                    <a:pt x="26889" y="5608"/>
                    <a:pt x="30241" y="5523"/>
                  </a:cubicBezTo>
                  <a:cubicBezTo>
                    <a:pt x="30334" y="5520"/>
                    <a:pt x="30427" y="5519"/>
                    <a:pt x="30520" y="5519"/>
                  </a:cubicBezTo>
                  <a:cubicBezTo>
                    <a:pt x="31256" y="5519"/>
                    <a:pt x="32006" y="5597"/>
                    <a:pt x="32756" y="5673"/>
                  </a:cubicBezTo>
                  <a:cubicBezTo>
                    <a:pt x="33509" y="5749"/>
                    <a:pt x="34261" y="5826"/>
                    <a:pt x="34992" y="5826"/>
                  </a:cubicBezTo>
                  <a:cubicBezTo>
                    <a:pt x="36016" y="5826"/>
                    <a:pt x="37001" y="5676"/>
                    <a:pt x="37897" y="5165"/>
                  </a:cubicBezTo>
                  <a:cubicBezTo>
                    <a:pt x="39627" y="4177"/>
                    <a:pt x="40411" y="1858"/>
                    <a:pt x="3974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894;p43"/>
            <p:cNvSpPr/>
            <p:nvPr/>
          </p:nvSpPr>
          <p:spPr>
            <a:xfrm rot="5400000">
              <a:off x="5122630" y="1355283"/>
              <a:ext cx="5541677" cy="2708045"/>
            </a:xfrm>
            <a:custGeom>
              <a:avLst/>
              <a:gdLst/>
              <a:ahLst/>
              <a:cxnLst/>
              <a:rect l="l" t="t" r="r" b="b"/>
              <a:pathLst>
                <a:path w="69245" h="41724" extrusionOk="0">
                  <a:moveTo>
                    <a:pt x="39740" y="1"/>
                  </a:moveTo>
                  <a:cubicBezTo>
                    <a:pt x="40411" y="1858"/>
                    <a:pt x="39627" y="4177"/>
                    <a:pt x="37897" y="5165"/>
                  </a:cubicBezTo>
                  <a:cubicBezTo>
                    <a:pt x="37001" y="5676"/>
                    <a:pt x="36016" y="5826"/>
                    <a:pt x="34992" y="5826"/>
                  </a:cubicBezTo>
                  <a:cubicBezTo>
                    <a:pt x="34261" y="5826"/>
                    <a:pt x="33509" y="5749"/>
                    <a:pt x="32756" y="5673"/>
                  </a:cubicBezTo>
                  <a:cubicBezTo>
                    <a:pt x="32006" y="5597"/>
                    <a:pt x="31256" y="5519"/>
                    <a:pt x="30520" y="5519"/>
                  </a:cubicBezTo>
                  <a:cubicBezTo>
                    <a:pt x="30427" y="5519"/>
                    <a:pt x="30334" y="5520"/>
                    <a:pt x="30241" y="5523"/>
                  </a:cubicBezTo>
                  <a:cubicBezTo>
                    <a:pt x="26889" y="5608"/>
                    <a:pt x="23867" y="7523"/>
                    <a:pt x="21282" y="9658"/>
                  </a:cubicBezTo>
                  <a:cubicBezTo>
                    <a:pt x="18696" y="11792"/>
                    <a:pt x="16309" y="14240"/>
                    <a:pt x="13317" y="15753"/>
                  </a:cubicBezTo>
                  <a:cubicBezTo>
                    <a:pt x="11208" y="16818"/>
                    <a:pt x="8846" y="17353"/>
                    <a:pt x="6484" y="17353"/>
                  </a:cubicBezTo>
                  <a:cubicBezTo>
                    <a:pt x="4321" y="17353"/>
                    <a:pt x="2158" y="16904"/>
                    <a:pt x="191" y="16002"/>
                  </a:cubicBezTo>
                  <a:cubicBezTo>
                    <a:pt x="126" y="15971"/>
                    <a:pt x="65" y="15937"/>
                    <a:pt x="1" y="15907"/>
                  </a:cubicBezTo>
                  <a:lnTo>
                    <a:pt x="1" y="40275"/>
                  </a:lnTo>
                  <a:cubicBezTo>
                    <a:pt x="2507" y="41245"/>
                    <a:pt x="5200" y="41724"/>
                    <a:pt x="7895" y="41724"/>
                  </a:cubicBezTo>
                  <a:cubicBezTo>
                    <a:pt x="12645" y="41724"/>
                    <a:pt x="17404" y="40237"/>
                    <a:pt x="21173" y="37335"/>
                  </a:cubicBezTo>
                  <a:cubicBezTo>
                    <a:pt x="28259" y="31877"/>
                    <a:pt x="31281" y="22682"/>
                    <a:pt x="37133" y="15916"/>
                  </a:cubicBezTo>
                  <a:cubicBezTo>
                    <a:pt x="41746" y="10586"/>
                    <a:pt x="48164" y="6848"/>
                    <a:pt x="55080" y="5468"/>
                  </a:cubicBezTo>
                  <a:cubicBezTo>
                    <a:pt x="58218" y="4845"/>
                    <a:pt x="61474" y="4682"/>
                    <a:pt x="64458" y="3534"/>
                  </a:cubicBezTo>
                  <a:cubicBezTo>
                    <a:pt x="66318" y="2818"/>
                    <a:pt x="68097" y="1592"/>
                    <a:pt x="6924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895;p43"/>
            <p:cNvSpPr/>
            <p:nvPr/>
          </p:nvSpPr>
          <p:spPr>
            <a:xfrm rot="5400000">
              <a:off x="8312443" y="3758806"/>
              <a:ext cx="789976" cy="367355"/>
            </a:xfrm>
            <a:custGeom>
              <a:avLst/>
              <a:gdLst/>
              <a:ahLst/>
              <a:cxnLst/>
              <a:rect l="l" t="t" r="r" b="b"/>
              <a:pathLst>
                <a:path w="9871" h="5660" extrusionOk="0">
                  <a:moveTo>
                    <a:pt x="9870" y="1"/>
                  </a:moveTo>
                  <a:cubicBezTo>
                    <a:pt x="6399" y="706"/>
                    <a:pt x="3053" y="2008"/>
                    <a:pt x="1" y="3807"/>
                  </a:cubicBezTo>
                  <a:cubicBezTo>
                    <a:pt x="621" y="4185"/>
                    <a:pt x="1258" y="4535"/>
                    <a:pt x="1922" y="4845"/>
                  </a:cubicBezTo>
                  <a:cubicBezTo>
                    <a:pt x="2913" y="5309"/>
                    <a:pt x="4048" y="5660"/>
                    <a:pt x="5141" y="5660"/>
                  </a:cubicBezTo>
                  <a:cubicBezTo>
                    <a:pt x="5826" y="5660"/>
                    <a:pt x="6498" y="5520"/>
                    <a:pt x="7103" y="5180"/>
                  </a:cubicBezTo>
                  <a:cubicBezTo>
                    <a:pt x="8194" y="4570"/>
                    <a:pt x="8848" y="3432"/>
                    <a:pt x="9267" y="2287"/>
                  </a:cubicBezTo>
                  <a:cubicBezTo>
                    <a:pt x="9543" y="1538"/>
                    <a:pt x="9737" y="774"/>
                    <a:pt x="987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896;p43"/>
            <p:cNvSpPr/>
            <p:nvPr/>
          </p:nvSpPr>
          <p:spPr>
            <a:xfrm rot="5400000">
              <a:off x="8117401" y="2029636"/>
              <a:ext cx="1785149" cy="431675"/>
            </a:xfrm>
            <a:custGeom>
              <a:avLst/>
              <a:gdLst/>
              <a:ahLst/>
              <a:cxnLst/>
              <a:rect l="l" t="t" r="r" b="b"/>
              <a:pathLst>
                <a:path w="22306" h="6651" extrusionOk="0">
                  <a:moveTo>
                    <a:pt x="1" y="0"/>
                  </a:moveTo>
                  <a:cubicBezTo>
                    <a:pt x="97" y="1758"/>
                    <a:pt x="877" y="3479"/>
                    <a:pt x="2185" y="4702"/>
                  </a:cubicBezTo>
                  <a:cubicBezTo>
                    <a:pt x="3531" y="5952"/>
                    <a:pt x="5405" y="6650"/>
                    <a:pt x="7274" y="6650"/>
                  </a:cubicBezTo>
                  <a:cubicBezTo>
                    <a:pt x="7350" y="6650"/>
                    <a:pt x="7425" y="6647"/>
                    <a:pt x="7496" y="6647"/>
                  </a:cubicBezTo>
                  <a:cubicBezTo>
                    <a:pt x="8947" y="5873"/>
                    <a:pt x="10491" y="5332"/>
                    <a:pt x="12115" y="5209"/>
                  </a:cubicBezTo>
                  <a:cubicBezTo>
                    <a:pt x="13083" y="4756"/>
                    <a:pt x="14054" y="4317"/>
                    <a:pt x="15103" y="4109"/>
                  </a:cubicBezTo>
                  <a:cubicBezTo>
                    <a:pt x="15587" y="4010"/>
                    <a:pt x="16078" y="3966"/>
                    <a:pt x="16565" y="3966"/>
                  </a:cubicBezTo>
                  <a:cubicBezTo>
                    <a:pt x="17849" y="3966"/>
                    <a:pt x="19130" y="4276"/>
                    <a:pt x="20346" y="4756"/>
                  </a:cubicBezTo>
                  <a:cubicBezTo>
                    <a:pt x="21586" y="3986"/>
                    <a:pt x="22305" y="2511"/>
                    <a:pt x="22305" y="1060"/>
                  </a:cubicBezTo>
                  <a:cubicBezTo>
                    <a:pt x="22305" y="702"/>
                    <a:pt x="22260" y="345"/>
                    <a:pt x="22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897;p43"/>
            <p:cNvSpPr/>
            <p:nvPr/>
          </p:nvSpPr>
          <p:spPr>
            <a:xfrm rot="5400000">
              <a:off x="7731024" y="2865742"/>
              <a:ext cx="2407783" cy="581797"/>
            </a:xfrm>
            <a:custGeom>
              <a:avLst/>
              <a:gdLst/>
              <a:ahLst/>
              <a:cxnLst/>
              <a:rect l="l" t="t" r="r" b="b"/>
              <a:pathLst>
                <a:path w="30086" h="8964" extrusionOk="0">
                  <a:moveTo>
                    <a:pt x="4620" y="5209"/>
                  </a:moveTo>
                  <a:lnTo>
                    <a:pt x="4620" y="5209"/>
                  </a:lnTo>
                  <a:cubicBezTo>
                    <a:pt x="2996" y="5332"/>
                    <a:pt x="1452" y="5873"/>
                    <a:pt x="1" y="6647"/>
                  </a:cubicBezTo>
                  <a:cubicBezTo>
                    <a:pt x="478" y="6630"/>
                    <a:pt x="955" y="6572"/>
                    <a:pt x="1418" y="6466"/>
                  </a:cubicBezTo>
                  <a:cubicBezTo>
                    <a:pt x="2539" y="6208"/>
                    <a:pt x="3578" y="5700"/>
                    <a:pt x="4620" y="5209"/>
                  </a:cubicBezTo>
                  <a:close/>
                  <a:moveTo>
                    <a:pt x="14677" y="0"/>
                  </a:moveTo>
                  <a:cubicBezTo>
                    <a:pt x="14765" y="345"/>
                    <a:pt x="14810" y="702"/>
                    <a:pt x="14810" y="1060"/>
                  </a:cubicBezTo>
                  <a:cubicBezTo>
                    <a:pt x="14810" y="2511"/>
                    <a:pt x="14091" y="3986"/>
                    <a:pt x="12851" y="4756"/>
                  </a:cubicBezTo>
                  <a:cubicBezTo>
                    <a:pt x="13652" y="5073"/>
                    <a:pt x="14422" y="5465"/>
                    <a:pt x="15154" y="5890"/>
                  </a:cubicBezTo>
                  <a:cubicBezTo>
                    <a:pt x="16789" y="6845"/>
                    <a:pt x="18309" y="7986"/>
                    <a:pt x="19927" y="8964"/>
                  </a:cubicBezTo>
                  <a:cubicBezTo>
                    <a:pt x="22979" y="7165"/>
                    <a:pt x="26325" y="5863"/>
                    <a:pt x="29796" y="5158"/>
                  </a:cubicBezTo>
                  <a:cubicBezTo>
                    <a:pt x="30086" y="3472"/>
                    <a:pt x="30086" y="1735"/>
                    <a:pt x="299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4" name="Google Shape;1898;p43"/>
            <p:cNvPicPr preferRelativeResize="0"/>
            <p:nvPr/>
          </p:nvPicPr>
          <p:blipFill>
            <a:blip r:embed="rId4" cstate="print">
              <a:alphaModFix/>
            </a:blip>
            <a:stretch>
              <a:fillRect/>
            </a:stretch>
          </p:blipFill>
          <p:spPr>
            <a:xfrm>
              <a:off x="5536150" y="-152400"/>
              <a:ext cx="3785654" cy="2129425"/>
            </a:xfrm>
            <a:prstGeom prst="rect">
              <a:avLst/>
            </a:prstGeom>
            <a:noFill/>
            <a:ln>
              <a:noFill/>
            </a:ln>
          </p:spPr>
        </p:pic>
      </p:grpSp>
      <p:sp>
        <p:nvSpPr>
          <p:cNvPr id="35" name="Google Shape;1810;p38"/>
          <p:cNvSpPr txBox="1">
            <a:spLocks/>
          </p:cNvSpPr>
          <p:nvPr/>
        </p:nvSpPr>
        <p:spPr>
          <a:xfrm>
            <a:off x="371444" y="1950160"/>
            <a:ext cx="6299200" cy="2739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0124D"/>
              </a:buClr>
              <a:buSzPts val="2400"/>
              <a:buFont typeface="Montserrat ExtraBold"/>
              <a:buNone/>
              <a:defRPr sz="30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20124D"/>
              </a:buClr>
              <a:buSzPts val="2400"/>
              <a:buFont typeface="Montserrat ExtraBold"/>
              <a:buNone/>
              <a:defRPr sz="2400" b="0" i="0" u="none" strike="noStrike" cap="none">
                <a:solidFill>
                  <a:srgbClr val="20124D"/>
                </a:solidFill>
                <a:latin typeface="Montserrat ExtraBold"/>
                <a:ea typeface="Montserrat ExtraBold"/>
                <a:cs typeface="Montserrat ExtraBold"/>
                <a:sym typeface="Montserrat ExtraBold"/>
              </a:defRPr>
            </a:lvl9pPr>
          </a:lstStyle>
          <a:p>
            <a:pPr algn="ctr" defTabSz="1219170"/>
            <a:r>
              <a:rPr lang="fr-FR" sz="3733" kern="0" dirty="0">
                <a:solidFill>
                  <a:srgbClr val="000000"/>
                </a:solidFill>
              </a:rPr>
              <a:t>RENTE D’ACCIDENT DE TRAVAIL / MALADIES PROFESSIONNELLES</a:t>
            </a:r>
          </a:p>
        </p:txBody>
      </p:sp>
      <p:grpSp>
        <p:nvGrpSpPr>
          <p:cNvPr id="20" name="Google Shape;2688;p69"/>
          <p:cNvGrpSpPr/>
          <p:nvPr/>
        </p:nvGrpSpPr>
        <p:grpSpPr>
          <a:xfrm>
            <a:off x="10615698" y="5427214"/>
            <a:ext cx="2322077" cy="1651973"/>
            <a:chOff x="2420190" y="3123149"/>
            <a:chExt cx="1741558" cy="1238980"/>
          </a:xfrm>
        </p:grpSpPr>
        <p:sp>
          <p:nvSpPr>
            <p:cNvPr id="21" name="Google Shape;2689;p69"/>
            <p:cNvSpPr/>
            <p:nvPr/>
          </p:nvSpPr>
          <p:spPr>
            <a:xfrm>
              <a:off x="2898504" y="3203829"/>
              <a:ext cx="1040765" cy="1028271"/>
            </a:xfrm>
            <a:custGeom>
              <a:avLst/>
              <a:gdLst/>
              <a:ahLst/>
              <a:cxnLst/>
              <a:rect l="l" t="t" r="r" b="b"/>
              <a:pathLst>
                <a:path w="76135" h="75221" extrusionOk="0">
                  <a:moveTo>
                    <a:pt x="915" y="1"/>
                  </a:moveTo>
                  <a:cubicBezTo>
                    <a:pt x="582" y="112"/>
                    <a:pt x="361" y="361"/>
                    <a:pt x="0" y="472"/>
                  </a:cubicBezTo>
                  <a:cubicBezTo>
                    <a:pt x="25064" y="25425"/>
                    <a:pt x="50017" y="50267"/>
                    <a:pt x="75081" y="75220"/>
                  </a:cubicBezTo>
                  <a:cubicBezTo>
                    <a:pt x="75441" y="75110"/>
                    <a:pt x="75663" y="74971"/>
                    <a:pt x="76134" y="74749"/>
                  </a:cubicBezTo>
                  <a:cubicBezTo>
                    <a:pt x="75330" y="73945"/>
                    <a:pt x="74637" y="73252"/>
                    <a:pt x="73833" y="72559"/>
                  </a:cubicBezTo>
                  <a:lnTo>
                    <a:pt x="46801" y="45526"/>
                  </a:lnTo>
                  <a:cubicBezTo>
                    <a:pt x="43335" y="42061"/>
                    <a:pt x="39731" y="38595"/>
                    <a:pt x="36265" y="35129"/>
                  </a:cubicBezTo>
                  <a:cubicBezTo>
                    <a:pt x="27033" y="25897"/>
                    <a:pt x="17800" y="16636"/>
                    <a:pt x="8540" y="7515"/>
                  </a:cubicBezTo>
                  <a:cubicBezTo>
                    <a:pt x="6238" y="5213"/>
                    <a:pt x="4048" y="2884"/>
                    <a:pt x="1747" y="694"/>
                  </a:cubicBezTo>
                  <a:cubicBezTo>
                    <a:pt x="1497" y="472"/>
                    <a:pt x="1276" y="250"/>
                    <a:pt x="91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690;p69"/>
            <p:cNvSpPr/>
            <p:nvPr/>
          </p:nvSpPr>
          <p:spPr>
            <a:xfrm>
              <a:off x="2993250" y="3172593"/>
              <a:ext cx="1023336" cy="1013644"/>
            </a:xfrm>
            <a:custGeom>
              <a:avLst/>
              <a:gdLst/>
              <a:ahLst/>
              <a:cxnLst/>
              <a:rect l="l" t="t" r="r" b="b"/>
              <a:pathLst>
                <a:path w="74860" h="74151" extrusionOk="0">
                  <a:moveTo>
                    <a:pt x="951" y="0"/>
                  </a:moveTo>
                  <a:cubicBezTo>
                    <a:pt x="678" y="0"/>
                    <a:pt x="371" y="145"/>
                    <a:pt x="1" y="456"/>
                  </a:cubicBezTo>
                  <a:cubicBezTo>
                    <a:pt x="583" y="900"/>
                    <a:pt x="1165" y="1371"/>
                    <a:pt x="1609" y="1953"/>
                  </a:cubicBezTo>
                  <a:cubicBezTo>
                    <a:pt x="6350" y="6556"/>
                    <a:pt x="11091" y="11297"/>
                    <a:pt x="15832" y="16038"/>
                  </a:cubicBezTo>
                  <a:cubicBezTo>
                    <a:pt x="22181" y="22276"/>
                    <a:pt x="28419" y="28514"/>
                    <a:pt x="34657" y="34753"/>
                  </a:cubicBezTo>
                  <a:cubicBezTo>
                    <a:pt x="44722" y="44678"/>
                    <a:pt x="54648" y="54632"/>
                    <a:pt x="64684" y="64668"/>
                  </a:cubicBezTo>
                  <a:cubicBezTo>
                    <a:pt x="66764" y="66748"/>
                    <a:pt x="68982" y="68938"/>
                    <a:pt x="71172" y="71156"/>
                  </a:cubicBezTo>
                  <a:lnTo>
                    <a:pt x="74166" y="74151"/>
                  </a:lnTo>
                  <a:cubicBezTo>
                    <a:pt x="74527" y="73790"/>
                    <a:pt x="74749" y="73679"/>
                    <a:pt x="74859" y="73568"/>
                  </a:cubicBezTo>
                  <a:cubicBezTo>
                    <a:pt x="72087" y="70796"/>
                    <a:pt x="69536" y="68134"/>
                    <a:pt x="67013" y="65473"/>
                  </a:cubicBezTo>
                  <a:cubicBezTo>
                    <a:pt x="60664" y="59234"/>
                    <a:pt x="54287" y="52885"/>
                    <a:pt x="47938" y="46536"/>
                  </a:cubicBezTo>
                  <a:cubicBezTo>
                    <a:pt x="36044" y="34642"/>
                    <a:pt x="24039" y="22747"/>
                    <a:pt x="12144" y="10853"/>
                  </a:cubicBezTo>
                  <a:lnTo>
                    <a:pt x="2191" y="900"/>
                  </a:lnTo>
                  <a:lnTo>
                    <a:pt x="1609" y="317"/>
                  </a:lnTo>
                  <a:cubicBezTo>
                    <a:pt x="1402" y="111"/>
                    <a:pt x="1189" y="0"/>
                    <a:pt x="95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91;p69"/>
            <p:cNvSpPr/>
            <p:nvPr/>
          </p:nvSpPr>
          <p:spPr>
            <a:xfrm>
              <a:off x="2854158" y="3222790"/>
              <a:ext cx="1036213" cy="1023158"/>
            </a:xfrm>
            <a:custGeom>
              <a:avLst/>
              <a:gdLst/>
              <a:ahLst/>
              <a:cxnLst/>
              <a:rect l="l" t="t" r="r" b="b"/>
              <a:pathLst>
                <a:path w="75802" h="74847" extrusionOk="0">
                  <a:moveTo>
                    <a:pt x="943" y="0"/>
                  </a:moveTo>
                  <a:cubicBezTo>
                    <a:pt x="583" y="111"/>
                    <a:pt x="361" y="361"/>
                    <a:pt x="0" y="472"/>
                  </a:cubicBezTo>
                  <a:cubicBezTo>
                    <a:pt x="361" y="804"/>
                    <a:pt x="583" y="1165"/>
                    <a:pt x="832" y="1386"/>
                  </a:cubicBezTo>
                  <a:cubicBezTo>
                    <a:pt x="9954" y="10508"/>
                    <a:pt x="19076" y="19519"/>
                    <a:pt x="28308" y="28668"/>
                  </a:cubicBezTo>
                  <a:cubicBezTo>
                    <a:pt x="36182" y="36626"/>
                    <a:pt x="44139" y="44472"/>
                    <a:pt x="52124" y="52457"/>
                  </a:cubicBezTo>
                  <a:cubicBezTo>
                    <a:pt x="59388" y="59721"/>
                    <a:pt x="66680" y="66902"/>
                    <a:pt x="73944" y="74166"/>
                  </a:cubicBezTo>
                  <a:cubicBezTo>
                    <a:pt x="74055" y="74277"/>
                    <a:pt x="74055" y="74416"/>
                    <a:pt x="74166" y="74416"/>
                  </a:cubicBezTo>
                  <a:cubicBezTo>
                    <a:pt x="74473" y="74708"/>
                    <a:pt x="74619" y="74847"/>
                    <a:pt x="74842" y="74847"/>
                  </a:cubicBezTo>
                  <a:cubicBezTo>
                    <a:pt x="75042" y="74847"/>
                    <a:pt x="75304" y="74736"/>
                    <a:pt x="75802" y="74527"/>
                  </a:cubicBezTo>
                  <a:lnTo>
                    <a:pt x="75441" y="74166"/>
                  </a:lnTo>
                  <a:cubicBezTo>
                    <a:pt x="70479" y="69314"/>
                    <a:pt x="65627" y="64351"/>
                    <a:pt x="60664" y="59388"/>
                  </a:cubicBezTo>
                  <a:cubicBezTo>
                    <a:pt x="54315" y="53150"/>
                    <a:pt x="47965" y="46801"/>
                    <a:pt x="41589" y="40563"/>
                  </a:cubicBezTo>
                  <a:cubicBezTo>
                    <a:pt x="30748" y="29694"/>
                    <a:pt x="19990" y="18965"/>
                    <a:pt x="9150" y="8096"/>
                  </a:cubicBezTo>
                  <a:cubicBezTo>
                    <a:pt x="6599" y="5656"/>
                    <a:pt x="4159" y="3133"/>
                    <a:pt x="1636" y="693"/>
                  </a:cubicBezTo>
                  <a:lnTo>
                    <a:pt x="94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92;p69"/>
            <p:cNvSpPr/>
            <p:nvPr/>
          </p:nvSpPr>
          <p:spPr>
            <a:xfrm>
              <a:off x="2945870" y="3188191"/>
              <a:ext cx="1032810" cy="1023446"/>
            </a:xfrm>
            <a:custGeom>
              <a:avLst/>
              <a:gdLst/>
              <a:ahLst/>
              <a:cxnLst/>
              <a:rect l="l" t="t" r="r" b="b"/>
              <a:pathLst>
                <a:path w="75553" h="74868" extrusionOk="0">
                  <a:moveTo>
                    <a:pt x="844" y="0"/>
                  </a:moveTo>
                  <a:cubicBezTo>
                    <a:pt x="662" y="0"/>
                    <a:pt x="434" y="118"/>
                    <a:pt x="1" y="341"/>
                  </a:cubicBezTo>
                  <a:cubicBezTo>
                    <a:pt x="223" y="563"/>
                    <a:pt x="361" y="812"/>
                    <a:pt x="583" y="1034"/>
                  </a:cubicBezTo>
                  <a:cubicBezTo>
                    <a:pt x="1498" y="1838"/>
                    <a:pt x="2302" y="2642"/>
                    <a:pt x="3245" y="3585"/>
                  </a:cubicBezTo>
                  <a:lnTo>
                    <a:pt x="16747" y="17087"/>
                  </a:lnTo>
                  <a:cubicBezTo>
                    <a:pt x="20795" y="21135"/>
                    <a:pt x="24843" y="25072"/>
                    <a:pt x="28780" y="29120"/>
                  </a:cubicBezTo>
                  <a:cubicBezTo>
                    <a:pt x="32689" y="32918"/>
                    <a:pt x="36515" y="36745"/>
                    <a:pt x="40314" y="40543"/>
                  </a:cubicBezTo>
                  <a:cubicBezTo>
                    <a:pt x="49574" y="49776"/>
                    <a:pt x="58807" y="58925"/>
                    <a:pt x="68039" y="68158"/>
                  </a:cubicBezTo>
                  <a:cubicBezTo>
                    <a:pt x="69426" y="69544"/>
                    <a:pt x="70923" y="71041"/>
                    <a:pt x="72309" y="72427"/>
                  </a:cubicBezTo>
                  <a:cubicBezTo>
                    <a:pt x="73141" y="73231"/>
                    <a:pt x="73945" y="74035"/>
                    <a:pt x="74749" y="74867"/>
                  </a:cubicBezTo>
                  <a:cubicBezTo>
                    <a:pt x="75082" y="74618"/>
                    <a:pt x="75331" y="74507"/>
                    <a:pt x="75553" y="74285"/>
                  </a:cubicBezTo>
                  <a:cubicBezTo>
                    <a:pt x="74527" y="73231"/>
                    <a:pt x="73584" y="72206"/>
                    <a:pt x="72669" y="71263"/>
                  </a:cubicBezTo>
                  <a:cubicBezTo>
                    <a:pt x="63548" y="62252"/>
                    <a:pt x="54426" y="53130"/>
                    <a:pt x="45415" y="44009"/>
                  </a:cubicBezTo>
                  <a:cubicBezTo>
                    <a:pt x="38817" y="37549"/>
                    <a:pt x="32246" y="30950"/>
                    <a:pt x="25647" y="24379"/>
                  </a:cubicBezTo>
                  <a:cubicBezTo>
                    <a:pt x="18494" y="17198"/>
                    <a:pt x="11202" y="10045"/>
                    <a:pt x="4049" y="2781"/>
                  </a:cubicBezTo>
                  <a:cubicBezTo>
                    <a:pt x="3245" y="1949"/>
                    <a:pt x="2302" y="1256"/>
                    <a:pt x="1498" y="452"/>
                  </a:cubicBezTo>
                  <a:cubicBezTo>
                    <a:pt x="1192" y="145"/>
                    <a:pt x="1046" y="0"/>
                    <a:pt x="8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93;p69"/>
            <p:cNvSpPr/>
            <p:nvPr/>
          </p:nvSpPr>
          <p:spPr>
            <a:xfrm>
              <a:off x="2810195" y="3243254"/>
              <a:ext cx="1026357" cy="1012277"/>
            </a:xfrm>
            <a:custGeom>
              <a:avLst/>
              <a:gdLst/>
              <a:ahLst/>
              <a:cxnLst/>
              <a:rect l="l" t="t" r="r" b="b"/>
              <a:pathLst>
                <a:path w="75081" h="74051" extrusionOk="0">
                  <a:moveTo>
                    <a:pt x="1026" y="0"/>
                  </a:moveTo>
                  <a:cubicBezTo>
                    <a:pt x="693" y="250"/>
                    <a:pt x="444" y="361"/>
                    <a:pt x="0" y="472"/>
                  </a:cubicBezTo>
                  <a:cubicBezTo>
                    <a:pt x="333" y="832"/>
                    <a:pt x="582" y="1054"/>
                    <a:pt x="804" y="1276"/>
                  </a:cubicBezTo>
                  <a:cubicBezTo>
                    <a:pt x="10286" y="10758"/>
                    <a:pt x="19630" y="20101"/>
                    <a:pt x="29112" y="29473"/>
                  </a:cubicBezTo>
                  <a:cubicBezTo>
                    <a:pt x="37180" y="37569"/>
                    <a:pt x="45276" y="45637"/>
                    <a:pt x="53372" y="53622"/>
                  </a:cubicBezTo>
                  <a:lnTo>
                    <a:pt x="73112" y="73362"/>
                  </a:lnTo>
                  <a:cubicBezTo>
                    <a:pt x="73508" y="73758"/>
                    <a:pt x="73852" y="74051"/>
                    <a:pt x="74318" y="74051"/>
                  </a:cubicBezTo>
                  <a:cubicBezTo>
                    <a:pt x="74539" y="74051"/>
                    <a:pt x="74787" y="73985"/>
                    <a:pt x="75081" y="73834"/>
                  </a:cubicBezTo>
                  <a:cubicBezTo>
                    <a:pt x="50350" y="49102"/>
                    <a:pt x="25646" y="24621"/>
                    <a:pt x="102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94;p69"/>
            <p:cNvSpPr/>
            <p:nvPr/>
          </p:nvSpPr>
          <p:spPr>
            <a:xfrm>
              <a:off x="3042148" y="3158445"/>
              <a:ext cx="1005893" cy="994438"/>
            </a:xfrm>
            <a:custGeom>
              <a:avLst/>
              <a:gdLst/>
              <a:ahLst/>
              <a:cxnLst/>
              <a:rect l="l" t="t" r="r" b="b"/>
              <a:pathLst>
                <a:path w="73584" h="72746" extrusionOk="0">
                  <a:moveTo>
                    <a:pt x="1106" y="1"/>
                  </a:moveTo>
                  <a:cubicBezTo>
                    <a:pt x="874" y="1"/>
                    <a:pt x="582" y="146"/>
                    <a:pt x="0" y="437"/>
                  </a:cubicBezTo>
                  <a:cubicBezTo>
                    <a:pt x="472" y="798"/>
                    <a:pt x="804" y="1020"/>
                    <a:pt x="1165" y="1352"/>
                  </a:cubicBezTo>
                  <a:cubicBezTo>
                    <a:pt x="12837" y="12914"/>
                    <a:pt x="24510" y="24586"/>
                    <a:pt x="36154" y="36259"/>
                  </a:cubicBezTo>
                  <a:cubicBezTo>
                    <a:pt x="42753" y="42719"/>
                    <a:pt x="49213" y="49179"/>
                    <a:pt x="55701" y="55667"/>
                  </a:cubicBezTo>
                  <a:cubicBezTo>
                    <a:pt x="60414" y="60269"/>
                    <a:pt x="65044" y="65010"/>
                    <a:pt x="69674" y="69641"/>
                  </a:cubicBezTo>
                  <a:cubicBezTo>
                    <a:pt x="70700" y="70555"/>
                    <a:pt x="71643" y="71609"/>
                    <a:pt x="72669" y="72524"/>
                  </a:cubicBezTo>
                  <a:cubicBezTo>
                    <a:pt x="72780" y="72635"/>
                    <a:pt x="72891" y="72635"/>
                    <a:pt x="73029" y="72746"/>
                  </a:cubicBezTo>
                  <a:cubicBezTo>
                    <a:pt x="73251" y="72524"/>
                    <a:pt x="73362" y="72302"/>
                    <a:pt x="73584" y="72053"/>
                  </a:cubicBezTo>
                  <a:cubicBezTo>
                    <a:pt x="73251" y="71609"/>
                    <a:pt x="72891" y="71360"/>
                    <a:pt x="72669" y="71027"/>
                  </a:cubicBezTo>
                  <a:cubicBezTo>
                    <a:pt x="64018" y="62487"/>
                    <a:pt x="55451" y="53920"/>
                    <a:pt x="46801" y="45270"/>
                  </a:cubicBezTo>
                  <a:cubicBezTo>
                    <a:pt x="42060" y="40640"/>
                    <a:pt x="37430" y="35898"/>
                    <a:pt x="32689" y="31296"/>
                  </a:cubicBezTo>
                  <a:cubicBezTo>
                    <a:pt x="25314" y="23893"/>
                    <a:pt x="18022" y="16601"/>
                    <a:pt x="10647" y="9226"/>
                  </a:cubicBezTo>
                  <a:cubicBezTo>
                    <a:pt x="7736" y="6343"/>
                    <a:pt x="4741" y="3432"/>
                    <a:pt x="1858" y="437"/>
                  </a:cubicBezTo>
                  <a:cubicBezTo>
                    <a:pt x="1511" y="146"/>
                    <a:pt x="1338" y="1"/>
                    <a:pt x="11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95;p69"/>
            <p:cNvSpPr/>
            <p:nvPr/>
          </p:nvSpPr>
          <p:spPr>
            <a:xfrm>
              <a:off x="2765850" y="3265618"/>
              <a:ext cx="1007411" cy="989913"/>
            </a:xfrm>
            <a:custGeom>
              <a:avLst/>
              <a:gdLst/>
              <a:ahLst/>
              <a:cxnLst/>
              <a:rect l="l" t="t" r="r" b="b"/>
              <a:pathLst>
                <a:path w="73695" h="72415" extrusionOk="0">
                  <a:moveTo>
                    <a:pt x="1165" y="0"/>
                  </a:moveTo>
                  <a:cubicBezTo>
                    <a:pt x="915" y="222"/>
                    <a:pt x="583" y="333"/>
                    <a:pt x="0" y="693"/>
                  </a:cubicBezTo>
                  <a:cubicBezTo>
                    <a:pt x="583" y="1026"/>
                    <a:pt x="915" y="1276"/>
                    <a:pt x="1165" y="1497"/>
                  </a:cubicBezTo>
                  <a:cubicBezTo>
                    <a:pt x="7847" y="8207"/>
                    <a:pt x="14556" y="14889"/>
                    <a:pt x="21266" y="21598"/>
                  </a:cubicBezTo>
                  <a:cubicBezTo>
                    <a:pt x="25757" y="25979"/>
                    <a:pt x="30277" y="30498"/>
                    <a:pt x="34657" y="34879"/>
                  </a:cubicBezTo>
                  <a:cubicBezTo>
                    <a:pt x="44250" y="44361"/>
                    <a:pt x="53732" y="53954"/>
                    <a:pt x="63298" y="63409"/>
                  </a:cubicBezTo>
                  <a:cubicBezTo>
                    <a:pt x="66070" y="66181"/>
                    <a:pt x="68981" y="68954"/>
                    <a:pt x="71754" y="71837"/>
                  </a:cubicBezTo>
                  <a:cubicBezTo>
                    <a:pt x="72135" y="72237"/>
                    <a:pt x="72529" y="72415"/>
                    <a:pt x="72999" y="72415"/>
                  </a:cubicBezTo>
                  <a:cubicBezTo>
                    <a:pt x="73213" y="72415"/>
                    <a:pt x="73443" y="72378"/>
                    <a:pt x="73695" y="72309"/>
                  </a:cubicBezTo>
                  <a:cubicBezTo>
                    <a:pt x="49435" y="48160"/>
                    <a:pt x="25314" y="24149"/>
                    <a:pt x="1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96;p69"/>
            <p:cNvSpPr/>
            <p:nvPr/>
          </p:nvSpPr>
          <p:spPr>
            <a:xfrm>
              <a:off x="2727943" y="3290634"/>
              <a:ext cx="977473" cy="960413"/>
            </a:xfrm>
            <a:custGeom>
              <a:avLst/>
              <a:gdLst/>
              <a:ahLst/>
              <a:cxnLst/>
              <a:rect l="l" t="t" r="r" b="b"/>
              <a:pathLst>
                <a:path w="71505" h="70257" extrusionOk="0">
                  <a:moveTo>
                    <a:pt x="805" y="0"/>
                  </a:moveTo>
                  <a:cubicBezTo>
                    <a:pt x="694" y="139"/>
                    <a:pt x="472" y="361"/>
                    <a:pt x="1" y="693"/>
                  </a:cubicBezTo>
                  <a:cubicBezTo>
                    <a:pt x="361" y="943"/>
                    <a:pt x="694" y="1165"/>
                    <a:pt x="916" y="1386"/>
                  </a:cubicBezTo>
                  <a:cubicBezTo>
                    <a:pt x="4381" y="4852"/>
                    <a:pt x="7986" y="8456"/>
                    <a:pt x="11562" y="11922"/>
                  </a:cubicBezTo>
                  <a:cubicBezTo>
                    <a:pt x="16165" y="16635"/>
                    <a:pt x="20906" y="21266"/>
                    <a:pt x="25647" y="26007"/>
                  </a:cubicBezTo>
                  <a:cubicBezTo>
                    <a:pt x="28780" y="29112"/>
                    <a:pt x="31885" y="32245"/>
                    <a:pt x="35129" y="35350"/>
                  </a:cubicBezTo>
                  <a:cubicBezTo>
                    <a:pt x="41478" y="41838"/>
                    <a:pt x="47938" y="48187"/>
                    <a:pt x="54426" y="54647"/>
                  </a:cubicBezTo>
                  <a:cubicBezTo>
                    <a:pt x="59278" y="59499"/>
                    <a:pt x="64241" y="64351"/>
                    <a:pt x="69093" y="69314"/>
                  </a:cubicBezTo>
                  <a:cubicBezTo>
                    <a:pt x="69675" y="69896"/>
                    <a:pt x="70368" y="70257"/>
                    <a:pt x="71505" y="70257"/>
                  </a:cubicBezTo>
                  <a:lnTo>
                    <a:pt x="70701" y="69453"/>
                  </a:lnTo>
                  <a:cubicBezTo>
                    <a:pt x="69675" y="68288"/>
                    <a:pt x="68510" y="67235"/>
                    <a:pt x="67457" y="66098"/>
                  </a:cubicBezTo>
                  <a:cubicBezTo>
                    <a:pt x="59500" y="58224"/>
                    <a:pt x="51653" y="50377"/>
                    <a:pt x="43668" y="42531"/>
                  </a:cubicBezTo>
                  <a:lnTo>
                    <a:pt x="20324" y="19186"/>
                  </a:lnTo>
                  <a:cubicBezTo>
                    <a:pt x="14224" y="13059"/>
                    <a:pt x="8097" y="6931"/>
                    <a:pt x="1969" y="943"/>
                  </a:cubicBezTo>
                  <a:cubicBezTo>
                    <a:pt x="1747" y="582"/>
                    <a:pt x="1387" y="361"/>
                    <a:pt x="1165" y="139"/>
                  </a:cubicBezTo>
                  <a:cubicBezTo>
                    <a:pt x="1165" y="139"/>
                    <a:pt x="1054" y="139"/>
                    <a:pt x="8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97;p69"/>
            <p:cNvSpPr/>
            <p:nvPr/>
          </p:nvSpPr>
          <p:spPr>
            <a:xfrm>
              <a:off x="3095967" y="3145472"/>
              <a:ext cx="980508" cy="972921"/>
            </a:xfrm>
            <a:custGeom>
              <a:avLst/>
              <a:gdLst/>
              <a:ahLst/>
              <a:cxnLst/>
              <a:rect l="l" t="t" r="r" b="b"/>
              <a:pathLst>
                <a:path w="71727" h="71172" extrusionOk="0">
                  <a:moveTo>
                    <a:pt x="1165" y="0"/>
                  </a:moveTo>
                  <a:cubicBezTo>
                    <a:pt x="804" y="111"/>
                    <a:pt x="472" y="222"/>
                    <a:pt x="0" y="361"/>
                  </a:cubicBezTo>
                  <a:cubicBezTo>
                    <a:pt x="23678" y="24038"/>
                    <a:pt x="47355" y="47494"/>
                    <a:pt x="71033" y="71172"/>
                  </a:cubicBezTo>
                  <a:cubicBezTo>
                    <a:pt x="71393" y="70811"/>
                    <a:pt x="71504" y="70590"/>
                    <a:pt x="71726" y="70229"/>
                  </a:cubicBezTo>
                  <a:cubicBezTo>
                    <a:pt x="48159" y="46801"/>
                    <a:pt x="24731" y="23456"/>
                    <a:pt x="1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98;p69"/>
            <p:cNvSpPr/>
            <p:nvPr/>
          </p:nvSpPr>
          <p:spPr>
            <a:xfrm>
              <a:off x="3151303" y="3136682"/>
              <a:ext cx="950557" cy="940400"/>
            </a:xfrm>
            <a:custGeom>
              <a:avLst/>
              <a:gdLst/>
              <a:ahLst/>
              <a:cxnLst/>
              <a:rect l="l" t="t" r="r" b="b"/>
              <a:pathLst>
                <a:path w="69536" h="68793" extrusionOk="0">
                  <a:moveTo>
                    <a:pt x="794" y="0"/>
                  </a:moveTo>
                  <a:cubicBezTo>
                    <a:pt x="562" y="0"/>
                    <a:pt x="305" y="90"/>
                    <a:pt x="0" y="310"/>
                  </a:cubicBezTo>
                  <a:cubicBezTo>
                    <a:pt x="222" y="532"/>
                    <a:pt x="444" y="865"/>
                    <a:pt x="693" y="1115"/>
                  </a:cubicBezTo>
                  <a:cubicBezTo>
                    <a:pt x="2662" y="3083"/>
                    <a:pt x="4741" y="4913"/>
                    <a:pt x="6682" y="6881"/>
                  </a:cubicBezTo>
                  <a:cubicBezTo>
                    <a:pt x="14556" y="14728"/>
                    <a:pt x="22402" y="22602"/>
                    <a:pt x="30249" y="30337"/>
                  </a:cubicBezTo>
                  <a:cubicBezTo>
                    <a:pt x="39149" y="39348"/>
                    <a:pt x="48048" y="48248"/>
                    <a:pt x="57059" y="57148"/>
                  </a:cubicBezTo>
                  <a:lnTo>
                    <a:pt x="68149" y="68238"/>
                  </a:lnTo>
                  <a:cubicBezTo>
                    <a:pt x="68260" y="68349"/>
                    <a:pt x="68510" y="68571"/>
                    <a:pt x="68732" y="68682"/>
                  </a:cubicBezTo>
                  <a:cubicBezTo>
                    <a:pt x="68732" y="68793"/>
                    <a:pt x="68843" y="68793"/>
                    <a:pt x="68953" y="68793"/>
                  </a:cubicBezTo>
                  <a:cubicBezTo>
                    <a:pt x="69064" y="68571"/>
                    <a:pt x="69203" y="68460"/>
                    <a:pt x="69314" y="68349"/>
                  </a:cubicBezTo>
                  <a:lnTo>
                    <a:pt x="69314" y="67989"/>
                  </a:lnTo>
                  <a:cubicBezTo>
                    <a:pt x="69425" y="67878"/>
                    <a:pt x="69425" y="67878"/>
                    <a:pt x="69536" y="67767"/>
                  </a:cubicBezTo>
                  <a:cubicBezTo>
                    <a:pt x="69203" y="67545"/>
                    <a:pt x="68843" y="67295"/>
                    <a:pt x="68510" y="67074"/>
                  </a:cubicBezTo>
                  <a:cubicBezTo>
                    <a:pt x="63408" y="62000"/>
                    <a:pt x="58224" y="56898"/>
                    <a:pt x="53122" y="51714"/>
                  </a:cubicBezTo>
                  <a:cubicBezTo>
                    <a:pt x="48409" y="47084"/>
                    <a:pt x="43668" y="42342"/>
                    <a:pt x="38927" y="37601"/>
                  </a:cubicBezTo>
                  <a:cubicBezTo>
                    <a:pt x="29334" y="28036"/>
                    <a:pt x="19630" y="18443"/>
                    <a:pt x="10037" y="8850"/>
                  </a:cubicBezTo>
                  <a:cubicBezTo>
                    <a:pt x="7264" y="6077"/>
                    <a:pt x="4492" y="3305"/>
                    <a:pt x="1830" y="532"/>
                  </a:cubicBezTo>
                  <a:cubicBezTo>
                    <a:pt x="1486" y="240"/>
                    <a:pt x="1174" y="0"/>
                    <a:pt x="7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99;p69"/>
            <p:cNvSpPr/>
            <p:nvPr/>
          </p:nvSpPr>
          <p:spPr>
            <a:xfrm>
              <a:off x="3208143" y="3129806"/>
              <a:ext cx="912664" cy="906348"/>
            </a:xfrm>
            <a:custGeom>
              <a:avLst/>
              <a:gdLst/>
              <a:ahLst/>
              <a:cxnLst/>
              <a:rect l="l" t="t" r="r" b="b"/>
              <a:pathLst>
                <a:path w="66764" h="66302" extrusionOk="0">
                  <a:moveTo>
                    <a:pt x="858" y="0"/>
                  </a:moveTo>
                  <a:cubicBezTo>
                    <a:pt x="659" y="0"/>
                    <a:pt x="412" y="87"/>
                    <a:pt x="1" y="231"/>
                  </a:cubicBezTo>
                  <a:cubicBezTo>
                    <a:pt x="22070" y="22301"/>
                    <a:pt x="44112" y="44232"/>
                    <a:pt x="66293" y="66301"/>
                  </a:cubicBezTo>
                  <a:cubicBezTo>
                    <a:pt x="66764" y="65275"/>
                    <a:pt x="66764" y="65275"/>
                    <a:pt x="66071" y="64582"/>
                  </a:cubicBezTo>
                  <a:cubicBezTo>
                    <a:pt x="61108" y="59592"/>
                    <a:pt x="56145" y="54740"/>
                    <a:pt x="51182" y="49777"/>
                  </a:cubicBezTo>
                  <a:cubicBezTo>
                    <a:pt x="43197" y="41820"/>
                    <a:pt x="35101" y="33724"/>
                    <a:pt x="27033" y="25767"/>
                  </a:cubicBezTo>
                  <a:cubicBezTo>
                    <a:pt x="18605" y="17310"/>
                    <a:pt x="10287" y="8993"/>
                    <a:pt x="1831" y="675"/>
                  </a:cubicBezTo>
                  <a:cubicBezTo>
                    <a:pt x="1349" y="193"/>
                    <a:pt x="1156" y="0"/>
                    <a:pt x="8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700;p69"/>
            <p:cNvSpPr/>
            <p:nvPr/>
          </p:nvSpPr>
          <p:spPr>
            <a:xfrm>
              <a:off x="2691567" y="3316019"/>
              <a:ext cx="938049" cy="924393"/>
            </a:xfrm>
            <a:custGeom>
              <a:avLst/>
              <a:gdLst/>
              <a:ahLst/>
              <a:cxnLst/>
              <a:rect l="l" t="t" r="r" b="b"/>
              <a:pathLst>
                <a:path w="68621" h="67622" extrusionOk="0">
                  <a:moveTo>
                    <a:pt x="804" y="1"/>
                  </a:moveTo>
                  <a:cubicBezTo>
                    <a:pt x="582" y="222"/>
                    <a:pt x="361" y="361"/>
                    <a:pt x="0" y="583"/>
                  </a:cubicBezTo>
                  <a:cubicBezTo>
                    <a:pt x="804" y="1498"/>
                    <a:pt x="1636" y="2302"/>
                    <a:pt x="2440" y="2995"/>
                  </a:cubicBezTo>
                  <a:cubicBezTo>
                    <a:pt x="8789" y="9372"/>
                    <a:pt x="15138" y="15610"/>
                    <a:pt x="21376" y="21959"/>
                  </a:cubicBezTo>
                  <a:cubicBezTo>
                    <a:pt x="33520" y="33965"/>
                    <a:pt x="45525" y="45970"/>
                    <a:pt x="57531" y="58003"/>
                  </a:cubicBezTo>
                  <a:cubicBezTo>
                    <a:pt x="60553" y="60886"/>
                    <a:pt x="63547" y="63880"/>
                    <a:pt x="66430" y="66903"/>
                  </a:cubicBezTo>
                  <a:cubicBezTo>
                    <a:pt x="66922" y="67371"/>
                    <a:pt x="67493" y="67621"/>
                    <a:pt x="68209" y="67621"/>
                  </a:cubicBezTo>
                  <a:cubicBezTo>
                    <a:pt x="68341" y="67621"/>
                    <a:pt x="68478" y="67613"/>
                    <a:pt x="68621" y="67596"/>
                  </a:cubicBezTo>
                  <a:cubicBezTo>
                    <a:pt x="45997" y="44944"/>
                    <a:pt x="23456" y="22542"/>
                    <a:pt x="80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701;p69"/>
            <p:cNvSpPr/>
            <p:nvPr/>
          </p:nvSpPr>
          <p:spPr>
            <a:xfrm>
              <a:off x="2653660" y="3344453"/>
              <a:ext cx="901673" cy="885556"/>
            </a:xfrm>
            <a:custGeom>
              <a:avLst/>
              <a:gdLst/>
              <a:ahLst/>
              <a:cxnLst/>
              <a:rect l="l" t="t" r="r" b="b"/>
              <a:pathLst>
                <a:path w="65960" h="64781" extrusionOk="0">
                  <a:moveTo>
                    <a:pt x="1054" y="0"/>
                  </a:moveTo>
                  <a:cubicBezTo>
                    <a:pt x="805" y="111"/>
                    <a:pt x="694" y="111"/>
                    <a:pt x="694" y="222"/>
                  </a:cubicBezTo>
                  <a:cubicBezTo>
                    <a:pt x="472" y="361"/>
                    <a:pt x="361" y="471"/>
                    <a:pt x="1" y="804"/>
                  </a:cubicBezTo>
                  <a:cubicBezTo>
                    <a:pt x="472" y="1054"/>
                    <a:pt x="805" y="1275"/>
                    <a:pt x="1054" y="1608"/>
                  </a:cubicBezTo>
                  <a:cubicBezTo>
                    <a:pt x="7986" y="8429"/>
                    <a:pt x="14806" y="15249"/>
                    <a:pt x="21737" y="22181"/>
                  </a:cubicBezTo>
                  <a:cubicBezTo>
                    <a:pt x="29805" y="30166"/>
                    <a:pt x="37901" y="38234"/>
                    <a:pt x="45997" y="46330"/>
                  </a:cubicBezTo>
                  <a:cubicBezTo>
                    <a:pt x="51986" y="52207"/>
                    <a:pt x="57891" y="58113"/>
                    <a:pt x="63769" y="64129"/>
                  </a:cubicBezTo>
                  <a:cubicBezTo>
                    <a:pt x="64198" y="64538"/>
                    <a:pt x="64687" y="64781"/>
                    <a:pt x="65280" y="64781"/>
                  </a:cubicBezTo>
                  <a:cubicBezTo>
                    <a:pt x="65493" y="64781"/>
                    <a:pt x="65718" y="64750"/>
                    <a:pt x="65960" y="64684"/>
                  </a:cubicBezTo>
                  <a:cubicBezTo>
                    <a:pt x="44250" y="43086"/>
                    <a:pt x="22652" y="21487"/>
                    <a:pt x="10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702;p69"/>
            <p:cNvSpPr/>
            <p:nvPr/>
          </p:nvSpPr>
          <p:spPr>
            <a:xfrm>
              <a:off x="3264996" y="3124530"/>
              <a:ext cx="873253" cy="862727"/>
            </a:xfrm>
            <a:custGeom>
              <a:avLst/>
              <a:gdLst/>
              <a:ahLst/>
              <a:cxnLst/>
              <a:rect l="l" t="t" r="r" b="b"/>
              <a:pathLst>
                <a:path w="63881" h="63111" extrusionOk="0">
                  <a:moveTo>
                    <a:pt x="858" y="0"/>
                  </a:moveTo>
                  <a:cubicBezTo>
                    <a:pt x="610" y="0"/>
                    <a:pt x="334" y="54"/>
                    <a:pt x="1" y="146"/>
                  </a:cubicBezTo>
                  <a:cubicBezTo>
                    <a:pt x="21128" y="21162"/>
                    <a:pt x="42282" y="42206"/>
                    <a:pt x="63298" y="63111"/>
                  </a:cubicBezTo>
                  <a:cubicBezTo>
                    <a:pt x="63769" y="62196"/>
                    <a:pt x="63880" y="62196"/>
                    <a:pt x="63076" y="61364"/>
                  </a:cubicBezTo>
                  <a:cubicBezTo>
                    <a:pt x="58446" y="56872"/>
                    <a:pt x="53955" y="52353"/>
                    <a:pt x="49324" y="47862"/>
                  </a:cubicBezTo>
                  <a:cubicBezTo>
                    <a:pt x="40535" y="39073"/>
                    <a:pt x="31774" y="30173"/>
                    <a:pt x="22874" y="21411"/>
                  </a:cubicBezTo>
                  <a:cubicBezTo>
                    <a:pt x="16525" y="15062"/>
                    <a:pt x="10037" y="8574"/>
                    <a:pt x="3577" y="2225"/>
                  </a:cubicBezTo>
                  <a:cubicBezTo>
                    <a:pt x="2995" y="1532"/>
                    <a:pt x="2413" y="1061"/>
                    <a:pt x="1831" y="368"/>
                  </a:cubicBezTo>
                  <a:cubicBezTo>
                    <a:pt x="1506" y="108"/>
                    <a:pt x="1210" y="0"/>
                    <a:pt x="8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703;p69"/>
            <p:cNvSpPr/>
            <p:nvPr/>
          </p:nvSpPr>
          <p:spPr>
            <a:xfrm>
              <a:off x="2622206" y="3374390"/>
              <a:ext cx="865284" cy="852721"/>
            </a:xfrm>
            <a:custGeom>
              <a:avLst/>
              <a:gdLst/>
              <a:ahLst/>
              <a:cxnLst/>
              <a:rect l="l" t="t" r="r" b="b"/>
              <a:pathLst>
                <a:path w="63298" h="62379" extrusionOk="0">
                  <a:moveTo>
                    <a:pt x="693" y="0"/>
                  </a:moveTo>
                  <a:cubicBezTo>
                    <a:pt x="472" y="250"/>
                    <a:pt x="222" y="472"/>
                    <a:pt x="0" y="694"/>
                  </a:cubicBezTo>
                  <a:cubicBezTo>
                    <a:pt x="222" y="943"/>
                    <a:pt x="583" y="1276"/>
                    <a:pt x="804" y="1498"/>
                  </a:cubicBezTo>
                  <a:cubicBezTo>
                    <a:pt x="6128" y="6821"/>
                    <a:pt x="11312" y="12033"/>
                    <a:pt x="16636" y="17218"/>
                  </a:cubicBezTo>
                  <a:lnTo>
                    <a:pt x="35822" y="36404"/>
                  </a:lnTo>
                  <a:cubicBezTo>
                    <a:pt x="41921" y="42531"/>
                    <a:pt x="48049" y="48631"/>
                    <a:pt x="54176" y="54758"/>
                  </a:cubicBezTo>
                  <a:cubicBezTo>
                    <a:pt x="56616" y="57087"/>
                    <a:pt x="59028" y="59500"/>
                    <a:pt x="61329" y="61801"/>
                  </a:cubicBezTo>
                  <a:cubicBezTo>
                    <a:pt x="61729" y="62201"/>
                    <a:pt x="62129" y="62378"/>
                    <a:pt x="62601" y="62378"/>
                  </a:cubicBezTo>
                  <a:cubicBezTo>
                    <a:pt x="62816" y="62378"/>
                    <a:pt x="63046" y="62342"/>
                    <a:pt x="63298" y="62272"/>
                  </a:cubicBezTo>
                  <a:cubicBezTo>
                    <a:pt x="62965" y="61939"/>
                    <a:pt x="62854" y="61690"/>
                    <a:pt x="62605" y="61468"/>
                  </a:cubicBezTo>
                  <a:cubicBezTo>
                    <a:pt x="61218" y="60193"/>
                    <a:pt x="59943" y="58917"/>
                    <a:pt x="58695" y="57642"/>
                  </a:cubicBezTo>
                  <a:cubicBezTo>
                    <a:pt x="49906" y="48992"/>
                    <a:pt x="41117" y="40203"/>
                    <a:pt x="32356" y="31441"/>
                  </a:cubicBezTo>
                  <a:cubicBezTo>
                    <a:pt x="25757" y="24953"/>
                    <a:pt x="19297" y="18383"/>
                    <a:pt x="12810" y="11895"/>
                  </a:cubicBezTo>
                  <a:cubicBezTo>
                    <a:pt x="9704" y="8789"/>
                    <a:pt x="6571" y="5795"/>
                    <a:pt x="3577" y="2662"/>
                  </a:cubicBezTo>
                  <a:cubicBezTo>
                    <a:pt x="2662" y="1747"/>
                    <a:pt x="1608" y="943"/>
                    <a:pt x="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704;p69"/>
            <p:cNvSpPr/>
            <p:nvPr/>
          </p:nvSpPr>
          <p:spPr>
            <a:xfrm>
              <a:off x="2585816" y="3406227"/>
              <a:ext cx="840281" cy="827295"/>
            </a:xfrm>
            <a:custGeom>
              <a:avLst/>
              <a:gdLst/>
              <a:ahLst/>
              <a:cxnLst/>
              <a:rect l="l" t="t" r="r" b="b"/>
              <a:pathLst>
                <a:path w="61469" h="60519" extrusionOk="0">
                  <a:moveTo>
                    <a:pt x="1054" y="0"/>
                  </a:moveTo>
                  <a:cubicBezTo>
                    <a:pt x="694" y="222"/>
                    <a:pt x="472" y="333"/>
                    <a:pt x="1" y="694"/>
                  </a:cubicBezTo>
                  <a:cubicBezTo>
                    <a:pt x="583" y="1137"/>
                    <a:pt x="916" y="1387"/>
                    <a:pt x="1165" y="1608"/>
                  </a:cubicBezTo>
                  <a:cubicBezTo>
                    <a:pt x="5768" y="6239"/>
                    <a:pt x="10287" y="10730"/>
                    <a:pt x="14917" y="15249"/>
                  </a:cubicBezTo>
                  <a:lnTo>
                    <a:pt x="26700" y="27033"/>
                  </a:lnTo>
                  <a:cubicBezTo>
                    <a:pt x="36155" y="36376"/>
                    <a:pt x="45637" y="45859"/>
                    <a:pt x="55119" y="55313"/>
                  </a:cubicBezTo>
                  <a:cubicBezTo>
                    <a:pt x="56727" y="56949"/>
                    <a:pt x="58335" y="58557"/>
                    <a:pt x="59971" y="60165"/>
                  </a:cubicBezTo>
                  <a:cubicBezTo>
                    <a:pt x="60248" y="60401"/>
                    <a:pt x="60422" y="60518"/>
                    <a:pt x="60626" y="60518"/>
                  </a:cubicBezTo>
                  <a:cubicBezTo>
                    <a:pt x="60830" y="60518"/>
                    <a:pt x="61066" y="60401"/>
                    <a:pt x="61468" y="60165"/>
                  </a:cubicBezTo>
                  <a:cubicBezTo>
                    <a:pt x="60525" y="59250"/>
                    <a:pt x="59721" y="58446"/>
                    <a:pt x="58806" y="57531"/>
                  </a:cubicBezTo>
                  <a:cubicBezTo>
                    <a:pt x="51071" y="49768"/>
                    <a:pt x="43197" y="42032"/>
                    <a:pt x="35462" y="34297"/>
                  </a:cubicBezTo>
                  <a:cubicBezTo>
                    <a:pt x="30388" y="29223"/>
                    <a:pt x="25175" y="24122"/>
                    <a:pt x="20102" y="18937"/>
                  </a:cubicBezTo>
                  <a:cubicBezTo>
                    <a:pt x="13863" y="12810"/>
                    <a:pt x="7736" y="6571"/>
                    <a:pt x="1498" y="444"/>
                  </a:cubicBezTo>
                  <a:cubicBezTo>
                    <a:pt x="1387" y="222"/>
                    <a:pt x="1165" y="111"/>
                    <a:pt x="10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705;p69"/>
            <p:cNvSpPr/>
            <p:nvPr/>
          </p:nvSpPr>
          <p:spPr>
            <a:xfrm>
              <a:off x="2558913" y="3440717"/>
              <a:ext cx="813365" cy="806653"/>
            </a:xfrm>
            <a:custGeom>
              <a:avLst/>
              <a:gdLst/>
              <a:ahLst/>
              <a:cxnLst/>
              <a:rect l="l" t="t" r="r" b="b"/>
              <a:pathLst>
                <a:path w="59500" h="59009" extrusionOk="0">
                  <a:moveTo>
                    <a:pt x="693" y="0"/>
                  </a:moveTo>
                  <a:cubicBezTo>
                    <a:pt x="472" y="250"/>
                    <a:pt x="250" y="472"/>
                    <a:pt x="0" y="804"/>
                  </a:cubicBezTo>
                  <a:cubicBezTo>
                    <a:pt x="361" y="1165"/>
                    <a:pt x="693" y="1387"/>
                    <a:pt x="943" y="1636"/>
                  </a:cubicBezTo>
                  <a:cubicBezTo>
                    <a:pt x="4741" y="5324"/>
                    <a:pt x="8429" y="9011"/>
                    <a:pt x="12144" y="12726"/>
                  </a:cubicBezTo>
                  <a:cubicBezTo>
                    <a:pt x="20101" y="20684"/>
                    <a:pt x="28086" y="28530"/>
                    <a:pt x="36043" y="36515"/>
                  </a:cubicBezTo>
                  <a:cubicBezTo>
                    <a:pt x="43335" y="43779"/>
                    <a:pt x="50599" y="50960"/>
                    <a:pt x="57780" y="58224"/>
                  </a:cubicBezTo>
                  <a:cubicBezTo>
                    <a:pt x="57891" y="58335"/>
                    <a:pt x="58002" y="58474"/>
                    <a:pt x="58002" y="58474"/>
                  </a:cubicBezTo>
                  <a:cubicBezTo>
                    <a:pt x="58364" y="58835"/>
                    <a:pt x="58567" y="59008"/>
                    <a:pt x="58777" y="59008"/>
                  </a:cubicBezTo>
                  <a:cubicBezTo>
                    <a:pt x="58969" y="59008"/>
                    <a:pt x="59168" y="58863"/>
                    <a:pt x="59499" y="58585"/>
                  </a:cubicBezTo>
                  <a:cubicBezTo>
                    <a:pt x="59277" y="58224"/>
                    <a:pt x="58917" y="57891"/>
                    <a:pt x="58584" y="57531"/>
                  </a:cubicBezTo>
                  <a:cubicBezTo>
                    <a:pt x="46912" y="45859"/>
                    <a:pt x="35239" y="34214"/>
                    <a:pt x="23456" y="22541"/>
                  </a:cubicBezTo>
                  <a:cubicBezTo>
                    <a:pt x="16746" y="15832"/>
                    <a:pt x="10065" y="9122"/>
                    <a:pt x="3355" y="2440"/>
                  </a:cubicBezTo>
                  <a:cubicBezTo>
                    <a:pt x="2551" y="1636"/>
                    <a:pt x="1747" y="943"/>
                    <a:pt x="943" y="111"/>
                  </a:cubicBezTo>
                  <a:cubicBezTo>
                    <a:pt x="943" y="0"/>
                    <a:pt x="804" y="0"/>
                    <a:pt x="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706;p69"/>
            <p:cNvSpPr/>
            <p:nvPr/>
          </p:nvSpPr>
          <p:spPr>
            <a:xfrm>
              <a:off x="3326402" y="3123149"/>
              <a:ext cx="822838" cy="811807"/>
            </a:xfrm>
            <a:custGeom>
              <a:avLst/>
              <a:gdLst/>
              <a:ahLst/>
              <a:cxnLst/>
              <a:rect l="l" t="t" r="r" b="b"/>
              <a:pathLst>
                <a:path w="60193" h="59386" extrusionOk="0">
                  <a:moveTo>
                    <a:pt x="976" y="0"/>
                  </a:moveTo>
                  <a:cubicBezTo>
                    <a:pt x="702" y="0"/>
                    <a:pt x="382" y="76"/>
                    <a:pt x="0" y="247"/>
                  </a:cubicBezTo>
                  <a:cubicBezTo>
                    <a:pt x="472" y="469"/>
                    <a:pt x="693" y="718"/>
                    <a:pt x="1054" y="940"/>
                  </a:cubicBezTo>
                  <a:cubicBezTo>
                    <a:pt x="5102" y="5099"/>
                    <a:pt x="9122" y="9147"/>
                    <a:pt x="13281" y="13195"/>
                  </a:cubicBezTo>
                  <a:cubicBezTo>
                    <a:pt x="16996" y="16882"/>
                    <a:pt x="20684" y="20570"/>
                    <a:pt x="24371" y="24174"/>
                  </a:cubicBezTo>
                  <a:cubicBezTo>
                    <a:pt x="28308" y="28083"/>
                    <a:pt x="32245" y="32020"/>
                    <a:pt x="36043" y="35957"/>
                  </a:cubicBezTo>
                  <a:cubicBezTo>
                    <a:pt x="42753" y="42639"/>
                    <a:pt x="49463" y="49349"/>
                    <a:pt x="56144" y="55920"/>
                  </a:cubicBezTo>
                  <a:lnTo>
                    <a:pt x="59277" y="59053"/>
                  </a:lnTo>
                  <a:cubicBezTo>
                    <a:pt x="59388" y="59164"/>
                    <a:pt x="59610" y="59275"/>
                    <a:pt x="59860" y="59386"/>
                  </a:cubicBezTo>
                  <a:cubicBezTo>
                    <a:pt x="60192" y="58692"/>
                    <a:pt x="60081" y="58249"/>
                    <a:pt x="59499" y="57667"/>
                  </a:cubicBezTo>
                  <a:cubicBezTo>
                    <a:pt x="58473" y="56752"/>
                    <a:pt x="57309" y="55587"/>
                    <a:pt x="56255" y="54534"/>
                  </a:cubicBezTo>
                  <a:cubicBezTo>
                    <a:pt x="48520" y="46909"/>
                    <a:pt x="40785" y="39174"/>
                    <a:pt x="33160" y="31438"/>
                  </a:cubicBezTo>
                  <a:cubicBezTo>
                    <a:pt x="26811" y="25089"/>
                    <a:pt x="20462" y="18851"/>
                    <a:pt x="14113" y="12502"/>
                  </a:cubicBezTo>
                  <a:cubicBezTo>
                    <a:pt x="10065" y="8454"/>
                    <a:pt x="6128" y="4517"/>
                    <a:pt x="2080" y="607"/>
                  </a:cubicBezTo>
                  <a:cubicBezTo>
                    <a:pt x="1797" y="236"/>
                    <a:pt x="1458" y="0"/>
                    <a:pt x="97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707;p69"/>
            <p:cNvSpPr/>
            <p:nvPr/>
          </p:nvSpPr>
          <p:spPr>
            <a:xfrm>
              <a:off x="2530480" y="3474072"/>
              <a:ext cx="797453" cy="789128"/>
            </a:xfrm>
            <a:custGeom>
              <a:avLst/>
              <a:gdLst/>
              <a:ahLst/>
              <a:cxnLst/>
              <a:rect l="l" t="t" r="r" b="b"/>
              <a:pathLst>
                <a:path w="58336" h="57727" extrusionOk="0">
                  <a:moveTo>
                    <a:pt x="694" y="0"/>
                  </a:moveTo>
                  <a:cubicBezTo>
                    <a:pt x="472" y="444"/>
                    <a:pt x="361" y="693"/>
                    <a:pt x="1" y="1026"/>
                  </a:cubicBezTo>
                  <a:cubicBezTo>
                    <a:pt x="361" y="1387"/>
                    <a:pt x="694" y="1608"/>
                    <a:pt x="1054" y="1830"/>
                  </a:cubicBezTo>
                  <a:cubicBezTo>
                    <a:pt x="4631" y="5434"/>
                    <a:pt x="8318" y="9122"/>
                    <a:pt x="11895" y="12699"/>
                  </a:cubicBezTo>
                  <a:cubicBezTo>
                    <a:pt x="20102" y="20794"/>
                    <a:pt x="28198" y="28863"/>
                    <a:pt x="36404" y="36958"/>
                  </a:cubicBezTo>
                  <a:cubicBezTo>
                    <a:pt x="43086" y="43668"/>
                    <a:pt x="49796" y="50489"/>
                    <a:pt x="56505" y="57170"/>
                  </a:cubicBezTo>
                  <a:cubicBezTo>
                    <a:pt x="56952" y="57556"/>
                    <a:pt x="57151" y="57727"/>
                    <a:pt x="57415" y="57727"/>
                  </a:cubicBezTo>
                  <a:cubicBezTo>
                    <a:pt x="57626" y="57727"/>
                    <a:pt x="57879" y="57617"/>
                    <a:pt x="58335" y="57420"/>
                  </a:cubicBezTo>
                  <a:cubicBezTo>
                    <a:pt x="39066" y="38234"/>
                    <a:pt x="19991" y="19159"/>
                    <a:pt x="6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708;p69"/>
            <p:cNvSpPr/>
            <p:nvPr/>
          </p:nvSpPr>
          <p:spPr>
            <a:xfrm>
              <a:off x="2506981" y="3515000"/>
              <a:ext cx="773572" cy="766860"/>
            </a:xfrm>
            <a:custGeom>
              <a:avLst/>
              <a:gdLst/>
              <a:ahLst/>
              <a:cxnLst/>
              <a:rect l="l" t="t" r="r" b="b"/>
              <a:pathLst>
                <a:path w="56589" h="56098" extrusionOk="0">
                  <a:moveTo>
                    <a:pt x="444" y="1"/>
                  </a:moveTo>
                  <a:cubicBezTo>
                    <a:pt x="334" y="222"/>
                    <a:pt x="112" y="583"/>
                    <a:pt x="1" y="805"/>
                  </a:cubicBezTo>
                  <a:cubicBezTo>
                    <a:pt x="694" y="1498"/>
                    <a:pt x="1387" y="2191"/>
                    <a:pt x="2080" y="2773"/>
                  </a:cubicBezTo>
                  <a:cubicBezTo>
                    <a:pt x="6683" y="7403"/>
                    <a:pt x="11313" y="12006"/>
                    <a:pt x="15943" y="16636"/>
                  </a:cubicBezTo>
                  <a:cubicBezTo>
                    <a:pt x="22403" y="23235"/>
                    <a:pt x="29002" y="29695"/>
                    <a:pt x="35573" y="36155"/>
                  </a:cubicBezTo>
                  <a:cubicBezTo>
                    <a:pt x="42033" y="42643"/>
                    <a:pt x="48520" y="49103"/>
                    <a:pt x="54870" y="55563"/>
                  </a:cubicBezTo>
                  <a:cubicBezTo>
                    <a:pt x="55289" y="55924"/>
                    <a:pt x="55490" y="56097"/>
                    <a:pt x="55716" y="56097"/>
                  </a:cubicBezTo>
                  <a:cubicBezTo>
                    <a:pt x="55923" y="56097"/>
                    <a:pt x="56151" y="55952"/>
                    <a:pt x="56589" y="55674"/>
                  </a:cubicBezTo>
                  <a:lnTo>
                    <a:pt x="55895" y="54980"/>
                  </a:lnTo>
                  <a:cubicBezTo>
                    <a:pt x="53372" y="52457"/>
                    <a:pt x="50711" y="49907"/>
                    <a:pt x="48160" y="47356"/>
                  </a:cubicBezTo>
                  <a:cubicBezTo>
                    <a:pt x="40314" y="39510"/>
                    <a:pt x="32329" y="31552"/>
                    <a:pt x="24482" y="23678"/>
                  </a:cubicBezTo>
                  <a:cubicBezTo>
                    <a:pt x="17080" y="16414"/>
                    <a:pt x="9816" y="9122"/>
                    <a:pt x="2524" y="1858"/>
                  </a:cubicBezTo>
                  <a:cubicBezTo>
                    <a:pt x="1969" y="1276"/>
                    <a:pt x="1387" y="694"/>
                    <a:pt x="805" y="112"/>
                  </a:cubicBezTo>
                  <a:cubicBezTo>
                    <a:pt x="694" y="112"/>
                    <a:pt x="583" y="1"/>
                    <a:pt x="44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709;p69"/>
            <p:cNvSpPr/>
            <p:nvPr/>
          </p:nvSpPr>
          <p:spPr>
            <a:xfrm>
              <a:off x="3394246" y="3123873"/>
              <a:ext cx="762950" cy="757646"/>
            </a:xfrm>
            <a:custGeom>
              <a:avLst/>
              <a:gdLst/>
              <a:ahLst/>
              <a:cxnLst/>
              <a:rect l="l" t="t" r="r" b="b"/>
              <a:pathLst>
                <a:path w="55812" h="55424" extrusionOk="0">
                  <a:moveTo>
                    <a:pt x="640" y="0"/>
                  </a:moveTo>
                  <a:cubicBezTo>
                    <a:pt x="446" y="0"/>
                    <a:pt x="234" y="28"/>
                    <a:pt x="0" y="83"/>
                  </a:cubicBezTo>
                  <a:cubicBezTo>
                    <a:pt x="361" y="416"/>
                    <a:pt x="582" y="776"/>
                    <a:pt x="832" y="998"/>
                  </a:cubicBezTo>
                  <a:cubicBezTo>
                    <a:pt x="3133" y="3327"/>
                    <a:pt x="5434" y="5628"/>
                    <a:pt x="7763" y="7929"/>
                  </a:cubicBezTo>
                  <a:cubicBezTo>
                    <a:pt x="12477" y="12560"/>
                    <a:pt x="17107" y="17190"/>
                    <a:pt x="21737" y="21903"/>
                  </a:cubicBezTo>
                  <a:cubicBezTo>
                    <a:pt x="28197" y="28280"/>
                    <a:pt x="34546" y="34629"/>
                    <a:pt x="40895" y="40978"/>
                  </a:cubicBezTo>
                  <a:cubicBezTo>
                    <a:pt x="45525" y="45608"/>
                    <a:pt x="50156" y="50100"/>
                    <a:pt x="54758" y="54730"/>
                  </a:cubicBezTo>
                  <a:cubicBezTo>
                    <a:pt x="55008" y="54952"/>
                    <a:pt x="55229" y="55063"/>
                    <a:pt x="55451" y="55423"/>
                  </a:cubicBezTo>
                  <a:cubicBezTo>
                    <a:pt x="55812" y="54619"/>
                    <a:pt x="55701" y="54037"/>
                    <a:pt x="55118" y="53566"/>
                  </a:cubicBezTo>
                  <a:cubicBezTo>
                    <a:pt x="54647" y="53233"/>
                    <a:pt x="54204" y="52762"/>
                    <a:pt x="53843" y="52290"/>
                  </a:cubicBezTo>
                  <a:cubicBezTo>
                    <a:pt x="49213" y="47688"/>
                    <a:pt x="44611" y="43169"/>
                    <a:pt x="39980" y="38538"/>
                  </a:cubicBezTo>
                  <a:cubicBezTo>
                    <a:pt x="29472" y="28141"/>
                    <a:pt x="19075" y="17633"/>
                    <a:pt x="8567" y="7236"/>
                  </a:cubicBezTo>
                  <a:cubicBezTo>
                    <a:pt x="6377" y="5046"/>
                    <a:pt x="4159" y="2966"/>
                    <a:pt x="2080" y="776"/>
                  </a:cubicBezTo>
                  <a:cubicBezTo>
                    <a:pt x="1663" y="255"/>
                    <a:pt x="1230" y="0"/>
                    <a:pt x="64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710;p69"/>
            <p:cNvSpPr/>
            <p:nvPr/>
          </p:nvSpPr>
          <p:spPr>
            <a:xfrm>
              <a:off x="2464153" y="3598756"/>
              <a:ext cx="723539" cy="718468"/>
            </a:xfrm>
            <a:custGeom>
              <a:avLst/>
              <a:gdLst/>
              <a:ahLst/>
              <a:cxnLst/>
              <a:rect l="l" t="t" r="r" b="b"/>
              <a:pathLst>
                <a:path w="52929" h="52558" extrusionOk="0">
                  <a:moveTo>
                    <a:pt x="361" y="1"/>
                  </a:moveTo>
                  <a:cubicBezTo>
                    <a:pt x="250" y="334"/>
                    <a:pt x="112" y="583"/>
                    <a:pt x="1" y="1165"/>
                  </a:cubicBezTo>
                  <a:cubicBezTo>
                    <a:pt x="250" y="1276"/>
                    <a:pt x="583" y="1498"/>
                    <a:pt x="943" y="1859"/>
                  </a:cubicBezTo>
                  <a:cubicBezTo>
                    <a:pt x="5435" y="6239"/>
                    <a:pt x="9954" y="10731"/>
                    <a:pt x="14446" y="15250"/>
                  </a:cubicBezTo>
                  <a:cubicBezTo>
                    <a:pt x="19409" y="20324"/>
                    <a:pt x="24510" y="25425"/>
                    <a:pt x="29584" y="30499"/>
                  </a:cubicBezTo>
                  <a:cubicBezTo>
                    <a:pt x="35129" y="35933"/>
                    <a:pt x="40674" y="41478"/>
                    <a:pt x="46219" y="47024"/>
                  </a:cubicBezTo>
                  <a:cubicBezTo>
                    <a:pt x="47938" y="48743"/>
                    <a:pt x="49685" y="50378"/>
                    <a:pt x="51293" y="52097"/>
                  </a:cubicBezTo>
                  <a:cubicBezTo>
                    <a:pt x="51564" y="52369"/>
                    <a:pt x="51836" y="52557"/>
                    <a:pt x="52150" y="52557"/>
                  </a:cubicBezTo>
                  <a:cubicBezTo>
                    <a:pt x="52381" y="52557"/>
                    <a:pt x="52635" y="52455"/>
                    <a:pt x="52929" y="52208"/>
                  </a:cubicBezTo>
                  <a:cubicBezTo>
                    <a:pt x="52679" y="51876"/>
                    <a:pt x="52347" y="51626"/>
                    <a:pt x="52097" y="51404"/>
                  </a:cubicBezTo>
                  <a:cubicBezTo>
                    <a:pt x="49214" y="48410"/>
                    <a:pt x="46219" y="45526"/>
                    <a:pt x="43225" y="42504"/>
                  </a:cubicBezTo>
                  <a:lnTo>
                    <a:pt x="32689" y="31996"/>
                  </a:lnTo>
                  <a:cubicBezTo>
                    <a:pt x="25647" y="25065"/>
                    <a:pt x="18716" y="18134"/>
                    <a:pt x="11784" y="11202"/>
                  </a:cubicBezTo>
                  <a:lnTo>
                    <a:pt x="1387" y="805"/>
                  </a:lnTo>
                  <a:cubicBezTo>
                    <a:pt x="1165" y="583"/>
                    <a:pt x="943" y="334"/>
                    <a:pt x="694" y="112"/>
                  </a:cubicBezTo>
                  <a:cubicBezTo>
                    <a:pt x="583" y="112"/>
                    <a:pt x="472" y="112"/>
                    <a:pt x="3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711;p69"/>
            <p:cNvSpPr/>
            <p:nvPr/>
          </p:nvSpPr>
          <p:spPr>
            <a:xfrm>
              <a:off x="2484631" y="3552906"/>
              <a:ext cx="751959" cy="746765"/>
            </a:xfrm>
            <a:custGeom>
              <a:avLst/>
              <a:gdLst/>
              <a:ahLst/>
              <a:cxnLst/>
              <a:rect l="l" t="t" r="r" b="b"/>
              <a:pathLst>
                <a:path w="55008" h="54628" extrusionOk="0">
                  <a:moveTo>
                    <a:pt x="471" y="0"/>
                  </a:moveTo>
                  <a:cubicBezTo>
                    <a:pt x="250" y="472"/>
                    <a:pt x="139" y="804"/>
                    <a:pt x="0" y="1054"/>
                  </a:cubicBezTo>
                  <a:cubicBezTo>
                    <a:pt x="471" y="1608"/>
                    <a:pt x="943" y="1969"/>
                    <a:pt x="1386" y="2440"/>
                  </a:cubicBezTo>
                  <a:cubicBezTo>
                    <a:pt x="9149" y="10175"/>
                    <a:pt x="16885" y="17911"/>
                    <a:pt x="24731" y="25646"/>
                  </a:cubicBezTo>
                  <a:lnTo>
                    <a:pt x="46579" y="47494"/>
                  </a:lnTo>
                  <a:lnTo>
                    <a:pt x="53261" y="54176"/>
                  </a:lnTo>
                  <a:cubicBezTo>
                    <a:pt x="53626" y="54482"/>
                    <a:pt x="53798" y="54628"/>
                    <a:pt x="54034" y="54628"/>
                  </a:cubicBezTo>
                  <a:cubicBezTo>
                    <a:pt x="54246" y="54628"/>
                    <a:pt x="54508" y="54510"/>
                    <a:pt x="55007" y="54287"/>
                  </a:cubicBezTo>
                  <a:cubicBezTo>
                    <a:pt x="36736" y="36154"/>
                    <a:pt x="18604" y="18133"/>
                    <a:pt x="4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712;p69"/>
            <p:cNvSpPr/>
            <p:nvPr/>
          </p:nvSpPr>
          <p:spPr>
            <a:xfrm>
              <a:off x="3463977" y="3130148"/>
              <a:ext cx="697771" cy="691101"/>
            </a:xfrm>
            <a:custGeom>
              <a:avLst/>
              <a:gdLst/>
              <a:ahLst/>
              <a:cxnLst/>
              <a:rect l="l" t="t" r="r" b="b"/>
              <a:pathLst>
                <a:path w="51044" h="50556" extrusionOk="0">
                  <a:moveTo>
                    <a:pt x="656" y="1"/>
                  </a:moveTo>
                  <a:cubicBezTo>
                    <a:pt x="450" y="1"/>
                    <a:pt x="233" y="32"/>
                    <a:pt x="1" y="95"/>
                  </a:cubicBezTo>
                  <a:cubicBezTo>
                    <a:pt x="222" y="428"/>
                    <a:pt x="444" y="650"/>
                    <a:pt x="805" y="899"/>
                  </a:cubicBezTo>
                  <a:cubicBezTo>
                    <a:pt x="2995" y="3201"/>
                    <a:pt x="5296" y="5391"/>
                    <a:pt x="7625" y="7720"/>
                  </a:cubicBezTo>
                  <a:cubicBezTo>
                    <a:pt x="14557" y="14651"/>
                    <a:pt x="21488" y="21444"/>
                    <a:pt x="28419" y="28375"/>
                  </a:cubicBezTo>
                  <a:lnTo>
                    <a:pt x="47134" y="47090"/>
                  </a:lnTo>
                  <a:cubicBezTo>
                    <a:pt x="48160" y="48144"/>
                    <a:pt x="49103" y="49059"/>
                    <a:pt x="50128" y="50001"/>
                  </a:cubicBezTo>
                  <a:cubicBezTo>
                    <a:pt x="50239" y="50223"/>
                    <a:pt x="50489" y="50334"/>
                    <a:pt x="50711" y="50556"/>
                  </a:cubicBezTo>
                  <a:cubicBezTo>
                    <a:pt x="51043" y="49752"/>
                    <a:pt x="50711" y="49170"/>
                    <a:pt x="50239" y="48615"/>
                  </a:cubicBezTo>
                  <a:cubicBezTo>
                    <a:pt x="42726" y="41212"/>
                    <a:pt x="35351" y="33810"/>
                    <a:pt x="27837" y="26435"/>
                  </a:cubicBezTo>
                  <a:cubicBezTo>
                    <a:pt x="21238" y="19836"/>
                    <a:pt x="14557" y="13126"/>
                    <a:pt x="7958" y="6555"/>
                  </a:cubicBezTo>
                  <a:cubicBezTo>
                    <a:pt x="5989" y="4587"/>
                    <a:pt x="4049" y="2729"/>
                    <a:pt x="2191" y="788"/>
                  </a:cubicBezTo>
                  <a:cubicBezTo>
                    <a:pt x="1756" y="271"/>
                    <a:pt x="1260" y="1"/>
                    <a:pt x="65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713;p69"/>
            <p:cNvSpPr/>
            <p:nvPr/>
          </p:nvSpPr>
          <p:spPr>
            <a:xfrm>
              <a:off x="2448624" y="3644618"/>
              <a:ext cx="691702" cy="690198"/>
            </a:xfrm>
            <a:custGeom>
              <a:avLst/>
              <a:gdLst/>
              <a:ahLst/>
              <a:cxnLst/>
              <a:rect l="l" t="t" r="r" b="b"/>
              <a:pathLst>
                <a:path w="50600" h="50490" extrusionOk="0">
                  <a:moveTo>
                    <a:pt x="333" y="1"/>
                  </a:moveTo>
                  <a:cubicBezTo>
                    <a:pt x="111" y="444"/>
                    <a:pt x="111" y="805"/>
                    <a:pt x="0" y="1138"/>
                  </a:cubicBezTo>
                  <a:cubicBezTo>
                    <a:pt x="16497" y="17551"/>
                    <a:pt x="33021" y="34076"/>
                    <a:pt x="49435" y="50489"/>
                  </a:cubicBezTo>
                  <a:cubicBezTo>
                    <a:pt x="49906" y="50350"/>
                    <a:pt x="50128" y="50240"/>
                    <a:pt x="50599" y="50129"/>
                  </a:cubicBezTo>
                  <a:cubicBezTo>
                    <a:pt x="50239" y="49657"/>
                    <a:pt x="50017" y="49436"/>
                    <a:pt x="49767" y="49214"/>
                  </a:cubicBezTo>
                  <a:cubicBezTo>
                    <a:pt x="48048" y="47578"/>
                    <a:pt x="46440" y="45970"/>
                    <a:pt x="44804" y="44251"/>
                  </a:cubicBezTo>
                  <a:cubicBezTo>
                    <a:pt x="37180" y="36737"/>
                    <a:pt x="29555" y="29113"/>
                    <a:pt x="21931" y="21488"/>
                  </a:cubicBezTo>
                  <a:cubicBezTo>
                    <a:pt x="15693" y="15361"/>
                    <a:pt x="9565" y="9122"/>
                    <a:pt x="3327" y="2995"/>
                  </a:cubicBezTo>
                  <a:cubicBezTo>
                    <a:pt x="2523" y="2191"/>
                    <a:pt x="1830" y="1387"/>
                    <a:pt x="1026" y="583"/>
                  </a:cubicBezTo>
                  <a:cubicBezTo>
                    <a:pt x="804" y="444"/>
                    <a:pt x="555" y="223"/>
                    <a:pt x="3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714;p69"/>
            <p:cNvSpPr/>
            <p:nvPr/>
          </p:nvSpPr>
          <p:spPr>
            <a:xfrm>
              <a:off x="2432698" y="3695033"/>
              <a:ext cx="655312" cy="650350"/>
            </a:xfrm>
            <a:custGeom>
              <a:avLst/>
              <a:gdLst/>
              <a:ahLst/>
              <a:cxnLst/>
              <a:rect l="l" t="t" r="r" b="b"/>
              <a:pathLst>
                <a:path w="47938" h="47575" extrusionOk="0">
                  <a:moveTo>
                    <a:pt x="583" y="0"/>
                  </a:moveTo>
                  <a:lnTo>
                    <a:pt x="583" y="0"/>
                  </a:lnTo>
                  <a:cubicBezTo>
                    <a:pt x="1" y="804"/>
                    <a:pt x="222" y="1387"/>
                    <a:pt x="805" y="1858"/>
                  </a:cubicBezTo>
                  <a:cubicBezTo>
                    <a:pt x="1387" y="2302"/>
                    <a:pt x="1969" y="2884"/>
                    <a:pt x="2551" y="3466"/>
                  </a:cubicBezTo>
                  <a:cubicBezTo>
                    <a:pt x="11091" y="12005"/>
                    <a:pt x="19630" y="20573"/>
                    <a:pt x="28308" y="29112"/>
                  </a:cubicBezTo>
                  <a:cubicBezTo>
                    <a:pt x="34186" y="35129"/>
                    <a:pt x="40203" y="41006"/>
                    <a:pt x="46219" y="47023"/>
                  </a:cubicBezTo>
                  <a:cubicBezTo>
                    <a:pt x="46660" y="47403"/>
                    <a:pt x="46859" y="47574"/>
                    <a:pt x="47099" y="47574"/>
                  </a:cubicBezTo>
                  <a:cubicBezTo>
                    <a:pt x="47298" y="47574"/>
                    <a:pt x="47525" y="47458"/>
                    <a:pt x="47938" y="47245"/>
                  </a:cubicBezTo>
                  <a:cubicBezTo>
                    <a:pt x="32107" y="31552"/>
                    <a:pt x="16414" y="15832"/>
                    <a:pt x="5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715;p69"/>
            <p:cNvSpPr/>
            <p:nvPr/>
          </p:nvSpPr>
          <p:spPr>
            <a:xfrm>
              <a:off x="2423225" y="3751887"/>
              <a:ext cx="615902" cy="603995"/>
            </a:xfrm>
            <a:custGeom>
              <a:avLst/>
              <a:gdLst/>
              <a:ahLst/>
              <a:cxnLst/>
              <a:rect l="l" t="t" r="r" b="b"/>
              <a:pathLst>
                <a:path w="45055" h="44184" extrusionOk="0">
                  <a:moveTo>
                    <a:pt x="472" y="0"/>
                  </a:moveTo>
                  <a:lnTo>
                    <a:pt x="472" y="0"/>
                  </a:lnTo>
                  <a:cubicBezTo>
                    <a:pt x="0" y="804"/>
                    <a:pt x="333" y="1275"/>
                    <a:pt x="915" y="1747"/>
                  </a:cubicBezTo>
                  <a:cubicBezTo>
                    <a:pt x="7265" y="7985"/>
                    <a:pt x="13503" y="14334"/>
                    <a:pt x="19880" y="20573"/>
                  </a:cubicBezTo>
                  <a:cubicBezTo>
                    <a:pt x="27033" y="27726"/>
                    <a:pt x="34186" y="35018"/>
                    <a:pt x="41478" y="42171"/>
                  </a:cubicBezTo>
                  <a:cubicBezTo>
                    <a:pt x="41921" y="42642"/>
                    <a:pt x="42504" y="43086"/>
                    <a:pt x="42975" y="43668"/>
                  </a:cubicBezTo>
                  <a:cubicBezTo>
                    <a:pt x="43312" y="44005"/>
                    <a:pt x="43602" y="44184"/>
                    <a:pt x="43991" y="44184"/>
                  </a:cubicBezTo>
                  <a:cubicBezTo>
                    <a:pt x="44274" y="44184"/>
                    <a:pt x="44610" y="44088"/>
                    <a:pt x="45054" y="43890"/>
                  </a:cubicBezTo>
                  <a:cubicBezTo>
                    <a:pt x="44472" y="43446"/>
                    <a:pt x="44001" y="43197"/>
                    <a:pt x="43779" y="42864"/>
                  </a:cubicBezTo>
                  <a:cubicBezTo>
                    <a:pt x="38705" y="37901"/>
                    <a:pt x="33604" y="32799"/>
                    <a:pt x="28530" y="27837"/>
                  </a:cubicBezTo>
                  <a:cubicBezTo>
                    <a:pt x="19408" y="18715"/>
                    <a:pt x="10398" y="9704"/>
                    <a:pt x="1276" y="693"/>
                  </a:cubicBezTo>
                  <a:cubicBezTo>
                    <a:pt x="1276" y="582"/>
                    <a:pt x="1165" y="582"/>
                    <a:pt x="1165" y="471"/>
                  </a:cubicBezTo>
                  <a:cubicBezTo>
                    <a:pt x="915" y="361"/>
                    <a:pt x="694" y="111"/>
                    <a:pt x="4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716;p69"/>
            <p:cNvSpPr/>
            <p:nvPr/>
          </p:nvSpPr>
          <p:spPr>
            <a:xfrm>
              <a:off x="3538260" y="3140920"/>
              <a:ext cx="618937" cy="614002"/>
            </a:xfrm>
            <a:custGeom>
              <a:avLst/>
              <a:gdLst/>
              <a:ahLst/>
              <a:cxnLst/>
              <a:rect l="l" t="t" r="r" b="b"/>
              <a:pathLst>
                <a:path w="45277" h="44916" extrusionOk="0">
                  <a:moveTo>
                    <a:pt x="1" y="0"/>
                  </a:moveTo>
                  <a:lnTo>
                    <a:pt x="1831" y="1830"/>
                  </a:lnTo>
                  <a:lnTo>
                    <a:pt x="15943" y="15943"/>
                  </a:lnTo>
                  <a:cubicBezTo>
                    <a:pt x="25287" y="25286"/>
                    <a:pt x="34769" y="34657"/>
                    <a:pt x="44112" y="44001"/>
                  </a:cubicBezTo>
                  <a:cubicBezTo>
                    <a:pt x="44223" y="44112"/>
                    <a:pt x="44362" y="44223"/>
                    <a:pt x="44473" y="44361"/>
                  </a:cubicBezTo>
                  <a:cubicBezTo>
                    <a:pt x="44694" y="44583"/>
                    <a:pt x="44916" y="44694"/>
                    <a:pt x="45166" y="44916"/>
                  </a:cubicBezTo>
                  <a:cubicBezTo>
                    <a:pt x="45277" y="44001"/>
                    <a:pt x="45055" y="43419"/>
                    <a:pt x="44473" y="42837"/>
                  </a:cubicBezTo>
                  <a:cubicBezTo>
                    <a:pt x="37763" y="36266"/>
                    <a:pt x="31053" y="29556"/>
                    <a:pt x="24483" y="22985"/>
                  </a:cubicBezTo>
                  <a:cubicBezTo>
                    <a:pt x="17191" y="15693"/>
                    <a:pt x="9927" y="8429"/>
                    <a:pt x="2635" y="1026"/>
                  </a:cubicBezTo>
                  <a:cubicBezTo>
                    <a:pt x="1942" y="333"/>
                    <a:pt x="1138" y="0"/>
                    <a:pt x="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717;p69"/>
            <p:cNvSpPr/>
            <p:nvPr/>
          </p:nvSpPr>
          <p:spPr>
            <a:xfrm>
              <a:off x="2420190" y="3811762"/>
              <a:ext cx="555644" cy="550368"/>
            </a:xfrm>
            <a:custGeom>
              <a:avLst/>
              <a:gdLst/>
              <a:ahLst/>
              <a:cxnLst/>
              <a:rect l="l" t="t" r="r" b="b"/>
              <a:pathLst>
                <a:path w="40647" h="40261" extrusionOk="0">
                  <a:moveTo>
                    <a:pt x="333" y="1"/>
                  </a:moveTo>
                  <a:lnTo>
                    <a:pt x="333" y="1"/>
                  </a:lnTo>
                  <a:cubicBezTo>
                    <a:pt x="1" y="833"/>
                    <a:pt x="333" y="1276"/>
                    <a:pt x="916" y="1858"/>
                  </a:cubicBezTo>
                  <a:cubicBezTo>
                    <a:pt x="3688" y="4520"/>
                    <a:pt x="6350" y="7182"/>
                    <a:pt x="9011" y="9843"/>
                  </a:cubicBezTo>
                  <a:cubicBezTo>
                    <a:pt x="18937" y="19769"/>
                    <a:pt x="28863" y="29695"/>
                    <a:pt x="38816" y="39648"/>
                  </a:cubicBezTo>
                  <a:cubicBezTo>
                    <a:pt x="39193" y="40025"/>
                    <a:pt x="39531" y="40261"/>
                    <a:pt x="39961" y="40261"/>
                  </a:cubicBezTo>
                  <a:cubicBezTo>
                    <a:pt x="40164" y="40261"/>
                    <a:pt x="40388" y="40208"/>
                    <a:pt x="40646" y="40092"/>
                  </a:cubicBezTo>
                  <a:cubicBezTo>
                    <a:pt x="39260" y="38373"/>
                    <a:pt x="1027" y="361"/>
                    <a:pt x="3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718;p69"/>
            <p:cNvSpPr/>
            <p:nvPr/>
          </p:nvSpPr>
          <p:spPr>
            <a:xfrm>
              <a:off x="3621647" y="3159867"/>
              <a:ext cx="521155" cy="519255"/>
            </a:xfrm>
            <a:custGeom>
              <a:avLst/>
              <a:gdLst/>
              <a:ahLst/>
              <a:cxnLst/>
              <a:rect l="l" t="t" r="r" b="b"/>
              <a:pathLst>
                <a:path w="38124" h="37985" extrusionOk="0">
                  <a:moveTo>
                    <a:pt x="1" y="1"/>
                  </a:moveTo>
                  <a:lnTo>
                    <a:pt x="1" y="1"/>
                  </a:lnTo>
                  <a:cubicBezTo>
                    <a:pt x="472" y="444"/>
                    <a:pt x="694" y="805"/>
                    <a:pt x="943" y="1027"/>
                  </a:cubicBezTo>
                  <a:cubicBezTo>
                    <a:pt x="3355" y="3466"/>
                    <a:pt x="5906" y="5879"/>
                    <a:pt x="8318" y="8318"/>
                  </a:cubicBezTo>
                  <a:cubicBezTo>
                    <a:pt x="17911" y="17884"/>
                    <a:pt x="27615" y="27588"/>
                    <a:pt x="37319" y="37181"/>
                  </a:cubicBezTo>
                  <a:lnTo>
                    <a:pt x="38123" y="37985"/>
                  </a:lnTo>
                  <a:cubicBezTo>
                    <a:pt x="38123" y="36737"/>
                    <a:pt x="37679" y="36044"/>
                    <a:pt x="36986" y="35351"/>
                  </a:cubicBezTo>
                  <a:cubicBezTo>
                    <a:pt x="31552" y="30028"/>
                    <a:pt x="26118" y="24593"/>
                    <a:pt x="20795" y="19270"/>
                  </a:cubicBezTo>
                  <a:cubicBezTo>
                    <a:pt x="14806" y="13281"/>
                    <a:pt x="8789" y="7376"/>
                    <a:pt x="2912" y="1387"/>
                  </a:cubicBezTo>
                  <a:cubicBezTo>
                    <a:pt x="2080" y="555"/>
                    <a:pt x="1276" y="223"/>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719;p69"/>
            <p:cNvSpPr/>
            <p:nvPr/>
          </p:nvSpPr>
          <p:spPr>
            <a:xfrm>
              <a:off x="2424742" y="3876571"/>
              <a:ext cx="489687" cy="485449"/>
            </a:xfrm>
            <a:custGeom>
              <a:avLst/>
              <a:gdLst/>
              <a:ahLst/>
              <a:cxnLst/>
              <a:rect l="l" t="t" r="r" b="b"/>
              <a:pathLst>
                <a:path w="35822" h="35512" extrusionOk="0">
                  <a:moveTo>
                    <a:pt x="111" y="1"/>
                  </a:moveTo>
                  <a:lnTo>
                    <a:pt x="111" y="1"/>
                  </a:lnTo>
                  <a:cubicBezTo>
                    <a:pt x="0" y="944"/>
                    <a:pt x="361" y="1637"/>
                    <a:pt x="915" y="2191"/>
                  </a:cubicBezTo>
                  <a:cubicBezTo>
                    <a:pt x="4159" y="5435"/>
                    <a:pt x="7514" y="8679"/>
                    <a:pt x="10758" y="11895"/>
                  </a:cubicBezTo>
                  <a:cubicBezTo>
                    <a:pt x="16525" y="17690"/>
                    <a:pt x="22181" y="23346"/>
                    <a:pt x="27948" y="29002"/>
                  </a:cubicBezTo>
                  <a:cubicBezTo>
                    <a:pt x="29916" y="30970"/>
                    <a:pt x="31885" y="32939"/>
                    <a:pt x="33853" y="34907"/>
                  </a:cubicBezTo>
                  <a:cubicBezTo>
                    <a:pt x="34213" y="35331"/>
                    <a:pt x="34703" y="35512"/>
                    <a:pt x="35223" y="35512"/>
                  </a:cubicBezTo>
                  <a:cubicBezTo>
                    <a:pt x="35384" y="35512"/>
                    <a:pt x="35547" y="35495"/>
                    <a:pt x="35711" y="35462"/>
                  </a:cubicBezTo>
                  <a:cubicBezTo>
                    <a:pt x="35711" y="35351"/>
                    <a:pt x="35711" y="35351"/>
                    <a:pt x="35822" y="35240"/>
                  </a:cubicBezTo>
                  <a:cubicBezTo>
                    <a:pt x="35461" y="35018"/>
                    <a:pt x="35129" y="34769"/>
                    <a:pt x="34879" y="34436"/>
                  </a:cubicBezTo>
                  <a:cubicBezTo>
                    <a:pt x="31663" y="31303"/>
                    <a:pt x="28530" y="28198"/>
                    <a:pt x="25314" y="24954"/>
                  </a:cubicBezTo>
                  <a:cubicBezTo>
                    <a:pt x="18937" y="18494"/>
                    <a:pt x="12477" y="12145"/>
                    <a:pt x="6017" y="5657"/>
                  </a:cubicBezTo>
                  <a:lnTo>
                    <a:pt x="804" y="472"/>
                  </a:lnTo>
                  <a:cubicBezTo>
                    <a:pt x="583" y="361"/>
                    <a:pt x="361" y="250"/>
                    <a:pt x="11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720;p69"/>
            <p:cNvSpPr/>
            <p:nvPr/>
          </p:nvSpPr>
          <p:spPr>
            <a:xfrm>
              <a:off x="2437250" y="3949350"/>
              <a:ext cx="405931" cy="404413"/>
            </a:xfrm>
            <a:custGeom>
              <a:avLst/>
              <a:gdLst/>
              <a:ahLst/>
              <a:cxnLst/>
              <a:rect l="l" t="t" r="r" b="b"/>
              <a:pathLst>
                <a:path w="29695" h="29584" extrusionOk="0">
                  <a:moveTo>
                    <a:pt x="0" y="0"/>
                  </a:moveTo>
                  <a:cubicBezTo>
                    <a:pt x="139" y="1165"/>
                    <a:pt x="250" y="1969"/>
                    <a:pt x="1054" y="2551"/>
                  </a:cubicBezTo>
                  <a:lnTo>
                    <a:pt x="2218" y="3688"/>
                  </a:lnTo>
                  <a:cubicBezTo>
                    <a:pt x="10536" y="11894"/>
                    <a:pt x="18715" y="20101"/>
                    <a:pt x="26922" y="28308"/>
                  </a:cubicBezTo>
                  <a:cubicBezTo>
                    <a:pt x="27615" y="29112"/>
                    <a:pt x="28419" y="29583"/>
                    <a:pt x="29694" y="29583"/>
                  </a:cubicBezTo>
                  <a:cubicBezTo>
                    <a:pt x="19769" y="19741"/>
                    <a:pt x="10065" y="9926"/>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721;p69"/>
            <p:cNvSpPr/>
            <p:nvPr/>
          </p:nvSpPr>
          <p:spPr>
            <a:xfrm>
              <a:off x="3722846" y="3197774"/>
              <a:ext cx="390005" cy="385084"/>
            </a:xfrm>
            <a:custGeom>
              <a:avLst/>
              <a:gdLst/>
              <a:ahLst/>
              <a:cxnLst/>
              <a:rect l="l" t="t" r="r" b="b"/>
              <a:pathLst>
                <a:path w="28530" h="28170" extrusionOk="0">
                  <a:moveTo>
                    <a:pt x="0" y="0"/>
                  </a:moveTo>
                  <a:cubicBezTo>
                    <a:pt x="9482" y="9344"/>
                    <a:pt x="18826" y="18715"/>
                    <a:pt x="28308" y="28170"/>
                  </a:cubicBezTo>
                  <a:cubicBezTo>
                    <a:pt x="28419" y="28059"/>
                    <a:pt x="28419" y="28059"/>
                    <a:pt x="28530" y="28059"/>
                  </a:cubicBezTo>
                  <a:cubicBezTo>
                    <a:pt x="28086" y="26894"/>
                    <a:pt x="27726" y="25868"/>
                    <a:pt x="26811" y="25064"/>
                  </a:cubicBezTo>
                  <a:cubicBezTo>
                    <a:pt x="26229" y="24593"/>
                    <a:pt x="25757" y="24122"/>
                    <a:pt x="25314" y="23678"/>
                  </a:cubicBezTo>
                  <a:lnTo>
                    <a:pt x="7153" y="5545"/>
                  </a:lnTo>
                  <a:cubicBezTo>
                    <a:pt x="5767" y="4270"/>
                    <a:pt x="4519" y="2995"/>
                    <a:pt x="3244" y="1608"/>
                  </a:cubicBezTo>
                  <a:cubicBezTo>
                    <a:pt x="2301" y="693"/>
                    <a:pt x="1276" y="333"/>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722;p69"/>
            <p:cNvSpPr/>
            <p:nvPr/>
          </p:nvSpPr>
          <p:spPr>
            <a:xfrm>
              <a:off x="2467571" y="4044097"/>
              <a:ext cx="280850" cy="282750"/>
            </a:xfrm>
            <a:custGeom>
              <a:avLst/>
              <a:gdLst/>
              <a:ahLst/>
              <a:cxnLst/>
              <a:rect l="l" t="t" r="r" b="b"/>
              <a:pathLst>
                <a:path w="20545" h="20684" extrusionOk="0">
                  <a:moveTo>
                    <a:pt x="0" y="1"/>
                  </a:moveTo>
                  <a:lnTo>
                    <a:pt x="0" y="1"/>
                  </a:lnTo>
                  <a:cubicBezTo>
                    <a:pt x="333" y="1165"/>
                    <a:pt x="693" y="2191"/>
                    <a:pt x="1498" y="2995"/>
                  </a:cubicBezTo>
                  <a:cubicBezTo>
                    <a:pt x="6932" y="8318"/>
                    <a:pt x="12338" y="13752"/>
                    <a:pt x="17662" y="19187"/>
                  </a:cubicBezTo>
                  <a:cubicBezTo>
                    <a:pt x="18466" y="19991"/>
                    <a:pt x="19519" y="20323"/>
                    <a:pt x="20545" y="20684"/>
                  </a:cubicBezTo>
                  <a:cubicBezTo>
                    <a:pt x="13614" y="13752"/>
                    <a:pt x="6793" y="6932"/>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723;p69"/>
            <p:cNvSpPr/>
            <p:nvPr/>
          </p:nvSpPr>
          <p:spPr>
            <a:xfrm>
              <a:off x="3871411" y="3278126"/>
              <a:ext cx="162605" cy="164122"/>
            </a:xfrm>
            <a:custGeom>
              <a:avLst/>
              <a:gdLst/>
              <a:ahLst/>
              <a:cxnLst/>
              <a:rect l="l" t="t" r="r" b="b"/>
              <a:pathLst>
                <a:path w="11895" h="12006" extrusionOk="0">
                  <a:moveTo>
                    <a:pt x="1" y="0"/>
                  </a:moveTo>
                  <a:lnTo>
                    <a:pt x="1" y="0"/>
                  </a:lnTo>
                  <a:cubicBezTo>
                    <a:pt x="3910" y="3937"/>
                    <a:pt x="7847" y="7985"/>
                    <a:pt x="11895" y="12005"/>
                  </a:cubicBezTo>
                  <a:cubicBezTo>
                    <a:pt x="9926" y="8207"/>
                    <a:pt x="2080" y="471"/>
                    <a:pt x="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Rectangle 68"/>
          <p:cNvSpPr/>
          <p:nvPr/>
        </p:nvSpPr>
        <p:spPr>
          <a:xfrm>
            <a:off x="868152" y="521399"/>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19526996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7" name="Google Shape;1817;p39"/>
          <p:cNvSpPr/>
          <p:nvPr/>
        </p:nvSpPr>
        <p:spPr>
          <a:xfrm>
            <a:off x="4832291" y="7050783"/>
            <a:ext cx="59144" cy="77252"/>
          </a:xfrm>
          <a:custGeom>
            <a:avLst/>
            <a:gdLst/>
            <a:ahLst/>
            <a:cxnLst/>
            <a:rect l="l" t="t" r="r" b="b"/>
            <a:pathLst>
              <a:path w="712" h="930" extrusionOk="0">
                <a:moveTo>
                  <a:pt x="212" y="0"/>
                </a:moveTo>
                <a:lnTo>
                  <a:pt x="0" y="217"/>
                </a:lnTo>
                <a:lnTo>
                  <a:pt x="712" y="929"/>
                </a:lnTo>
                <a:cubicBezTo>
                  <a:pt x="697" y="770"/>
                  <a:pt x="684" y="613"/>
                  <a:pt x="669" y="453"/>
                </a:cubicBezTo>
                <a:lnTo>
                  <a:pt x="212"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8" name="Google Shape;1818;p39"/>
          <p:cNvSpPr/>
          <p:nvPr/>
        </p:nvSpPr>
        <p:spPr>
          <a:xfrm>
            <a:off x="4829052" y="7047627"/>
            <a:ext cx="20849" cy="21265"/>
          </a:xfrm>
          <a:custGeom>
            <a:avLst/>
            <a:gdLst/>
            <a:ahLst/>
            <a:cxnLst/>
            <a:rect l="l" t="t" r="r" b="b"/>
            <a:pathLst>
              <a:path w="251" h="256" extrusionOk="0">
                <a:moveTo>
                  <a:pt x="213" y="1"/>
                </a:moveTo>
                <a:lnTo>
                  <a:pt x="1" y="218"/>
                </a:lnTo>
                <a:lnTo>
                  <a:pt x="39" y="255"/>
                </a:lnTo>
                <a:lnTo>
                  <a:pt x="251" y="38"/>
                </a:lnTo>
                <a:lnTo>
                  <a:pt x="213"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4825978" y="7044552"/>
            <a:ext cx="20849" cy="21181"/>
          </a:xfrm>
          <a:custGeom>
            <a:avLst/>
            <a:gdLst/>
            <a:ahLst/>
            <a:cxnLst/>
            <a:rect l="l" t="t" r="r" b="b"/>
            <a:pathLst>
              <a:path w="251" h="255" extrusionOk="0">
                <a:moveTo>
                  <a:pt x="213" y="0"/>
                </a:moveTo>
                <a:lnTo>
                  <a:pt x="0" y="216"/>
                </a:lnTo>
                <a:lnTo>
                  <a:pt x="38" y="255"/>
                </a:lnTo>
                <a:lnTo>
                  <a:pt x="250" y="38"/>
                </a:lnTo>
                <a:lnTo>
                  <a:pt x="213"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3038064" y="7050783"/>
            <a:ext cx="447563" cy="432528"/>
          </a:xfrm>
          <a:custGeom>
            <a:avLst/>
            <a:gdLst/>
            <a:ahLst/>
            <a:cxnLst/>
            <a:rect l="l" t="t" r="r" b="b"/>
            <a:pathLst>
              <a:path w="5388" h="5207" extrusionOk="0">
                <a:moveTo>
                  <a:pt x="218" y="0"/>
                </a:moveTo>
                <a:lnTo>
                  <a:pt x="1" y="217"/>
                </a:lnTo>
                <a:lnTo>
                  <a:pt x="4995" y="5206"/>
                </a:lnTo>
                <a:cubicBezTo>
                  <a:pt x="5122" y="5193"/>
                  <a:pt x="5255" y="5178"/>
                  <a:pt x="5387" y="5169"/>
                </a:cubicBezTo>
                <a:lnTo>
                  <a:pt x="218"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3034991" y="7065652"/>
            <a:ext cx="83" cy="83"/>
          </a:xfrm>
          <a:custGeom>
            <a:avLst/>
            <a:gdLst/>
            <a:ahLst/>
            <a:cxnLst/>
            <a:rect l="l" t="t" r="r" b="b"/>
            <a:pathLst>
              <a:path w="1" h="1" extrusionOk="0">
                <a:moveTo>
                  <a:pt x="0" y="1"/>
                </a:move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3034991" y="7065652"/>
            <a:ext cx="3156" cy="3240"/>
          </a:xfrm>
          <a:custGeom>
            <a:avLst/>
            <a:gdLst/>
            <a:ahLst/>
            <a:cxnLst/>
            <a:rect l="l" t="t" r="r" b="b"/>
            <a:pathLst>
              <a:path w="38" h="39" extrusionOk="0">
                <a:moveTo>
                  <a:pt x="38" y="38"/>
                </a:moveTo>
                <a:lnTo>
                  <a:pt x="38" y="38"/>
                </a:lnTo>
                <a:lnTo>
                  <a:pt x="0"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3034992" y="7047627"/>
            <a:ext cx="21265" cy="21265"/>
          </a:xfrm>
          <a:custGeom>
            <a:avLst/>
            <a:gdLst/>
            <a:ahLst/>
            <a:cxnLst/>
            <a:rect l="l" t="t" r="r" b="b"/>
            <a:pathLst>
              <a:path w="256" h="256" extrusionOk="0">
                <a:moveTo>
                  <a:pt x="218" y="1"/>
                </a:moveTo>
                <a:lnTo>
                  <a:pt x="0"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p:cNvSpPr/>
          <p:nvPr/>
        </p:nvSpPr>
        <p:spPr>
          <a:xfrm>
            <a:off x="3031918" y="7062495"/>
            <a:ext cx="3156" cy="3240"/>
          </a:xfrm>
          <a:custGeom>
            <a:avLst/>
            <a:gdLst/>
            <a:ahLst/>
            <a:cxnLst/>
            <a:rect l="l" t="t" r="r" b="b"/>
            <a:pathLst>
              <a:path w="38" h="39" extrusionOk="0">
                <a:moveTo>
                  <a:pt x="0" y="0"/>
                </a:moveTo>
                <a:lnTo>
                  <a:pt x="0" y="0"/>
                </a:lnTo>
                <a:lnTo>
                  <a:pt x="37"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031918" y="7044552"/>
            <a:ext cx="21183" cy="21181"/>
          </a:xfrm>
          <a:custGeom>
            <a:avLst/>
            <a:gdLst/>
            <a:ahLst/>
            <a:cxnLst/>
            <a:rect l="l" t="t" r="r" b="b"/>
            <a:pathLst>
              <a:path w="255" h="255" extrusionOk="0">
                <a:moveTo>
                  <a:pt x="216" y="0"/>
                </a:moveTo>
                <a:lnTo>
                  <a:pt x="0" y="216"/>
                </a:lnTo>
                <a:lnTo>
                  <a:pt x="37" y="255"/>
                </a:lnTo>
                <a:lnTo>
                  <a:pt x="255" y="38"/>
                </a:lnTo>
                <a:lnTo>
                  <a:pt x="216"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6" name="Google Shape;1826;p39"/>
          <p:cNvSpPr/>
          <p:nvPr/>
        </p:nvSpPr>
        <p:spPr>
          <a:xfrm>
            <a:off x="1241261" y="7065652"/>
            <a:ext cx="3240" cy="3240"/>
          </a:xfrm>
          <a:custGeom>
            <a:avLst/>
            <a:gdLst/>
            <a:ahLst/>
            <a:cxnLst/>
            <a:rect l="l" t="t" r="r" b="b"/>
            <a:pathLst>
              <a:path w="39" h="39" extrusionOk="0">
                <a:moveTo>
                  <a:pt x="1" y="1"/>
                </a:moveTo>
                <a:lnTo>
                  <a:pt x="38" y="38"/>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7" name="Google Shape;1827;p39"/>
          <p:cNvSpPr/>
          <p:nvPr/>
        </p:nvSpPr>
        <p:spPr>
          <a:xfrm>
            <a:off x="1241262" y="7047627"/>
            <a:ext cx="21265" cy="21265"/>
          </a:xfrm>
          <a:custGeom>
            <a:avLst/>
            <a:gdLst/>
            <a:ahLst/>
            <a:cxnLst/>
            <a:rect l="l" t="t" r="r" b="b"/>
            <a:pathLst>
              <a:path w="256" h="256" extrusionOk="0">
                <a:moveTo>
                  <a:pt x="218" y="1"/>
                </a:moveTo>
                <a:lnTo>
                  <a:pt x="1"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8" name="Google Shape;1828;p39"/>
          <p:cNvSpPr/>
          <p:nvPr/>
        </p:nvSpPr>
        <p:spPr>
          <a:xfrm>
            <a:off x="1238189" y="7062495"/>
            <a:ext cx="3156" cy="3240"/>
          </a:xfrm>
          <a:custGeom>
            <a:avLst/>
            <a:gdLst/>
            <a:ahLst/>
            <a:cxnLst/>
            <a:rect l="l" t="t" r="r" b="b"/>
            <a:pathLst>
              <a:path w="38" h="39" extrusionOk="0">
                <a:moveTo>
                  <a:pt x="0" y="0"/>
                </a:moveTo>
                <a:lnTo>
                  <a:pt x="38"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9" name="Google Shape;1829;p39"/>
          <p:cNvSpPr/>
          <p:nvPr/>
        </p:nvSpPr>
        <p:spPr>
          <a:xfrm>
            <a:off x="1238189" y="7044552"/>
            <a:ext cx="21265" cy="21181"/>
          </a:xfrm>
          <a:custGeom>
            <a:avLst/>
            <a:gdLst/>
            <a:ahLst/>
            <a:cxnLst/>
            <a:rect l="l" t="t" r="r" b="b"/>
            <a:pathLst>
              <a:path w="256" h="255" extrusionOk="0">
                <a:moveTo>
                  <a:pt x="217" y="0"/>
                </a:moveTo>
                <a:lnTo>
                  <a:pt x="0" y="216"/>
                </a:lnTo>
                <a:lnTo>
                  <a:pt x="38" y="255"/>
                </a:lnTo>
                <a:lnTo>
                  <a:pt x="255" y="38"/>
                </a:lnTo>
                <a:lnTo>
                  <a:pt x="217"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010;p50"/>
          <p:cNvSpPr txBox="1">
            <a:spLocks/>
          </p:cNvSpPr>
          <p:nvPr/>
        </p:nvSpPr>
        <p:spPr>
          <a:xfrm>
            <a:off x="613359" y="511790"/>
            <a:ext cx="9583479" cy="975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fr-FR" sz="1867" b="1" kern="0" dirty="0">
                <a:solidFill>
                  <a:srgbClr val="C00000"/>
                </a:solidFill>
              </a:rPr>
              <a:t>RENTE D’ACCIDENT </a:t>
            </a:r>
            <a:r>
              <a:rPr lang="fr-FR" sz="1867" b="1" kern="0">
                <a:solidFill>
                  <a:srgbClr val="C00000"/>
                </a:solidFill>
              </a:rPr>
              <a:t>DE TRAVAIL / MALADIES PROFESSIONNELLES </a:t>
            </a:r>
            <a:r>
              <a:rPr lang="fr-FR" sz="1867" kern="0" dirty="0">
                <a:solidFill>
                  <a:srgbClr val="C00000"/>
                </a:solidFill>
              </a:rPr>
              <a:t>:</a:t>
            </a:r>
          </a:p>
        </p:txBody>
      </p:sp>
      <p:graphicFrame>
        <p:nvGraphicFramePr>
          <p:cNvPr id="20" name="Tableau 19"/>
          <p:cNvGraphicFramePr>
            <a:graphicFrameLocks noGrp="1"/>
          </p:cNvGraphicFramePr>
          <p:nvPr/>
        </p:nvGraphicFramePr>
        <p:xfrm>
          <a:off x="2274848" y="1732930"/>
          <a:ext cx="9439632" cy="5090499"/>
        </p:xfrm>
        <a:graphic>
          <a:graphicData uri="http://schemas.openxmlformats.org/drawingml/2006/table">
            <a:tbl>
              <a:tblPr firstRow="1" bandRow="1"/>
              <a:tblGrid>
                <a:gridCol w="9439632">
                  <a:extLst>
                    <a:ext uri="{9D8B030D-6E8A-4147-A177-3AD203B41FA5}">
                      <a16:colId xmlns:a16="http://schemas.microsoft.com/office/drawing/2014/main" val="20000"/>
                    </a:ext>
                  </a:extLst>
                </a:gridCol>
              </a:tblGrid>
              <a:tr h="5090499">
                <a:tc>
                  <a:txBody>
                    <a:bodyPr/>
                    <a:lstStyle/>
                    <a:p>
                      <a:pPr marL="285750" indent="-285750" algn="just">
                        <a:lnSpc>
                          <a:spcPct val="100000"/>
                        </a:lnSpc>
                        <a:spcAft>
                          <a:spcPts val="600"/>
                        </a:spcAft>
                        <a:buFont typeface="Arial" panose="020B0604020202020204" pitchFamily="34" charset="0"/>
                        <a:buChar char="•"/>
                        <a:defRPr/>
                      </a:pPr>
                      <a:r>
                        <a:rPr lang="fr-FR" sz="2100" b="0" i="0" u="none" strike="noStrike" kern="1200" cap="none" dirty="0">
                          <a:solidFill>
                            <a:srgbClr val="002060"/>
                          </a:solidFill>
                          <a:effectLst/>
                          <a:latin typeface="Arial"/>
                          <a:ea typeface="Arial"/>
                          <a:cs typeface="Arial"/>
                        </a:rPr>
                        <a:t>Rente accordée</a:t>
                      </a:r>
                      <a:r>
                        <a:rPr lang="fr-FR" sz="2100" b="0" i="0" u="none" strike="noStrike" kern="1200" cap="none" baseline="0" dirty="0">
                          <a:solidFill>
                            <a:srgbClr val="002060"/>
                          </a:solidFill>
                          <a:effectLst/>
                          <a:latin typeface="Arial"/>
                          <a:ea typeface="Arial"/>
                          <a:cs typeface="Arial"/>
                        </a:rPr>
                        <a:t> aux</a:t>
                      </a:r>
                      <a:r>
                        <a:rPr lang="fr-FR" sz="2100" b="0" i="0" u="none" strike="noStrike" kern="1200" cap="none" dirty="0">
                          <a:solidFill>
                            <a:srgbClr val="002060"/>
                          </a:solidFill>
                          <a:effectLst/>
                          <a:latin typeface="Arial"/>
                          <a:ea typeface="Arial"/>
                          <a:cs typeface="Arial"/>
                        </a:rPr>
                        <a:t> fonctionnaires victimes d’un accident quelle qu’en soit la cause.</a:t>
                      </a:r>
                    </a:p>
                    <a:p>
                      <a:pPr marL="0" indent="0" algn="just">
                        <a:lnSpc>
                          <a:spcPct val="100000"/>
                        </a:lnSpc>
                        <a:spcAft>
                          <a:spcPts val="600"/>
                        </a:spcAft>
                        <a:buFont typeface="Arial" panose="020B0604020202020204" pitchFamily="34" charset="0"/>
                        <a:buNone/>
                        <a:defRPr/>
                      </a:pPr>
                      <a:r>
                        <a:rPr lang="fr-FR" sz="2100" b="0" i="0" u="none" strike="noStrike" kern="1200" cap="none" dirty="0">
                          <a:solidFill>
                            <a:srgbClr val="002060"/>
                          </a:solidFill>
                          <a:effectLst/>
                          <a:latin typeface="Arial"/>
                          <a:ea typeface="Arial"/>
                          <a:cs typeface="Arial"/>
                        </a:rPr>
                        <a:t>L’ACCIDENT DE TRAVAIL (Selon l’Art. 167 du Code de Prévoyance Sociale)</a:t>
                      </a:r>
                      <a:r>
                        <a:rPr lang="fr-FR" sz="2100" b="0" i="0" u="none" strike="noStrike" kern="1200" cap="none" baseline="0" dirty="0">
                          <a:solidFill>
                            <a:srgbClr val="002060"/>
                          </a:solidFill>
                          <a:effectLst/>
                          <a:latin typeface="Arial"/>
                          <a:ea typeface="Arial"/>
                          <a:cs typeface="Arial"/>
                        </a:rPr>
                        <a:t> :</a:t>
                      </a:r>
                      <a:br>
                        <a:rPr lang="fr-FR" sz="2100" b="0" i="0" u="none" strike="noStrike" kern="1200" cap="none" dirty="0">
                          <a:solidFill>
                            <a:srgbClr val="002060"/>
                          </a:solidFill>
                          <a:effectLst/>
                          <a:latin typeface="Arial"/>
                          <a:ea typeface="Arial"/>
                          <a:cs typeface="Arial"/>
                        </a:rPr>
                      </a:br>
                      <a:r>
                        <a:rPr lang="fr-FR" sz="2100" b="0" i="0" u="none" strike="noStrike" kern="1200" cap="none" dirty="0">
                          <a:solidFill>
                            <a:srgbClr val="002060"/>
                          </a:solidFill>
                          <a:effectLst/>
                          <a:latin typeface="Arial"/>
                          <a:ea typeface="Arial"/>
                          <a:cs typeface="Arial"/>
                        </a:rPr>
                        <a:t>est considéré comme accident de travail quelle qu’en soit la cause, l’accident survenu à un travailleur : </a:t>
                      </a:r>
                    </a:p>
                    <a:p>
                      <a:pPr marL="540000" indent="-285750" algn="just">
                        <a:lnSpc>
                          <a:spcPct val="100000"/>
                        </a:lnSpc>
                        <a:spcAft>
                          <a:spcPts val="600"/>
                        </a:spcAft>
                        <a:buFont typeface="Wingdings" panose="05000000000000000000" pitchFamily="2" charset="2"/>
                        <a:buChar char="Ø"/>
                        <a:defRPr/>
                      </a:pPr>
                      <a:r>
                        <a:rPr lang="fr-FR" sz="2100" b="0" i="0" u="none" strike="noStrike" kern="1200" cap="none" dirty="0">
                          <a:solidFill>
                            <a:srgbClr val="002060"/>
                          </a:solidFill>
                          <a:effectLst/>
                          <a:latin typeface="Arial"/>
                          <a:ea typeface="Arial"/>
                          <a:cs typeface="Arial"/>
                        </a:rPr>
                        <a:t>Par le fait ou à l’occasion du travail;</a:t>
                      </a:r>
                    </a:p>
                    <a:p>
                      <a:pPr marL="540000" indent="-285750" algn="just">
                        <a:lnSpc>
                          <a:spcPct val="100000"/>
                        </a:lnSpc>
                        <a:spcAft>
                          <a:spcPts val="600"/>
                        </a:spcAft>
                        <a:buFont typeface="Wingdings" panose="05000000000000000000" pitchFamily="2" charset="2"/>
                        <a:buChar char="Ø"/>
                        <a:defRPr/>
                      </a:pPr>
                      <a:r>
                        <a:rPr lang="fr-FR" sz="2100" b="0" i="0" u="none" strike="noStrike" kern="1200" cap="none" dirty="0">
                          <a:solidFill>
                            <a:srgbClr val="002060"/>
                          </a:solidFill>
                          <a:effectLst/>
                          <a:latin typeface="Arial"/>
                          <a:ea typeface="Arial"/>
                          <a:cs typeface="Arial"/>
                        </a:rPr>
                        <a:t>Pendant le trajet de sa résidence au lieu du travail et vice versa, dans la mesure où le parcours n’a pas été interrompu ou détourné pour un motif dicté par l’intérêt personnel ou indépendant de l’emploi;</a:t>
                      </a:r>
                    </a:p>
                    <a:p>
                      <a:pPr marL="540000" indent="-285750" algn="just">
                        <a:lnSpc>
                          <a:spcPct val="100000"/>
                        </a:lnSpc>
                        <a:spcAft>
                          <a:spcPts val="600"/>
                        </a:spcAft>
                        <a:buFont typeface="Wingdings" panose="05000000000000000000" pitchFamily="2" charset="2"/>
                        <a:buChar char="Ø"/>
                        <a:defRPr/>
                      </a:pPr>
                      <a:r>
                        <a:rPr lang="fr-FR" sz="2100" b="0" i="0" u="none" strike="noStrike" kern="1200" cap="none" dirty="0">
                          <a:solidFill>
                            <a:srgbClr val="002060"/>
                          </a:solidFill>
                          <a:effectLst/>
                          <a:latin typeface="Arial"/>
                          <a:ea typeface="Arial"/>
                          <a:cs typeface="Arial"/>
                        </a:rPr>
                        <a:t>Pendant les voyages dont les frais sont mis à la charge de l’employeur en vertu de l’Article 87 du code du travail</a:t>
                      </a:r>
                    </a:p>
                    <a:p>
                      <a:pPr marL="285750" indent="-285750" algn="just">
                        <a:lnSpc>
                          <a:spcPct val="200000"/>
                        </a:lnSpc>
                        <a:spcAft>
                          <a:spcPts val="1200"/>
                        </a:spcAft>
                        <a:buFont typeface="Arial" pitchFamily="34" charset="0"/>
                        <a:buChar char="•"/>
                      </a:pPr>
                      <a:endParaRPr lang="en-GB" sz="2100" dirty="0"/>
                    </a:p>
                  </a:txBody>
                  <a:tcPr marL="121920" marR="121920" marT="60960" marB="60960"/>
                </a:tc>
                <a:extLst>
                  <a:ext uri="{0D108BD9-81ED-4DB2-BD59-A6C34878D82A}">
                    <a16:rowId xmlns:a16="http://schemas.microsoft.com/office/drawing/2014/main" val="10000"/>
                  </a:ext>
                </a:extLst>
              </a:tr>
            </a:tbl>
          </a:graphicData>
        </a:graphic>
      </p:graphicFrame>
      <p:grpSp>
        <p:nvGrpSpPr>
          <p:cNvPr id="21" name="Google Shape;2603;p70"/>
          <p:cNvGrpSpPr/>
          <p:nvPr/>
        </p:nvGrpSpPr>
        <p:grpSpPr>
          <a:xfrm>
            <a:off x="163310" y="1225008"/>
            <a:ext cx="1953089" cy="4202181"/>
            <a:chOff x="4933417" y="1956270"/>
            <a:chExt cx="1187710" cy="2699581"/>
          </a:xfrm>
        </p:grpSpPr>
        <p:sp>
          <p:nvSpPr>
            <p:cNvPr id="22" name="Google Shape;2629;p70"/>
            <p:cNvSpPr/>
            <p:nvPr/>
          </p:nvSpPr>
          <p:spPr>
            <a:xfrm>
              <a:off x="5244022" y="4021761"/>
              <a:ext cx="726909" cy="52599"/>
            </a:xfrm>
            <a:custGeom>
              <a:avLst/>
              <a:gdLst/>
              <a:ahLst/>
              <a:cxnLst/>
              <a:rect l="l" t="t" r="r" b="b"/>
              <a:pathLst>
                <a:path w="30929" h="2238" extrusionOk="0">
                  <a:moveTo>
                    <a:pt x="0" y="0"/>
                  </a:moveTo>
                  <a:lnTo>
                    <a:pt x="0" y="2237"/>
                  </a:lnTo>
                  <a:lnTo>
                    <a:pt x="30929" y="2237"/>
                  </a:lnTo>
                  <a:lnTo>
                    <a:pt x="30929"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630;p70"/>
            <p:cNvSpPr/>
            <p:nvPr/>
          </p:nvSpPr>
          <p:spPr>
            <a:xfrm>
              <a:off x="4955415" y="4076474"/>
              <a:ext cx="1005343" cy="565447"/>
            </a:xfrm>
            <a:custGeom>
              <a:avLst/>
              <a:gdLst/>
              <a:ahLst/>
              <a:cxnLst/>
              <a:rect l="l" t="t" r="r" b="b"/>
              <a:pathLst>
                <a:path w="42776" h="24059" fill="none" extrusionOk="0">
                  <a:moveTo>
                    <a:pt x="30404" y="24058"/>
                  </a:moveTo>
                  <a:lnTo>
                    <a:pt x="42775" y="0"/>
                  </a:lnTo>
                  <a:lnTo>
                    <a:pt x="12372" y="0"/>
                  </a:lnTo>
                  <a:lnTo>
                    <a:pt x="0" y="24058"/>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631;p70"/>
            <p:cNvSpPr/>
            <p:nvPr/>
          </p:nvSpPr>
          <p:spPr>
            <a:xfrm>
              <a:off x="5141012" y="4278170"/>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632;p70"/>
            <p:cNvSpPr/>
            <p:nvPr/>
          </p:nvSpPr>
          <p:spPr>
            <a:xfrm>
              <a:off x="5016027" y="4520642"/>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633;p70"/>
            <p:cNvSpPr/>
            <p:nvPr/>
          </p:nvSpPr>
          <p:spPr>
            <a:xfrm>
              <a:off x="5639916" y="4572159"/>
              <a:ext cx="82094" cy="83692"/>
            </a:xfrm>
            <a:custGeom>
              <a:avLst/>
              <a:gdLst/>
              <a:ahLst/>
              <a:cxnLst/>
              <a:rect l="l" t="t" r="r" b="b"/>
              <a:pathLst>
                <a:path w="3493" h="3561" extrusionOk="0">
                  <a:moveTo>
                    <a:pt x="3493" y="0"/>
                  </a:moveTo>
                  <a:lnTo>
                    <a:pt x="1804" y="46"/>
                  </a:lnTo>
                  <a:lnTo>
                    <a:pt x="0" y="3561"/>
                  </a:lnTo>
                  <a:lnTo>
                    <a:pt x="0"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634;p70"/>
            <p:cNvSpPr/>
            <p:nvPr/>
          </p:nvSpPr>
          <p:spPr>
            <a:xfrm>
              <a:off x="4933417" y="4572159"/>
              <a:ext cx="82094" cy="83692"/>
            </a:xfrm>
            <a:custGeom>
              <a:avLst/>
              <a:gdLst/>
              <a:ahLst/>
              <a:cxnLst/>
              <a:rect l="l" t="t" r="r" b="b"/>
              <a:pathLst>
                <a:path w="3493" h="3561" extrusionOk="0">
                  <a:moveTo>
                    <a:pt x="3493" y="0"/>
                  </a:moveTo>
                  <a:lnTo>
                    <a:pt x="1804" y="46"/>
                  </a:lnTo>
                  <a:lnTo>
                    <a:pt x="1" y="3561"/>
                  </a:lnTo>
                  <a:lnTo>
                    <a:pt x="1"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635;p70"/>
            <p:cNvSpPr/>
            <p:nvPr/>
          </p:nvSpPr>
          <p:spPr>
            <a:xfrm>
              <a:off x="5960721" y="4076474"/>
              <a:ext cx="153448" cy="526809"/>
            </a:xfrm>
            <a:custGeom>
              <a:avLst/>
              <a:gdLst/>
              <a:ahLst/>
              <a:cxnLst/>
              <a:rect l="l" t="t" r="r" b="b"/>
              <a:pathLst>
                <a:path w="6529" h="22415" fill="none" extrusionOk="0">
                  <a:moveTo>
                    <a:pt x="6528" y="22415"/>
                  </a:moveTo>
                  <a:lnTo>
                    <a:pt x="0" y="0"/>
                  </a:lnTo>
                </a:path>
              </a:pathLst>
            </a:custGeom>
            <a:noFill/>
            <a:ln w="6275" cap="flat" cmpd="sng">
              <a:solidFill>
                <a:srgbClr val="18004C"/>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636;p70"/>
            <p:cNvSpPr/>
            <p:nvPr/>
          </p:nvSpPr>
          <p:spPr>
            <a:xfrm>
              <a:off x="5248323" y="4076474"/>
              <a:ext cx="153448" cy="526809"/>
            </a:xfrm>
            <a:custGeom>
              <a:avLst/>
              <a:gdLst/>
              <a:ahLst/>
              <a:cxnLst/>
              <a:rect l="l" t="t" r="r" b="b"/>
              <a:pathLst>
                <a:path w="6529" h="22415" fill="none" extrusionOk="0">
                  <a:moveTo>
                    <a:pt x="6528" y="22415"/>
                  </a:moveTo>
                  <a:lnTo>
                    <a:pt x="0" y="0"/>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637;p70"/>
            <p:cNvSpPr/>
            <p:nvPr/>
          </p:nvSpPr>
          <p:spPr>
            <a:xfrm>
              <a:off x="5793338" y="2250094"/>
              <a:ext cx="327789" cy="375194"/>
            </a:xfrm>
            <a:custGeom>
              <a:avLst/>
              <a:gdLst/>
              <a:ahLst/>
              <a:cxnLst/>
              <a:rect l="l" t="t" r="r" b="b"/>
              <a:pathLst>
                <a:path w="13947" h="15964" extrusionOk="0">
                  <a:moveTo>
                    <a:pt x="510" y="1"/>
                  </a:moveTo>
                  <a:cubicBezTo>
                    <a:pt x="361" y="1"/>
                    <a:pt x="206" y="20"/>
                    <a:pt x="46" y="60"/>
                  </a:cubicBezTo>
                  <a:cubicBezTo>
                    <a:pt x="1" y="83"/>
                    <a:pt x="320" y="311"/>
                    <a:pt x="434" y="448"/>
                  </a:cubicBezTo>
                  <a:cubicBezTo>
                    <a:pt x="1393" y="1658"/>
                    <a:pt x="1827" y="7455"/>
                    <a:pt x="1827" y="7455"/>
                  </a:cubicBezTo>
                  <a:cubicBezTo>
                    <a:pt x="1849" y="7547"/>
                    <a:pt x="1849" y="7935"/>
                    <a:pt x="1849" y="8528"/>
                  </a:cubicBezTo>
                  <a:cubicBezTo>
                    <a:pt x="822" y="14394"/>
                    <a:pt x="3675" y="15855"/>
                    <a:pt x="3675" y="15855"/>
                  </a:cubicBezTo>
                  <a:cubicBezTo>
                    <a:pt x="3780" y="15929"/>
                    <a:pt x="3902" y="15964"/>
                    <a:pt x="4038" y="15964"/>
                  </a:cubicBezTo>
                  <a:cubicBezTo>
                    <a:pt x="6205" y="15964"/>
                    <a:pt x="12007" y="7090"/>
                    <a:pt x="12007" y="7090"/>
                  </a:cubicBezTo>
                  <a:cubicBezTo>
                    <a:pt x="12623" y="6634"/>
                    <a:pt x="13947" y="4830"/>
                    <a:pt x="13901" y="4648"/>
                  </a:cubicBezTo>
                  <a:cubicBezTo>
                    <a:pt x="13833" y="4488"/>
                    <a:pt x="13559" y="4305"/>
                    <a:pt x="13467" y="4009"/>
                  </a:cubicBezTo>
                  <a:cubicBezTo>
                    <a:pt x="13399" y="3712"/>
                    <a:pt x="13285" y="3575"/>
                    <a:pt x="13057" y="3484"/>
                  </a:cubicBezTo>
                  <a:cubicBezTo>
                    <a:pt x="12828" y="3370"/>
                    <a:pt x="12760" y="3187"/>
                    <a:pt x="12760" y="3187"/>
                  </a:cubicBezTo>
                  <a:cubicBezTo>
                    <a:pt x="12760" y="3187"/>
                    <a:pt x="13901" y="1452"/>
                    <a:pt x="13604" y="1133"/>
                  </a:cubicBezTo>
                  <a:cubicBezTo>
                    <a:pt x="13599" y="1127"/>
                    <a:pt x="13592" y="1125"/>
                    <a:pt x="13583" y="1125"/>
                  </a:cubicBezTo>
                  <a:cubicBezTo>
                    <a:pt x="13249" y="1125"/>
                    <a:pt x="10477" y="4785"/>
                    <a:pt x="10477" y="4785"/>
                  </a:cubicBezTo>
                  <a:cubicBezTo>
                    <a:pt x="10477" y="4785"/>
                    <a:pt x="5148" y="8942"/>
                    <a:pt x="4937" y="8942"/>
                  </a:cubicBezTo>
                  <a:cubicBezTo>
                    <a:pt x="4934" y="8942"/>
                    <a:pt x="4932" y="8941"/>
                    <a:pt x="4931" y="8939"/>
                  </a:cubicBezTo>
                  <a:cubicBezTo>
                    <a:pt x="4176" y="5724"/>
                    <a:pt x="3094" y="1"/>
                    <a:pt x="510" y="1"/>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638;p70"/>
            <p:cNvSpPr/>
            <p:nvPr/>
          </p:nvSpPr>
          <p:spPr>
            <a:xfrm>
              <a:off x="6070687" y="2326594"/>
              <a:ext cx="28438" cy="37040"/>
            </a:xfrm>
            <a:custGeom>
              <a:avLst/>
              <a:gdLst/>
              <a:ahLst/>
              <a:cxnLst/>
              <a:rect l="l" t="t" r="r" b="b"/>
              <a:pathLst>
                <a:path w="1210" h="1576" extrusionOk="0">
                  <a:moveTo>
                    <a:pt x="0" y="0"/>
                  </a:moveTo>
                  <a:lnTo>
                    <a:pt x="662" y="343"/>
                  </a:lnTo>
                  <a:cubicBezTo>
                    <a:pt x="753" y="411"/>
                    <a:pt x="890" y="457"/>
                    <a:pt x="982" y="525"/>
                  </a:cubicBezTo>
                  <a:cubicBezTo>
                    <a:pt x="1027" y="548"/>
                    <a:pt x="1073" y="594"/>
                    <a:pt x="1096" y="662"/>
                  </a:cubicBezTo>
                  <a:cubicBezTo>
                    <a:pt x="1096" y="708"/>
                    <a:pt x="1073" y="777"/>
                    <a:pt x="1027" y="822"/>
                  </a:cubicBezTo>
                  <a:cubicBezTo>
                    <a:pt x="845" y="982"/>
                    <a:pt x="594" y="1005"/>
                    <a:pt x="343" y="1005"/>
                  </a:cubicBezTo>
                  <a:cubicBezTo>
                    <a:pt x="320" y="1005"/>
                    <a:pt x="291" y="999"/>
                    <a:pt x="260" y="999"/>
                  </a:cubicBezTo>
                  <a:cubicBezTo>
                    <a:pt x="228" y="999"/>
                    <a:pt x="194" y="1005"/>
                    <a:pt x="160" y="1028"/>
                  </a:cubicBezTo>
                  <a:cubicBezTo>
                    <a:pt x="114" y="1073"/>
                    <a:pt x="160" y="1142"/>
                    <a:pt x="160" y="1210"/>
                  </a:cubicBezTo>
                  <a:lnTo>
                    <a:pt x="228" y="1575"/>
                  </a:lnTo>
                  <a:lnTo>
                    <a:pt x="251" y="1575"/>
                  </a:lnTo>
                  <a:lnTo>
                    <a:pt x="228" y="1187"/>
                  </a:lnTo>
                  <a:cubicBezTo>
                    <a:pt x="211" y="1152"/>
                    <a:pt x="207" y="1089"/>
                    <a:pt x="206" y="1073"/>
                  </a:cubicBezTo>
                  <a:lnTo>
                    <a:pt x="343" y="1073"/>
                  </a:lnTo>
                  <a:cubicBezTo>
                    <a:pt x="405" y="1079"/>
                    <a:pt x="470" y="1083"/>
                    <a:pt x="534" y="1083"/>
                  </a:cubicBezTo>
                  <a:cubicBezTo>
                    <a:pt x="729" y="1083"/>
                    <a:pt x="930" y="1045"/>
                    <a:pt x="1119" y="891"/>
                  </a:cubicBezTo>
                  <a:cubicBezTo>
                    <a:pt x="1164" y="845"/>
                    <a:pt x="1210" y="731"/>
                    <a:pt x="1187" y="640"/>
                  </a:cubicBezTo>
                  <a:cubicBezTo>
                    <a:pt x="1164" y="548"/>
                    <a:pt x="1096" y="480"/>
                    <a:pt x="1050" y="434"/>
                  </a:cubicBezTo>
                  <a:cubicBezTo>
                    <a:pt x="913" y="366"/>
                    <a:pt x="822" y="320"/>
                    <a:pt x="708" y="274"/>
                  </a:cubicBezTo>
                  <a:cubicBezTo>
                    <a:pt x="480" y="160"/>
                    <a:pt x="251" y="69"/>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639;p70"/>
            <p:cNvSpPr/>
            <p:nvPr/>
          </p:nvSpPr>
          <p:spPr>
            <a:xfrm>
              <a:off x="6084624" y="2323374"/>
              <a:ext cx="9142" cy="9683"/>
            </a:xfrm>
            <a:custGeom>
              <a:avLst/>
              <a:gdLst/>
              <a:ahLst/>
              <a:cxnLst/>
              <a:rect l="l" t="t" r="r" b="b"/>
              <a:pathLst>
                <a:path w="389" h="412" extrusionOk="0">
                  <a:moveTo>
                    <a:pt x="389" y="1"/>
                  </a:moveTo>
                  <a:cubicBezTo>
                    <a:pt x="252" y="137"/>
                    <a:pt x="138" y="252"/>
                    <a:pt x="1" y="389"/>
                  </a:cubicBezTo>
                  <a:lnTo>
                    <a:pt x="23" y="411"/>
                  </a:lnTo>
                  <a:cubicBezTo>
                    <a:pt x="69" y="389"/>
                    <a:pt x="138" y="366"/>
                    <a:pt x="160" y="343"/>
                  </a:cubicBezTo>
                  <a:cubicBezTo>
                    <a:pt x="206" y="320"/>
                    <a:pt x="252" y="297"/>
                    <a:pt x="275" y="274"/>
                  </a:cubicBezTo>
                  <a:cubicBezTo>
                    <a:pt x="297" y="229"/>
                    <a:pt x="343" y="206"/>
                    <a:pt x="366" y="160"/>
                  </a:cubicBezTo>
                  <a:cubicBezTo>
                    <a:pt x="389" y="115"/>
                    <a:pt x="389" y="69"/>
                    <a:pt x="389" y="23"/>
                  </a:cubicBezTo>
                  <a:lnTo>
                    <a:pt x="3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640;p70"/>
            <p:cNvSpPr/>
            <p:nvPr/>
          </p:nvSpPr>
          <p:spPr>
            <a:xfrm>
              <a:off x="6076586" y="2338392"/>
              <a:ext cx="28979" cy="20095"/>
            </a:xfrm>
            <a:custGeom>
              <a:avLst/>
              <a:gdLst/>
              <a:ahLst/>
              <a:cxnLst/>
              <a:rect l="l" t="t" r="r" b="b"/>
              <a:pathLst>
                <a:path w="1233" h="855" extrusionOk="0">
                  <a:moveTo>
                    <a:pt x="1233" y="1"/>
                  </a:moveTo>
                  <a:lnTo>
                    <a:pt x="1233" y="1"/>
                  </a:lnTo>
                  <a:cubicBezTo>
                    <a:pt x="1073" y="183"/>
                    <a:pt x="868" y="366"/>
                    <a:pt x="662" y="526"/>
                  </a:cubicBezTo>
                  <a:cubicBezTo>
                    <a:pt x="571" y="594"/>
                    <a:pt x="457" y="663"/>
                    <a:pt x="343" y="731"/>
                  </a:cubicBezTo>
                  <a:cubicBezTo>
                    <a:pt x="297" y="765"/>
                    <a:pt x="234" y="788"/>
                    <a:pt x="171" y="788"/>
                  </a:cubicBezTo>
                  <a:cubicBezTo>
                    <a:pt x="109" y="788"/>
                    <a:pt x="46" y="765"/>
                    <a:pt x="0" y="708"/>
                  </a:cubicBezTo>
                  <a:lnTo>
                    <a:pt x="0" y="731"/>
                  </a:lnTo>
                  <a:cubicBezTo>
                    <a:pt x="23" y="800"/>
                    <a:pt x="92" y="845"/>
                    <a:pt x="183" y="845"/>
                  </a:cubicBezTo>
                  <a:cubicBezTo>
                    <a:pt x="203" y="852"/>
                    <a:pt x="223" y="855"/>
                    <a:pt x="243" y="855"/>
                  </a:cubicBezTo>
                  <a:cubicBezTo>
                    <a:pt x="291" y="855"/>
                    <a:pt x="340" y="838"/>
                    <a:pt x="388" y="822"/>
                  </a:cubicBezTo>
                  <a:cubicBezTo>
                    <a:pt x="525" y="754"/>
                    <a:pt x="617" y="685"/>
                    <a:pt x="731" y="594"/>
                  </a:cubicBezTo>
                  <a:cubicBezTo>
                    <a:pt x="845" y="526"/>
                    <a:pt x="936" y="434"/>
                    <a:pt x="1027" y="320"/>
                  </a:cubicBezTo>
                  <a:cubicBezTo>
                    <a:pt x="1119" y="229"/>
                    <a:pt x="1187" y="115"/>
                    <a:pt x="12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641;p70"/>
            <p:cNvSpPr/>
            <p:nvPr/>
          </p:nvSpPr>
          <p:spPr>
            <a:xfrm>
              <a:off x="6083026" y="2349132"/>
              <a:ext cx="28979" cy="18073"/>
            </a:xfrm>
            <a:custGeom>
              <a:avLst/>
              <a:gdLst/>
              <a:ahLst/>
              <a:cxnLst/>
              <a:rect l="l" t="t" r="r" b="b"/>
              <a:pathLst>
                <a:path w="1233" h="769" extrusionOk="0">
                  <a:moveTo>
                    <a:pt x="1210" y="0"/>
                  </a:moveTo>
                  <a:cubicBezTo>
                    <a:pt x="1096" y="91"/>
                    <a:pt x="982" y="183"/>
                    <a:pt x="868" y="274"/>
                  </a:cubicBezTo>
                  <a:cubicBezTo>
                    <a:pt x="776" y="388"/>
                    <a:pt x="662" y="502"/>
                    <a:pt x="548" y="571"/>
                  </a:cubicBezTo>
                  <a:cubicBezTo>
                    <a:pt x="473" y="627"/>
                    <a:pt x="367" y="668"/>
                    <a:pt x="281" y="668"/>
                  </a:cubicBezTo>
                  <a:cubicBezTo>
                    <a:pt x="262" y="668"/>
                    <a:pt x="245" y="666"/>
                    <a:pt x="228" y="662"/>
                  </a:cubicBezTo>
                  <a:cubicBezTo>
                    <a:pt x="137" y="616"/>
                    <a:pt x="69" y="479"/>
                    <a:pt x="0" y="343"/>
                  </a:cubicBezTo>
                  <a:lnTo>
                    <a:pt x="0" y="343"/>
                  </a:lnTo>
                  <a:cubicBezTo>
                    <a:pt x="23" y="479"/>
                    <a:pt x="46" y="639"/>
                    <a:pt x="206" y="731"/>
                  </a:cubicBezTo>
                  <a:cubicBezTo>
                    <a:pt x="247" y="758"/>
                    <a:pt x="290" y="769"/>
                    <a:pt x="334" y="769"/>
                  </a:cubicBezTo>
                  <a:cubicBezTo>
                    <a:pt x="435" y="769"/>
                    <a:pt x="537" y="710"/>
                    <a:pt x="616" y="662"/>
                  </a:cubicBezTo>
                  <a:cubicBezTo>
                    <a:pt x="731" y="571"/>
                    <a:pt x="845" y="457"/>
                    <a:pt x="936" y="343"/>
                  </a:cubicBezTo>
                  <a:cubicBezTo>
                    <a:pt x="1050" y="228"/>
                    <a:pt x="1141" y="114"/>
                    <a:pt x="12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642;p70"/>
            <p:cNvSpPr/>
            <p:nvPr/>
          </p:nvSpPr>
          <p:spPr>
            <a:xfrm>
              <a:off x="6094824" y="2363610"/>
              <a:ext cx="18261" cy="10224"/>
            </a:xfrm>
            <a:custGeom>
              <a:avLst/>
              <a:gdLst/>
              <a:ahLst/>
              <a:cxnLst/>
              <a:rect l="l" t="t" r="r" b="b"/>
              <a:pathLst>
                <a:path w="777" h="435" extrusionOk="0">
                  <a:moveTo>
                    <a:pt x="0" y="0"/>
                  </a:moveTo>
                  <a:cubicBezTo>
                    <a:pt x="0" y="92"/>
                    <a:pt x="23" y="183"/>
                    <a:pt x="69" y="251"/>
                  </a:cubicBezTo>
                  <a:cubicBezTo>
                    <a:pt x="92" y="297"/>
                    <a:pt x="114" y="343"/>
                    <a:pt x="137" y="388"/>
                  </a:cubicBezTo>
                  <a:cubicBezTo>
                    <a:pt x="183" y="411"/>
                    <a:pt x="229" y="411"/>
                    <a:pt x="274" y="434"/>
                  </a:cubicBezTo>
                  <a:cubicBezTo>
                    <a:pt x="366" y="434"/>
                    <a:pt x="457" y="411"/>
                    <a:pt x="548" y="388"/>
                  </a:cubicBezTo>
                  <a:cubicBezTo>
                    <a:pt x="617" y="366"/>
                    <a:pt x="731" y="320"/>
                    <a:pt x="776" y="251"/>
                  </a:cubicBezTo>
                  <a:lnTo>
                    <a:pt x="776" y="229"/>
                  </a:lnTo>
                  <a:cubicBezTo>
                    <a:pt x="662" y="297"/>
                    <a:pt x="617" y="274"/>
                    <a:pt x="503" y="297"/>
                  </a:cubicBezTo>
                  <a:cubicBezTo>
                    <a:pt x="411" y="320"/>
                    <a:pt x="343" y="320"/>
                    <a:pt x="274" y="320"/>
                  </a:cubicBezTo>
                  <a:lnTo>
                    <a:pt x="206" y="320"/>
                  </a:lnTo>
                  <a:cubicBezTo>
                    <a:pt x="183" y="297"/>
                    <a:pt x="160" y="274"/>
                    <a:pt x="137" y="229"/>
                  </a:cubicBezTo>
                  <a:cubicBezTo>
                    <a:pt x="92" y="160"/>
                    <a:pt x="46" y="92"/>
                    <a:pt x="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43;p70"/>
            <p:cNvSpPr/>
            <p:nvPr/>
          </p:nvSpPr>
          <p:spPr>
            <a:xfrm>
              <a:off x="5235444" y="1956270"/>
              <a:ext cx="565447" cy="473857"/>
            </a:xfrm>
            <a:custGeom>
              <a:avLst/>
              <a:gdLst/>
              <a:ahLst/>
              <a:cxnLst/>
              <a:rect l="l" t="t" r="r" b="b"/>
              <a:pathLst>
                <a:path w="24059" h="20162" extrusionOk="0">
                  <a:moveTo>
                    <a:pt x="19066" y="0"/>
                  </a:moveTo>
                  <a:cubicBezTo>
                    <a:pt x="18471" y="0"/>
                    <a:pt x="17876" y="66"/>
                    <a:pt x="17302" y="191"/>
                  </a:cubicBezTo>
                  <a:cubicBezTo>
                    <a:pt x="11755" y="1332"/>
                    <a:pt x="2945" y="5303"/>
                    <a:pt x="0" y="8134"/>
                  </a:cubicBezTo>
                  <a:cubicBezTo>
                    <a:pt x="0" y="8134"/>
                    <a:pt x="12681" y="20162"/>
                    <a:pt x="17298" y="20162"/>
                  </a:cubicBezTo>
                  <a:cubicBezTo>
                    <a:pt x="17411" y="20162"/>
                    <a:pt x="17519" y="20155"/>
                    <a:pt x="17621" y="20140"/>
                  </a:cubicBezTo>
                  <a:lnTo>
                    <a:pt x="17370" y="16739"/>
                  </a:lnTo>
                  <a:cubicBezTo>
                    <a:pt x="17370" y="16739"/>
                    <a:pt x="13490" y="16282"/>
                    <a:pt x="13946" y="16054"/>
                  </a:cubicBezTo>
                  <a:cubicBezTo>
                    <a:pt x="14426" y="15826"/>
                    <a:pt x="17667" y="14593"/>
                    <a:pt x="18306" y="14228"/>
                  </a:cubicBezTo>
                  <a:cubicBezTo>
                    <a:pt x="18811" y="13958"/>
                    <a:pt x="19187" y="13929"/>
                    <a:pt x="19323" y="13929"/>
                  </a:cubicBezTo>
                  <a:cubicBezTo>
                    <a:pt x="19360" y="13929"/>
                    <a:pt x="19379" y="13931"/>
                    <a:pt x="19379" y="13931"/>
                  </a:cubicBezTo>
                  <a:lnTo>
                    <a:pt x="23967" y="3272"/>
                  </a:lnTo>
                  <a:cubicBezTo>
                    <a:pt x="24058" y="2633"/>
                    <a:pt x="22917" y="1126"/>
                    <a:pt x="22369" y="807"/>
                  </a:cubicBezTo>
                  <a:cubicBezTo>
                    <a:pt x="21375" y="250"/>
                    <a:pt x="20221" y="0"/>
                    <a:pt x="190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44;p70"/>
            <p:cNvSpPr/>
            <p:nvPr/>
          </p:nvSpPr>
          <p:spPr>
            <a:xfrm>
              <a:off x="5207100" y="1959654"/>
              <a:ext cx="458604" cy="166750"/>
            </a:xfrm>
            <a:custGeom>
              <a:avLst/>
              <a:gdLst/>
              <a:ahLst/>
              <a:cxnLst/>
              <a:rect l="l" t="t" r="r" b="b"/>
              <a:pathLst>
                <a:path w="19513" h="7095" extrusionOk="0">
                  <a:moveTo>
                    <a:pt x="19284" y="1"/>
                  </a:moveTo>
                  <a:cubicBezTo>
                    <a:pt x="16613" y="69"/>
                    <a:pt x="13897" y="1142"/>
                    <a:pt x="11409" y="2010"/>
                  </a:cubicBezTo>
                  <a:cubicBezTo>
                    <a:pt x="7574" y="3379"/>
                    <a:pt x="3808" y="5000"/>
                    <a:pt x="179" y="6780"/>
                  </a:cubicBezTo>
                  <a:cubicBezTo>
                    <a:pt x="0" y="6859"/>
                    <a:pt x="115" y="7094"/>
                    <a:pt x="268" y="7094"/>
                  </a:cubicBezTo>
                  <a:cubicBezTo>
                    <a:pt x="291" y="7094"/>
                    <a:pt x="315" y="7089"/>
                    <a:pt x="339" y="7077"/>
                  </a:cubicBezTo>
                  <a:cubicBezTo>
                    <a:pt x="3968" y="5274"/>
                    <a:pt x="7689" y="3676"/>
                    <a:pt x="11500" y="2329"/>
                  </a:cubicBezTo>
                  <a:cubicBezTo>
                    <a:pt x="13943" y="1462"/>
                    <a:pt x="16659" y="412"/>
                    <a:pt x="19284" y="343"/>
                  </a:cubicBezTo>
                  <a:cubicBezTo>
                    <a:pt x="19512" y="343"/>
                    <a:pt x="19512" y="1"/>
                    <a:pt x="192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45;p70"/>
            <p:cNvSpPr/>
            <p:nvPr/>
          </p:nvSpPr>
          <p:spPr>
            <a:xfrm>
              <a:off x="5624898" y="1985765"/>
              <a:ext cx="204942" cy="312137"/>
            </a:xfrm>
            <a:custGeom>
              <a:avLst/>
              <a:gdLst/>
              <a:ahLst/>
              <a:cxnLst/>
              <a:rect l="l" t="t" r="r" b="b"/>
              <a:pathLst>
                <a:path w="8720" h="13281" extrusionOk="0">
                  <a:moveTo>
                    <a:pt x="4312" y="0"/>
                  </a:moveTo>
                  <a:cubicBezTo>
                    <a:pt x="4054" y="0"/>
                    <a:pt x="3847" y="30"/>
                    <a:pt x="3721" y="54"/>
                  </a:cubicBezTo>
                  <a:cubicBezTo>
                    <a:pt x="3196" y="145"/>
                    <a:pt x="1416" y="237"/>
                    <a:pt x="1530" y="4391"/>
                  </a:cubicBezTo>
                  <a:cubicBezTo>
                    <a:pt x="1530" y="4482"/>
                    <a:pt x="1484" y="4551"/>
                    <a:pt x="1393" y="4551"/>
                  </a:cubicBezTo>
                  <a:cubicBezTo>
                    <a:pt x="1348" y="4551"/>
                    <a:pt x="1295" y="4549"/>
                    <a:pt x="1237" y="4549"/>
                  </a:cubicBezTo>
                  <a:cubicBezTo>
                    <a:pt x="848" y="4549"/>
                    <a:pt x="214" y="4601"/>
                    <a:pt x="115" y="5395"/>
                  </a:cubicBezTo>
                  <a:cubicBezTo>
                    <a:pt x="0" y="6308"/>
                    <a:pt x="891" y="6833"/>
                    <a:pt x="1416" y="6856"/>
                  </a:cubicBezTo>
                  <a:cubicBezTo>
                    <a:pt x="1575" y="6856"/>
                    <a:pt x="1918" y="6902"/>
                    <a:pt x="2032" y="7016"/>
                  </a:cubicBezTo>
                  <a:cubicBezTo>
                    <a:pt x="2351" y="7358"/>
                    <a:pt x="2488" y="8111"/>
                    <a:pt x="2739" y="9047"/>
                  </a:cubicBezTo>
                  <a:cubicBezTo>
                    <a:pt x="3287" y="11147"/>
                    <a:pt x="1644" y="12083"/>
                    <a:pt x="1644" y="12083"/>
                  </a:cubicBezTo>
                  <a:cubicBezTo>
                    <a:pt x="1644" y="12083"/>
                    <a:pt x="4068" y="13280"/>
                    <a:pt x="5671" y="13280"/>
                  </a:cubicBezTo>
                  <a:cubicBezTo>
                    <a:pt x="6473" y="13280"/>
                    <a:pt x="7069" y="12981"/>
                    <a:pt x="7053" y="12083"/>
                  </a:cubicBezTo>
                  <a:cubicBezTo>
                    <a:pt x="7053" y="12083"/>
                    <a:pt x="6620" y="7130"/>
                    <a:pt x="6643" y="7107"/>
                  </a:cubicBezTo>
                  <a:cubicBezTo>
                    <a:pt x="7076" y="6696"/>
                    <a:pt x="8720" y="6491"/>
                    <a:pt x="7693" y="2976"/>
                  </a:cubicBezTo>
                  <a:cubicBezTo>
                    <a:pt x="6919" y="405"/>
                    <a:pt x="5268" y="0"/>
                    <a:pt x="4312" y="0"/>
                  </a:cubicBezTo>
                  <a:close/>
                </a:path>
              </a:pathLst>
            </a:custGeom>
            <a:solidFill>
              <a:schemeClr val="tx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46;p70"/>
            <p:cNvSpPr/>
            <p:nvPr/>
          </p:nvSpPr>
          <p:spPr>
            <a:xfrm>
              <a:off x="5611008" y="1977915"/>
              <a:ext cx="141039" cy="114269"/>
            </a:xfrm>
            <a:custGeom>
              <a:avLst/>
              <a:gdLst/>
              <a:ahLst/>
              <a:cxnLst/>
              <a:rect l="l" t="t" r="r" b="b"/>
              <a:pathLst>
                <a:path w="6001" h="4862" extrusionOk="0">
                  <a:moveTo>
                    <a:pt x="5096" y="0"/>
                  </a:moveTo>
                  <a:cubicBezTo>
                    <a:pt x="1" y="0"/>
                    <a:pt x="2052" y="4862"/>
                    <a:pt x="2052" y="4862"/>
                  </a:cubicBezTo>
                  <a:cubicBezTo>
                    <a:pt x="2646" y="4497"/>
                    <a:pt x="6001" y="46"/>
                    <a:pt x="6001" y="46"/>
                  </a:cubicBezTo>
                  <a:cubicBezTo>
                    <a:pt x="5677" y="15"/>
                    <a:pt x="5376" y="0"/>
                    <a:pt x="50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47;p70"/>
            <p:cNvSpPr/>
            <p:nvPr/>
          </p:nvSpPr>
          <p:spPr>
            <a:xfrm>
              <a:off x="5637237" y="2108611"/>
              <a:ext cx="28979" cy="18990"/>
            </a:xfrm>
            <a:custGeom>
              <a:avLst/>
              <a:gdLst/>
              <a:ahLst/>
              <a:cxnLst/>
              <a:rect l="l" t="t" r="r" b="b"/>
              <a:pathLst>
                <a:path w="1233" h="808" extrusionOk="0">
                  <a:moveTo>
                    <a:pt x="503" y="0"/>
                  </a:moveTo>
                  <a:cubicBezTo>
                    <a:pt x="198" y="0"/>
                    <a:pt x="0" y="419"/>
                    <a:pt x="0" y="419"/>
                  </a:cubicBezTo>
                  <a:lnTo>
                    <a:pt x="1233" y="807"/>
                  </a:lnTo>
                  <a:cubicBezTo>
                    <a:pt x="959" y="186"/>
                    <a:pt x="707" y="0"/>
                    <a:pt x="5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48;p70"/>
            <p:cNvSpPr/>
            <p:nvPr/>
          </p:nvSpPr>
          <p:spPr>
            <a:xfrm>
              <a:off x="5767063" y="2086260"/>
              <a:ext cx="30060" cy="21176"/>
            </a:xfrm>
            <a:custGeom>
              <a:avLst/>
              <a:gdLst/>
              <a:ahLst/>
              <a:cxnLst/>
              <a:rect l="l" t="t" r="r" b="b"/>
              <a:pathLst>
                <a:path w="1279" h="901" extrusionOk="0">
                  <a:moveTo>
                    <a:pt x="1255" y="1"/>
                  </a:moveTo>
                  <a:lnTo>
                    <a:pt x="0" y="640"/>
                  </a:lnTo>
                  <a:cubicBezTo>
                    <a:pt x="0" y="640"/>
                    <a:pt x="371" y="901"/>
                    <a:pt x="686" y="901"/>
                  </a:cubicBezTo>
                  <a:cubicBezTo>
                    <a:pt x="777" y="901"/>
                    <a:pt x="864" y="879"/>
                    <a:pt x="936" y="822"/>
                  </a:cubicBezTo>
                  <a:cubicBezTo>
                    <a:pt x="1278" y="594"/>
                    <a:pt x="1255" y="1"/>
                    <a:pt x="12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49;p70"/>
            <p:cNvSpPr/>
            <p:nvPr/>
          </p:nvSpPr>
          <p:spPr>
            <a:xfrm>
              <a:off x="5774019" y="2064803"/>
              <a:ext cx="17204" cy="21481"/>
            </a:xfrm>
            <a:custGeom>
              <a:avLst/>
              <a:gdLst/>
              <a:ahLst/>
              <a:cxnLst/>
              <a:rect l="l" t="t" r="r" b="b"/>
              <a:pathLst>
                <a:path w="732" h="914" extrusionOk="0">
                  <a:moveTo>
                    <a:pt x="1" y="1"/>
                  </a:moveTo>
                  <a:lnTo>
                    <a:pt x="206" y="914"/>
                  </a:lnTo>
                  <a:lnTo>
                    <a:pt x="640" y="708"/>
                  </a:lnTo>
                  <a:cubicBezTo>
                    <a:pt x="708" y="685"/>
                    <a:pt x="731" y="571"/>
                    <a:pt x="663" y="526"/>
                  </a:cubicBezTo>
                  <a:lnTo>
                    <a:pt x="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50;p70"/>
            <p:cNvSpPr/>
            <p:nvPr/>
          </p:nvSpPr>
          <p:spPr>
            <a:xfrm>
              <a:off x="5734183" y="2043768"/>
              <a:ext cx="17345" cy="14078"/>
            </a:xfrm>
            <a:custGeom>
              <a:avLst/>
              <a:gdLst/>
              <a:ahLst/>
              <a:cxnLst/>
              <a:rect l="l" t="t" r="r" b="b"/>
              <a:pathLst>
                <a:path w="738" h="599" extrusionOk="0">
                  <a:moveTo>
                    <a:pt x="462" y="1"/>
                  </a:moveTo>
                  <a:cubicBezTo>
                    <a:pt x="379" y="1"/>
                    <a:pt x="291" y="25"/>
                    <a:pt x="212" y="74"/>
                  </a:cubicBezTo>
                  <a:cubicBezTo>
                    <a:pt x="71" y="175"/>
                    <a:pt x="1" y="599"/>
                    <a:pt x="66" y="599"/>
                  </a:cubicBezTo>
                  <a:cubicBezTo>
                    <a:pt x="74" y="599"/>
                    <a:pt x="85" y="592"/>
                    <a:pt x="98" y="576"/>
                  </a:cubicBezTo>
                  <a:cubicBezTo>
                    <a:pt x="349" y="211"/>
                    <a:pt x="737" y="120"/>
                    <a:pt x="737" y="120"/>
                  </a:cubicBezTo>
                  <a:cubicBezTo>
                    <a:pt x="672" y="42"/>
                    <a:pt x="571" y="1"/>
                    <a:pt x="4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51;p70"/>
            <p:cNvSpPr/>
            <p:nvPr/>
          </p:nvSpPr>
          <p:spPr>
            <a:xfrm>
              <a:off x="5772962" y="2028868"/>
              <a:ext cx="22022" cy="8602"/>
            </a:xfrm>
            <a:custGeom>
              <a:avLst/>
              <a:gdLst/>
              <a:ahLst/>
              <a:cxnLst/>
              <a:rect l="l" t="t" r="r" b="b"/>
              <a:pathLst>
                <a:path w="937" h="366" extrusionOk="0">
                  <a:moveTo>
                    <a:pt x="388" y="0"/>
                  </a:moveTo>
                  <a:cubicBezTo>
                    <a:pt x="160" y="23"/>
                    <a:pt x="0" y="183"/>
                    <a:pt x="23" y="366"/>
                  </a:cubicBezTo>
                  <a:cubicBezTo>
                    <a:pt x="23" y="366"/>
                    <a:pt x="204" y="269"/>
                    <a:pt x="470" y="269"/>
                  </a:cubicBezTo>
                  <a:cubicBezTo>
                    <a:pt x="569" y="269"/>
                    <a:pt x="681" y="283"/>
                    <a:pt x="799" y="320"/>
                  </a:cubicBezTo>
                  <a:cubicBezTo>
                    <a:pt x="810" y="323"/>
                    <a:pt x="819" y="324"/>
                    <a:pt x="826" y="324"/>
                  </a:cubicBezTo>
                  <a:cubicBezTo>
                    <a:pt x="937" y="324"/>
                    <a:pt x="582" y="0"/>
                    <a:pt x="3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652;p70"/>
            <p:cNvSpPr/>
            <p:nvPr/>
          </p:nvSpPr>
          <p:spPr>
            <a:xfrm>
              <a:off x="5751504" y="2064732"/>
              <a:ext cx="9142" cy="13067"/>
            </a:xfrm>
            <a:custGeom>
              <a:avLst/>
              <a:gdLst/>
              <a:ahLst/>
              <a:cxnLst/>
              <a:rect l="l" t="t" r="r" b="b"/>
              <a:pathLst>
                <a:path w="389" h="556" extrusionOk="0">
                  <a:moveTo>
                    <a:pt x="114" y="0"/>
                  </a:moveTo>
                  <a:cubicBezTo>
                    <a:pt x="106" y="0"/>
                    <a:pt x="98" y="1"/>
                    <a:pt x="91" y="4"/>
                  </a:cubicBezTo>
                  <a:cubicBezTo>
                    <a:pt x="23" y="49"/>
                    <a:pt x="0" y="186"/>
                    <a:pt x="69" y="346"/>
                  </a:cubicBezTo>
                  <a:cubicBezTo>
                    <a:pt x="130" y="469"/>
                    <a:pt x="228" y="555"/>
                    <a:pt x="297" y="555"/>
                  </a:cubicBezTo>
                  <a:cubicBezTo>
                    <a:pt x="305" y="555"/>
                    <a:pt x="313" y="554"/>
                    <a:pt x="320" y="552"/>
                  </a:cubicBezTo>
                  <a:cubicBezTo>
                    <a:pt x="388" y="529"/>
                    <a:pt x="388" y="369"/>
                    <a:pt x="343" y="232"/>
                  </a:cubicBezTo>
                  <a:cubicBezTo>
                    <a:pt x="281" y="89"/>
                    <a:pt x="183" y="0"/>
                    <a:pt x="1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53;p70"/>
            <p:cNvSpPr/>
            <p:nvPr/>
          </p:nvSpPr>
          <p:spPr>
            <a:xfrm>
              <a:off x="5778861" y="2052394"/>
              <a:ext cx="8602" cy="12527"/>
            </a:xfrm>
            <a:custGeom>
              <a:avLst/>
              <a:gdLst/>
              <a:ahLst/>
              <a:cxnLst/>
              <a:rect l="l" t="t" r="r" b="b"/>
              <a:pathLst>
                <a:path w="366" h="533" extrusionOk="0">
                  <a:moveTo>
                    <a:pt x="113" y="0"/>
                  </a:moveTo>
                  <a:cubicBezTo>
                    <a:pt x="106" y="0"/>
                    <a:pt x="99" y="1"/>
                    <a:pt x="92" y="4"/>
                  </a:cubicBezTo>
                  <a:cubicBezTo>
                    <a:pt x="23" y="27"/>
                    <a:pt x="0" y="164"/>
                    <a:pt x="69" y="300"/>
                  </a:cubicBezTo>
                  <a:cubicBezTo>
                    <a:pt x="110" y="444"/>
                    <a:pt x="206" y="532"/>
                    <a:pt x="275" y="532"/>
                  </a:cubicBezTo>
                  <a:cubicBezTo>
                    <a:pt x="283" y="532"/>
                    <a:pt x="290" y="531"/>
                    <a:pt x="297" y="529"/>
                  </a:cubicBezTo>
                  <a:cubicBezTo>
                    <a:pt x="365" y="483"/>
                    <a:pt x="365" y="346"/>
                    <a:pt x="320" y="209"/>
                  </a:cubicBezTo>
                  <a:cubicBezTo>
                    <a:pt x="258" y="86"/>
                    <a:pt x="179" y="0"/>
                    <a:pt x="1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54;p70"/>
            <p:cNvSpPr/>
            <p:nvPr/>
          </p:nvSpPr>
          <p:spPr>
            <a:xfrm>
              <a:off x="5643136" y="1985154"/>
              <a:ext cx="105127" cy="107665"/>
            </a:xfrm>
            <a:custGeom>
              <a:avLst/>
              <a:gdLst/>
              <a:ahLst/>
              <a:cxnLst/>
              <a:rect l="l" t="t" r="r" b="b"/>
              <a:pathLst>
                <a:path w="4473" h="4581" extrusionOk="0">
                  <a:moveTo>
                    <a:pt x="4246" y="0"/>
                  </a:moveTo>
                  <a:cubicBezTo>
                    <a:pt x="4166" y="0"/>
                    <a:pt x="4086" y="57"/>
                    <a:pt x="4086" y="171"/>
                  </a:cubicBezTo>
                  <a:cubicBezTo>
                    <a:pt x="4153" y="2077"/>
                    <a:pt x="2348" y="4240"/>
                    <a:pt x="384" y="4240"/>
                  </a:cubicBezTo>
                  <a:cubicBezTo>
                    <a:pt x="325" y="4240"/>
                    <a:pt x="265" y="4238"/>
                    <a:pt x="206" y="4234"/>
                  </a:cubicBezTo>
                  <a:cubicBezTo>
                    <a:pt x="0" y="4234"/>
                    <a:pt x="0" y="4554"/>
                    <a:pt x="206" y="4577"/>
                  </a:cubicBezTo>
                  <a:cubicBezTo>
                    <a:pt x="257" y="4579"/>
                    <a:pt x="309" y="4581"/>
                    <a:pt x="360" y="4581"/>
                  </a:cubicBezTo>
                  <a:cubicBezTo>
                    <a:pt x="2514" y="4581"/>
                    <a:pt x="4473" y="2267"/>
                    <a:pt x="4406" y="171"/>
                  </a:cubicBezTo>
                  <a:cubicBezTo>
                    <a:pt x="4406" y="57"/>
                    <a:pt x="4326" y="0"/>
                    <a:pt x="42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55;p70"/>
            <p:cNvSpPr/>
            <p:nvPr/>
          </p:nvSpPr>
          <p:spPr>
            <a:xfrm>
              <a:off x="5656556" y="2157072"/>
              <a:ext cx="33280" cy="33280"/>
            </a:xfrm>
            <a:custGeom>
              <a:avLst/>
              <a:gdLst/>
              <a:ahLst/>
              <a:cxnLst/>
              <a:rect l="l" t="t" r="r" b="b"/>
              <a:pathLst>
                <a:path w="1416" h="1416"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56;p70"/>
            <p:cNvSpPr/>
            <p:nvPr/>
          </p:nvSpPr>
          <p:spPr>
            <a:xfrm>
              <a:off x="5656556" y="2190328"/>
              <a:ext cx="33280" cy="33303"/>
            </a:xfrm>
            <a:custGeom>
              <a:avLst/>
              <a:gdLst/>
              <a:ahLst/>
              <a:cxnLst/>
              <a:rect l="l" t="t" r="r" b="b"/>
              <a:pathLst>
                <a:path w="1416" h="1417"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57;p70"/>
            <p:cNvSpPr/>
            <p:nvPr/>
          </p:nvSpPr>
          <p:spPr>
            <a:xfrm>
              <a:off x="5651174" y="2136156"/>
              <a:ext cx="45101" cy="34901"/>
            </a:xfrm>
            <a:custGeom>
              <a:avLst/>
              <a:gdLst/>
              <a:ahLst/>
              <a:cxnLst/>
              <a:rect l="l" t="t" r="r" b="b"/>
              <a:pathLst>
                <a:path w="1919" h="1485" extrusionOk="0">
                  <a:moveTo>
                    <a:pt x="1" y="0"/>
                  </a:moveTo>
                  <a:lnTo>
                    <a:pt x="937" y="1484"/>
                  </a:lnTo>
                  <a:lnTo>
                    <a:pt x="1918" y="69"/>
                  </a:lnTo>
                  <a:lnTo>
                    <a:pt x="1"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658;p70"/>
            <p:cNvSpPr/>
            <p:nvPr/>
          </p:nvSpPr>
          <p:spPr>
            <a:xfrm>
              <a:off x="5683912" y="3842580"/>
              <a:ext cx="107312" cy="150228"/>
            </a:xfrm>
            <a:custGeom>
              <a:avLst/>
              <a:gdLst/>
              <a:ahLst/>
              <a:cxnLst/>
              <a:rect l="l" t="t" r="r" b="b"/>
              <a:pathLst>
                <a:path w="4566" h="6392" extrusionOk="0">
                  <a:moveTo>
                    <a:pt x="4565" y="1"/>
                  </a:moveTo>
                  <a:lnTo>
                    <a:pt x="0" y="115"/>
                  </a:lnTo>
                  <a:lnTo>
                    <a:pt x="616" y="4383"/>
                  </a:lnTo>
                  <a:cubicBezTo>
                    <a:pt x="616" y="4383"/>
                    <a:pt x="1291" y="6391"/>
                    <a:pt x="2034" y="6391"/>
                  </a:cubicBezTo>
                  <a:cubicBezTo>
                    <a:pt x="2177" y="6391"/>
                    <a:pt x="2322" y="6317"/>
                    <a:pt x="2465" y="6141"/>
                  </a:cubicBezTo>
                  <a:cubicBezTo>
                    <a:pt x="3378" y="5045"/>
                    <a:pt x="4268" y="4452"/>
                    <a:pt x="4268" y="4452"/>
                  </a:cubicBezTo>
                  <a:lnTo>
                    <a:pt x="4565" y="1"/>
                  </a:lnTo>
                  <a:close/>
                </a:path>
              </a:pathLst>
            </a:custGeom>
            <a:solidFill>
              <a:schemeClr val="bg2">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659;p70"/>
            <p:cNvSpPr/>
            <p:nvPr/>
          </p:nvSpPr>
          <p:spPr>
            <a:xfrm>
              <a:off x="5363107" y="3847421"/>
              <a:ext cx="90156" cy="121273"/>
            </a:xfrm>
            <a:custGeom>
              <a:avLst/>
              <a:gdLst/>
              <a:ahLst/>
              <a:cxnLst/>
              <a:rect l="l" t="t" r="r" b="b"/>
              <a:pathLst>
                <a:path w="3836" h="5160" extrusionOk="0">
                  <a:moveTo>
                    <a:pt x="1" y="0"/>
                  </a:moveTo>
                  <a:lnTo>
                    <a:pt x="115" y="3949"/>
                  </a:lnTo>
                  <a:cubicBezTo>
                    <a:pt x="115" y="3949"/>
                    <a:pt x="457" y="5113"/>
                    <a:pt x="1119" y="5159"/>
                  </a:cubicBezTo>
                  <a:cubicBezTo>
                    <a:pt x="1124" y="5159"/>
                    <a:pt x="1128" y="5159"/>
                    <a:pt x="1133" y="5159"/>
                  </a:cubicBezTo>
                  <a:cubicBezTo>
                    <a:pt x="1510" y="5159"/>
                    <a:pt x="2511" y="4291"/>
                    <a:pt x="2511" y="4291"/>
                  </a:cubicBezTo>
                  <a:lnTo>
                    <a:pt x="3835" y="0"/>
                  </a:lnTo>
                  <a:close/>
                </a:path>
              </a:pathLst>
            </a:custGeom>
            <a:solidFill>
              <a:schemeClr val="accent3">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660;p70"/>
            <p:cNvSpPr/>
            <p:nvPr/>
          </p:nvSpPr>
          <p:spPr>
            <a:xfrm>
              <a:off x="5686051" y="3929891"/>
              <a:ext cx="193684" cy="95115"/>
            </a:xfrm>
            <a:custGeom>
              <a:avLst/>
              <a:gdLst/>
              <a:ahLst/>
              <a:cxnLst/>
              <a:rect l="l" t="t" r="r" b="b"/>
              <a:pathLst>
                <a:path w="8241" h="4047" extrusionOk="0">
                  <a:moveTo>
                    <a:pt x="586" y="0"/>
                  </a:moveTo>
                  <a:cubicBezTo>
                    <a:pt x="566" y="0"/>
                    <a:pt x="546" y="2"/>
                    <a:pt x="525" y="6"/>
                  </a:cubicBezTo>
                  <a:cubicBezTo>
                    <a:pt x="388" y="29"/>
                    <a:pt x="297" y="97"/>
                    <a:pt x="274" y="189"/>
                  </a:cubicBezTo>
                  <a:cubicBezTo>
                    <a:pt x="160" y="828"/>
                    <a:pt x="0" y="3133"/>
                    <a:pt x="69" y="3841"/>
                  </a:cubicBezTo>
                  <a:cubicBezTo>
                    <a:pt x="81" y="3904"/>
                    <a:pt x="466" y="3939"/>
                    <a:pt x="810" y="3939"/>
                  </a:cubicBezTo>
                  <a:cubicBezTo>
                    <a:pt x="1092" y="3939"/>
                    <a:pt x="1347" y="3915"/>
                    <a:pt x="1347" y="3864"/>
                  </a:cubicBezTo>
                  <a:lnTo>
                    <a:pt x="1553" y="3065"/>
                  </a:lnTo>
                  <a:cubicBezTo>
                    <a:pt x="1541" y="2942"/>
                    <a:pt x="1590" y="2885"/>
                    <a:pt x="1656" y="2885"/>
                  </a:cubicBezTo>
                  <a:cubicBezTo>
                    <a:pt x="1725" y="2885"/>
                    <a:pt x="1814" y="2948"/>
                    <a:pt x="1872" y="3065"/>
                  </a:cubicBezTo>
                  <a:lnTo>
                    <a:pt x="2260" y="3886"/>
                  </a:lnTo>
                  <a:cubicBezTo>
                    <a:pt x="2306" y="3978"/>
                    <a:pt x="2420" y="4046"/>
                    <a:pt x="2557" y="4046"/>
                  </a:cubicBezTo>
                  <a:lnTo>
                    <a:pt x="7852" y="4001"/>
                  </a:lnTo>
                  <a:cubicBezTo>
                    <a:pt x="8103" y="4001"/>
                    <a:pt x="8240" y="3772"/>
                    <a:pt x="8058" y="3635"/>
                  </a:cubicBezTo>
                  <a:lnTo>
                    <a:pt x="4474" y="714"/>
                  </a:lnTo>
                  <a:cubicBezTo>
                    <a:pt x="4410" y="671"/>
                    <a:pt x="4330" y="648"/>
                    <a:pt x="4251" y="648"/>
                  </a:cubicBezTo>
                  <a:cubicBezTo>
                    <a:pt x="4164" y="648"/>
                    <a:pt x="4078" y="676"/>
                    <a:pt x="4018" y="737"/>
                  </a:cubicBezTo>
                  <a:cubicBezTo>
                    <a:pt x="3858" y="874"/>
                    <a:pt x="3333" y="1125"/>
                    <a:pt x="2922" y="1262"/>
                  </a:cubicBezTo>
                  <a:cubicBezTo>
                    <a:pt x="2867" y="1280"/>
                    <a:pt x="2807" y="1288"/>
                    <a:pt x="2745" y="1288"/>
                  </a:cubicBezTo>
                  <a:cubicBezTo>
                    <a:pt x="2108" y="1288"/>
                    <a:pt x="1134" y="409"/>
                    <a:pt x="822" y="97"/>
                  </a:cubicBezTo>
                  <a:cubicBezTo>
                    <a:pt x="766" y="41"/>
                    <a:pt x="679" y="0"/>
                    <a:pt x="586"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661;p70"/>
            <p:cNvSpPr/>
            <p:nvPr/>
          </p:nvSpPr>
          <p:spPr>
            <a:xfrm>
              <a:off x="5311614" y="3936189"/>
              <a:ext cx="126091" cy="130674"/>
            </a:xfrm>
            <a:custGeom>
              <a:avLst/>
              <a:gdLst/>
              <a:ahLst/>
              <a:cxnLst/>
              <a:rect l="l" t="t" r="r" b="b"/>
              <a:pathLst>
                <a:path w="5365" h="5560" extrusionOk="0">
                  <a:moveTo>
                    <a:pt x="2317" y="1"/>
                  </a:moveTo>
                  <a:cubicBezTo>
                    <a:pt x="2294" y="1"/>
                    <a:pt x="2272" y="12"/>
                    <a:pt x="2260" y="35"/>
                  </a:cubicBezTo>
                  <a:lnTo>
                    <a:pt x="206" y="3436"/>
                  </a:lnTo>
                  <a:cubicBezTo>
                    <a:pt x="0" y="3778"/>
                    <a:pt x="115" y="4166"/>
                    <a:pt x="503" y="4417"/>
                  </a:cubicBezTo>
                  <a:cubicBezTo>
                    <a:pt x="1142" y="4783"/>
                    <a:pt x="1667" y="5536"/>
                    <a:pt x="2078" y="5559"/>
                  </a:cubicBezTo>
                  <a:cubicBezTo>
                    <a:pt x="2088" y="5559"/>
                    <a:pt x="2098" y="5559"/>
                    <a:pt x="2108" y="5559"/>
                  </a:cubicBezTo>
                  <a:cubicBezTo>
                    <a:pt x="2818" y="5559"/>
                    <a:pt x="3936" y="4801"/>
                    <a:pt x="4565" y="4531"/>
                  </a:cubicBezTo>
                  <a:cubicBezTo>
                    <a:pt x="5022" y="4326"/>
                    <a:pt x="5364" y="4052"/>
                    <a:pt x="5296" y="3687"/>
                  </a:cubicBezTo>
                  <a:lnTo>
                    <a:pt x="4794" y="263"/>
                  </a:lnTo>
                  <a:cubicBezTo>
                    <a:pt x="4794" y="235"/>
                    <a:pt x="4768" y="215"/>
                    <a:pt x="4737" y="215"/>
                  </a:cubicBezTo>
                  <a:cubicBezTo>
                    <a:pt x="4718" y="215"/>
                    <a:pt x="4697" y="223"/>
                    <a:pt x="4680" y="240"/>
                  </a:cubicBezTo>
                  <a:lnTo>
                    <a:pt x="3904" y="948"/>
                  </a:lnTo>
                  <a:cubicBezTo>
                    <a:pt x="3792" y="1050"/>
                    <a:pt x="3589" y="1101"/>
                    <a:pt x="3385" y="1101"/>
                  </a:cubicBezTo>
                  <a:cubicBezTo>
                    <a:pt x="3131" y="1101"/>
                    <a:pt x="2874" y="1021"/>
                    <a:pt x="2785" y="857"/>
                  </a:cubicBezTo>
                  <a:cubicBezTo>
                    <a:pt x="2648" y="674"/>
                    <a:pt x="2374" y="35"/>
                    <a:pt x="2374" y="35"/>
                  </a:cubicBezTo>
                  <a:cubicBezTo>
                    <a:pt x="2363" y="12"/>
                    <a:pt x="2340" y="1"/>
                    <a:pt x="231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662;p70"/>
            <p:cNvSpPr/>
            <p:nvPr/>
          </p:nvSpPr>
          <p:spPr>
            <a:xfrm>
              <a:off x="5263858" y="2586434"/>
              <a:ext cx="726392" cy="1281215"/>
            </a:xfrm>
            <a:custGeom>
              <a:avLst/>
              <a:gdLst/>
              <a:ahLst/>
              <a:cxnLst/>
              <a:rect l="l" t="t" r="r" b="b"/>
              <a:pathLst>
                <a:path w="30907" h="54514" extrusionOk="0">
                  <a:moveTo>
                    <a:pt x="21639" y="1"/>
                  </a:moveTo>
                  <a:cubicBezTo>
                    <a:pt x="19194" y="1"/>
                    <a:pt x="16582" y="313"/>
                    <a:pt x="14290" y="380"/>
                  </a:cubicBezTo>
                  <a:cubicBezTo>
                    <a:pt x="12760" y="3119"/>
                    <a:pt x="11939" y="5105"/>
                    <a:pt x="11048" y="8597"/>
                  </a:cubicBezTo>
                  <a:cubicBezTo>
                    <a:pt x="10021" y="12614"/>
                    <a:pt x="480" y="46715"/>
                    <a:pt x="1" y="54042"/>
                  </a:cubicBezTo>
                  <a:cubicBezTo>
                    <a:pt x="812" y="54230"/>
                    <a:pt x="5074" y="54281"/>
                    <a:pt x="8282" y="54281"/>
                  </a:cubicBezTo>
                  <a:cubicBezTo>
                    <a:pt x="10127" y="54281"/>
                    <a:pt x="11624" y="54264"/>
                    <a:pt x="11916" y="54248"/>
                  </a:cubicBezTo>
                  <a:cubicBezTo>
                    <a:pt x="14472" y="46943"/>
                    <a:pt x="17896" y="23182"/>
                    <a:pt x="18992" y="18572"/>
                  </a:cubicBezTo>
                  <a:cubicBezTo>
                    <a:pt x="19063" y="18257"/>
                    <a:pt x="19318" y="18114"/>
                    <a:pt x="19575" y="18114"/>
                  </a:cubicBezTo>
                  <a:cubicBezTo>
                    <a:pt x="19895" y="18114"/>
                    <a:pt x="20217" y="18338"/>
                    <a:pt x="20179" y="18731"/>
                  </a:cubicBezTo>
                  <a:cubicBezTo>
                    <a:pt x="19539" y="24004"/>
                    <a:pt x="15728" y="46167"/>
                    <a:pt x="14061" y="54270"/>
                  </a:cubicBezTo>
                  <a:cubicBezTo>
                    <a:pt x="14420" y="54456"/>
                    <a:pt x="17552" y="54514"/>
                    <a:pt x="20474" y="54514"/>
                  </a:cubicBezTo>
                  <a:cubicBezTo>
                    <a:pt x="22951" y="54514"/>
                    <a:pt x="25278" y="54472"/>
                    <a:pt x="25634" y="54430"/>
                  </a:cubicBezTo>
                  <a:cubicBezTo>
                    <a:pt x="26478" y="45414"/>
                    <a:pt x="30906" y="11222"/>
                    <a:pt x="24219" y="152"/>
                  </a:cubicBezTo>
                  <a:cubicBezTo>
                    <a:pt x="23396" y="42"/>
                    <a:pt x="22529" y="1"/>
                    <a:pt x="21639"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663;p70"/>
            <p:cNvSpPr/>
            <p:nvPr/>
          </p:nvSpPr>
          <p:spPr>
            <a:xfrm>
              <a:off x="5809437" y="2600724"/>
              <a:ext cx="78334" cy="1257454"/>
            </a:xfrm>
            <a:custGeom>
              <a:avLst/>
              <a:gdLst/>
              <a:ahLst/>
              <a:cxnLst/>
              <a:rect l="l" t="t" r="r" b="b"/>
              <a:pathLst>
                <a:path w="3333" h="53503" fill="none" extrusionOk="0">
                  <a:moveTo>
                    <a:pt x="365" y="0"/>
                  </a:moveTo>
                  <a:cubicBezTo>
                    <a:pt x="365" y="0"/>
                    <a:pt x="3333" y="7510"/>
                    <a:pt x="3333" y="17028"/>
                  </a:cubicBezTo>
                  <a:cubicBezTo>
                    <a:pt x="3333" y="26569"/>
                    <a:pt x="0" y="53503"/>
                    <a:pt x="0" y="53503"/>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664;p70"/>
            <p:cNvSpPr/>
            <p:nvPr/>
          </p:nvSpPr>
          <p:spPr>
            <a:xfrm>
              <a:off x="5311074" y="2610900"/>
              <a:ext cx="324570" cy="1244058"/>
            </a:xfrm>
            <a:custGeom>
              <a:avLst/>
              <a:gdLst/>
              <a:ahLst/>
              <a:cxnLst/>
              <a:rect l="l" t="t" r="r" b="b"/>
              <a:pathLst>
                <a:path w="13810" h="52933" fill="none" extrusionOk="0">
                  <a:moveTo>
                    <a:pt x="1" y="52933"/>
                  </a:moveTo>
                  <a:lnTo>
                    <a:pt x="13810"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665;p70"/>
            <p:cNvSpPr/>
            <p:nvPr/>
          </p:nvSpPr>
          <p:spPr>
            <a:xfrm>
              <a:off x="5586261" y="2617340"/>
              <a:ext cx="93916" cy="204942"/>
            </a:xfrm>
            <a:custGeom>
              <a:avLst/>
              <a:gdLst/>
              <a:ahLst/>
              <a:cxnLst/>
              <a:rect l="l" t="t" r="r" b="b"/>
              <a:pathLst>
                <a:path w="3996" h="8720" fill="none" extrusionOk="0">
                  <a:moveTo>
                    <a:pt x="3995" y="1"/>
                  </a:moveTo>
                  <a:cubicBezTo>
                    <a:pt x="3995" y="1"/>
                    <a:pt x="3904" y="8720"/>
                    <a:pt x="1" y="8035"/>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666;p70"/>
            <p:cNvSpPr/>
            <p:nvPr/>
          </p:nvSpPr>
          <p:spPr>
            <a:xfrm>
              <a:off x="5779401" y="2612522"/>
              <a:ext cx="92294" cy="219419"/>
            </a:xfrm>
            <a:custGeom>
              <a:avLst/>
              <a:gdLst/>
              <a:ahLst/>
              <a:cxnLst/>
              <a:rect l="l" t="t" r="r" b="b"/>
              <a:pathLst>
                <a:path w="3927" h="9336" fill="none" extrusionOk="0">
                  <a:moveTo>
                    <a:pt x="3926" y="8651"/>
                  </a:moveTo>
                  <a:cubicBezTo>
                    <a:pt x="0" y="9336"/>
                    <a:pt x="548" y="0"/>
                    <a:pt x="548" y="0"/>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667;p70"/>
            <p:cNvSpPr/>
            <p:nvPr/>
          </p:nvSpPr>
          <p:spPr>
            <a:xfrm>
              <a:off x="5517070" y="2260600"/>
              <a:ext cx="356768" cy="354089"/>
            </a:xfrm>
            <a:custGeom>
              <a:avLst/>
              <a:gdLst/>
              <a:ahLst/>
              <a:cxnLst/>
              <a:rect l="l" t="t" r="r" b="b"/>
              <a:pathLst>
                <a:path w="15180" h="15066" extrusionOk="0">
                  <a:moveTo>
                    <a:pt x="12760" y="1"/>
                  </a:moveTo>
                  <a:lnTo>
                    <a:pt x="12760" y="1"/>
                  </a:lnTo>
                  <a:cubicBezTo>
                    <a:pt x="11560" y="501"/>
                    <a:pt x="10374" y="665"/>
                    <a:pt x="9338" y="665"/>
                  </a:cubicBezTo>
                  <a:cubicBezTo>
                    <a:pt x="7397" y="665"/>
                    <a:pt x="5981" y="92"/>
                    <a:pt x="5981" y="92"/>
                  </a:cubicBezTo>
                  <a:cubicBezTo>
                    <a:pt x="5205" y="138"/>
                    <a:pt x="3401" y="1051"/>
                    <a:pt x="3401" y="1051"/>
                  </a:cubicBezTo>
                  <a:cubicBezTo>
                    <a:pt x="2466" y="3699"/>
                    <a:pt x="0" y="12053"/>
                    <a:pt x="2808" y="14518"/>
                  </a:cubicBezTo>
                  <a:cubicBezTo>
                    <a:pt x="5371" y="14920"/>
                    <a:pt x="7465" y="15065"/>
                    <a:pt x="9152" y="15065"/>
                  </a:cubicBezTo>
                  <a:cubicBezTo>
                    <a:pt x="13489" y="15065"/>
                    <a:pt x="15134" y="14107"/>
                    <a:pt x="15134" y="14107"/>
                  </a:cubicBezTo>
                  <a:cubicBezTo>
                    <a:pt x="15020" y="13787"/>
                    <a:pt x="14974" y="10729"/>
                    <a:pt x="15065" y="8583"/>
                  </a:cubicBezTo>
                  <a:cubicBezTo>
                    <a:pt x="15179" y="6461"/>
                    <a:pt x="12669" y="229"/>
                    <a:pt x="12760"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668;p70"/>
            <p:cNvSpPr/>
            <p:nvPr/>
          </p:nvSpPr>
          <p:spPr>
            <a:xfrm>
              <a:off x="5657073" y="2222526"/>
              <a:ext cx="121273" cy="117630"/>
            </a:xfrm>
            <a:custGeom>
              <a:avLst/>
              <a:gdLst/>
              <a:ahLst/>
              <a:cxnLst/>
              <a:rect l="l" t="t" r="r" b="b"/>
              <a:pathLst>
                <a:path w="5160" h="5005" extrusionOk="0">
                  <a:moveTo>
                    <a:pt x="1302" y="0"/>
                  </a:moveTo>
                  <a:lnTo>
                    <a:pt x="1" y="1689"/>
                  </a:lnTo>
                  <a:cubicBezTo>
                    <a:pt x="982" y="3127"/>
                    <a:pt x="4224" y="4611"/>
                    <a:pt x="4954" y="4999"/>
                  </a:cubicBezTo>
                  <a:cubicBezTo>
                    <a:pt x="4970" y="5003"/>
                    <a:pt x="4985" y="5005"/>
                    <a:pt x="5001" y="5005"/>
                  </a:cubicBezTo>
                  <a:cubicBezTo>
                    <a:pt x="5074" y="5005"/>
                    <a:pt x="5137" y="4961"/>
                    <a:pt x="5137" y="4885"/>
                  </a:cubicBezTo>
                  <a:lnTo>
                    <a:pt x="5159" y="1895"/>
                  </a:lnTo>
                  <a:cubicBezTo>
                    <a:pt x="2854" y="1096"/>
                    <a:pt x="1302" y="0"/>
                    <a:pt x="1302"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669;p70"/>
            <p:cNvSpPr/>
            <p:nvPr/>
          </p:nvSpPr>
          <p:spPr>
            <a:xfrm>
              <a:off x="5777780" y="2220387"/>
              <a:ext cx="40800" cy="118406"/>
            </a:xfrm>
            <a:custGeom>
              <a:avLst/>
              <a:gdLst/>
              <a:ahLst/>
              <a:cxnLst/>
              <a:rect l="l" t="t" r="r" b="b"/>
              <a:pathLst>
                <a:path w="1736" h="5038" extrusionOk="0">
                  <a:moveTo>
                    <a:pt x="343" y="0"/>
                  </a:moveTo>
                  <a:cubicBezTo>
                    <a:pt x="343" y="0"/>
                    <a:pt x="731" y="1370"/>
                    <a:pt x="1" y="1917"/>
                  </a:cubicBezTo>
                  <a:lnTo>
                    <a:pt x="1005" y="4862"/>
                  </a:lnTo>
                  <a:cubicBezTo>
                    <a:pt x="1055" y="4988"/>
                    <a:pt x="1126" y="5037"/>
                    <a:pt x="1184" y="5037"/>
                  </a:cubicBezTo>
                  <a:cubicBezTo>
                    <a:pt x="1231" y="5037"/>
                    <a:pt x="1269" y="5004"/>
                    <a:pt x="1279" y="4953"/>
                  </a:cubicBezTo>
                  <a:cubicBezTo>
                    <a:pt x="1439" y="4223"/>
                    <a:pt x="1735" y="2579"/>
                    <a:pt x="1530" y="1621"/>
                  </a:cubicBezTo>
                  <a:lnTo>
                    <a:pt x="343"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670;p70"/>
            <p:cNvSpPr/>
            <p:nvPr/>
          </p:nvSpPr>
          <p:spPr>
            <a:xfrm>
              <a:off x="5787439" y="2330895"/>
              <a:ext cx="9683" cy="18778"/>
            </a:xfrm>
            <a:custGeom>
              <a:avLst/>
              <a:gdLst/>
              <a:ahLst/>
              <a:cxnLst/>
              <a:rect l="l" t="t" r="r" b="b"/>
              <a:pathLst>
                <a:path w="412" h="799" extrusionOk="0">
                  <a:moveTo>
                    <a:pt x="206" y="0"/>
                  </a:moveTo>
                  <a:cubicBezTo>
                    <a:pt x="92" y="0"/>
                    <a:pt x="0" y="183"/>
                    <a:pt x="0" y="411"/>
                  </a:cubicBezTo>
                  <a:cubicBezTo>
                    <a:pt x="0" y="616"/>
                    <a:pt x="92" y="799"/>
                    <a:pt x="206" y="799"/>
                  </a:cubicBezTo>
                  <a:cubicBezTo>
                    <a:pt x="320" y="799"/>
                    <a:pt x="411" y="616"/>
                    <a:pt x="411" y="411"/>
                  </a:cubicBezTo>
                  <a:cubicBezTo>
                    <a:pt x="411" y="183"/>
                    <a:pt x="320" y="0"/>
                    <a:pt x="2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671;p70"/>
            <p:cNvSpPr/>
            <p:nvPr/>
          </p:nvSpPr>
          <p:spPr>
            <a:xfrm>
              <a:off x="5789578" y="2371107"/>
              <a:ext cx="10224" cy="18285"/>
            </a:xfrm>
            <a:custGeom>
              <a:avLst/>
              <a:gdLst/>
              <a:ahLst/>
              <a:cxnLst/>
              <a:rect l="l" t="t" r="r" b="b"/>
              <a:pathLst>
                <a:path w="435" h="778" extrusionOk="0">
                  <a:moveTo>
                    <a:pt x="229" y="1"/>
                  </a:moveTo>
                  <a:cubicBezTo>
                    <a:pt x="115" y="1"/>
                    <a:pt x="1" y="161"/>
                    <a:pt x="1" y="389"/>
                  </a:cubicBezTo>
                  <a:cubicBezTo>
                    <a:pt x="1" y="617"/>
                    <a:pt x="115" y="777"/>
                    <a:pt x="229" y="777"/>
                  </a:cubicBezTo>
                  <a:cubicBezTo>
                    <a:pt x="343" y="777"/>
                    <a:pt x="434" y="617"/>
                    <a:pt x="434" y="389"/>
                  </a:cubicBezTo>
                  <a:cubicBezTo>
                    <a:pt x="434" y="161"/>
                    <a:pt x="343" y="1"/>
                    <a:pt x="2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672;p70"/>
            <p:cNvSpPr/>
            <p:nvPr/>
          </p:nvSpPr>
          <p:spPr>
            <a:xfrm>
              <a:off x="5791740" y="2414563"/>
              <a:ext cx="10200" cy="18802"/>
            </a:xfrm>
            <a:custGeom>
              <a:avLst/>
              <a:gdLst/>
              <a:ahLst/>
              <a:cxnLst/>
              <a:rect l="l" t="t" r="r" b="b"/>
              <a:pathLst>
                <a:path w="434" h="800" extrusionOk="0">
                  <a:moveTo>
                    <a:pt x="205" y="1"/>
                  </a:moveTo>
                  <a:cubicBezTo>
                    <a:pt x="91" y="1"/>
                    <a:pt x="0" y="183"/>
                    <a:pt x="0" y="412"/>
                  </a:cubicBezTo>
                  <a:cubicBezTo>
                    <a:pt x="0" y="617"/>
                    <a:pt x="91" y="800"/>
                    <a:pt x="205" y="800"/>
                  </a:cubicBezTo>
                  <a:cubicBezTo>
                    <a:pt x="320" y="800"/>
                    <a:pt x="434" y="617"/>
                    <a:pt x="434" y="412"/>
                  </a:cubicBezTo>
                  <a:cubicBezTo>
                    <a:pt x="434" y="183"/>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673;p70"/>
            <p:cNvSpPr/>
            <p:nvPr/>
          </p:nvSpPr>
          <p:spPr>
            <a:xfrm>
              <a:off x="5791740" y="2463377"/>
              <a:ext cx="10200" cy="18802"/>
            </a:xfrm>
            <a:custGeom>
              <a:avLst/>
              <a:gdLst/>
              <a:ahLst/>
              <a:cxnLst/>
              <a:rect l="l" t="t" r="r" b="b"/>
              <a:pathLst>
                <a:path w="434" h="800" extrusionOk="0">
                  <a:moveTo>
                    <a:pt x="205" y="1"/>
                  </a:moveTo>
                  <a:cubicBezTo>
                    <a:pt x="91" y="1"/>
                    <a:pt x="0" y="161"/>
                    <a:pt x="0" y="389"/>
                  </a:cubicBezTo>
                  <a:cubicBezTo>
                    <a:pt x="0" y="617"/>
                    <a:pt x="91" y="800"/>
                    <a:pt x="205" y="800"/>
                  </a:cubicBezTo>
                  <a:cubicBezTo>
                    <a:pt x="320" y="800"/>
                    <a:pt x="434" y="617"/>
                    <a:pt x="434" y="389"/>
                  </a:cubicBezTo>
                  <a:cubicBezTo>
                    <a:pt x="434" y="161"/>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674;p70"/>
            <p:cNvSpPr/>
            <p:nvPr/>
          </p:nvSpPr>
          <p:spPr>
            <a:xfrm>
              <a:off x="5791740" y="2511674"/>
              <a:ext cx="10200" cy="18802"/>
            </a:xfrm>
            <a:custGeom>
              <a:avLst/>
              <a:gdLst/>
              <a:ahLst/>
              <a:cxnLst/>
              <a:rect l="l" t="t" r="r" b="b"/>
              <a:pathLst>
                <a:path w="434" h="800" extrusionOk="0">
                  <a:moveTo>
                    <a:pt x="205" y="0"/>
                  </a:moveTo>
                  <a:cubicBezTo>
                    <a:pt x="91" y="0"/>
                    <a:pt x="0" y="183"/>
                    <a:pt x="0" y="388"/>
                  </a:cubicBezTo>
                  <a:cubicBezTo>
                    <a:pt x="0" y="616"/>
                    <a:pt x="91" y="799"/>
                    <a:pt x="205" y="799"/>
                  </a:cubicBezTo>
                  <a:cubicBezTo>
                    <a:pt x="320" y="799"/>
                    <a:pt x="434" y="616"/>
                    <a:pt x="434" y="388"/>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675;p70"/>
            <p:cNvSpPr/>
            <p:nvPr/>
          </p:nvSpPr>
          <p:spPr>
            <a:xfrm>
              <a:off x="5791740" y="2559947"/>
              <a:ext cx="10200" cy="18802"/>
            </a:xfrm>
            <a:custGeom>
              <a:avLst/>
              <a:gdLst/>
              <a:ahLst/>
              <a:cxnLst/>
              <a:rect l="l" t="t" r="r" b="b"/>
              <a:pathLst>
                <a:path w="434" h="800" extrusionOk="0">
                  <a:moveTo>
                    <a:pt x="205" y="0"/>
                  </a:moveTo>
                  <a:cubicBezTo>
                    <a:pt x="91" y="0"/>
                    <a:pt x="0" y="183"/>
                    <a:pt x="0" y="411"/>
                  </a:cubicBezTo>
                  <a:cubicBezTo>
                    <a:pt x="0" y="617"/>
                    <a:pt x="91" y="799"/>
                    <a:pt x="205" y="799"/>
                  </a:cubicBezTo>
                  <a:cubicBezTo>
                    <a:pt x="320" y="799"/>
                    <a:pt x="434" y="617"/>
                    <a:pt x="434" y="411"/>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676;p70"/>
            <p:cNvSpPr/>
            <p:nvPr/>
          </p:nvSpPr>
          <p:spPr>
            <a:xfrm>
              <a:off x="5354529" y="2693510"/>
              <a:ext cx="382503" cy="357849"/>
            </a:xfrm>
            <a:custGeom>
              <a:avLst/>
              <a:gdLst/>
              <a:ahLst/>
              <a:cxnLst/>
              <a:rect l="l" t="t" r="r" b="b"/>
              <a:pathLst>
                <a:path w="16275" h="15226" extrusionOk="0">
                  <a:moveTo>
                    <a:pt x="4908" y="1"/>
                  </a:moveTo>
                  <a:lnTo>
                    <a:pt x="0" y="7647"/>
                  </a:lnTo>
                  <a:lnTo>
                    <a:pt x="11824" y="15225"/>
                  </a:lnTo>
                  <a:lnTo>
                    <a:pt x="15704" y="9177"/>
                  </a:lnTo>
                  <a:cubicBezTo>
                    <a:pt x="16275" y="8287"/>
                    <a:pt x="16024" y="7122"/>
                    <a:pt x="15134" y="6552"/>
                  </a:cubicBezTo>
                  <a:lnTo>
                    <a:pt x="49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677;p70"/>
            <p:cNvSpPr/>
            <p:nvPr/>
          </p:nvSpPr>
          <p:spPr>
            <a:xfrm>
              <a:off x="5512769" y="2832455"/>
              <a:ext cx="76736" cy="76736"/>
            </a:xfrm>
            <a:custGeom>
              <a:avLst/>
              <a:gdLst/>
              <a:ahLst/>
              <a:cxnLst/>
              <a:rect l="l" t="t" r="r" b="b"/>
              <a:pathLst>
                <a:path w="3265" h="3265" extrusionOk="0">
                  <a:moveTo>
                    <a:pt x="1644" y="1"/>
                  </a:moveTo>
                  <a:cubicBezTo>
                    <a:pt x="731" y="1"/>
                    <a:pt x="1" y="731"/>
                    <a:pt x="1" y="1644"/>
                  </a:cubicBezTo>
                  <a:cubicBezTo>
                    <a:pt x="1" y="2534"/>
                    <a:pt x="731" y="3265"/>
                    <a:pt x="1644" y="3265"/>
                  </a:cubicBezTo>
                  <a:cubicBezTo>
                    <a:pt x="2535" y="3265"/>
                    <a:pt x="3265" y="2534"/>
                    <a:pt x="3265" y="1644"/>
                  </a:cubicBezTo>
                  <a:cubicBezTo>
                    <a:pt x="3265" y="731"/>
                    <a:pt x="2535" y="1"/>
                    <a:pt x="16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678;p70"/>
            <p:cNvSpPr/>
            <p:nvPr/>
          </p:nvSpPr>
          <p:spPr>
            <a:xfrm>
              <a:off x="5445177" y="2277145"/>
              <a:ext cx="219443" cy="740047"/>
            </a:xfrm>
            <a:custGeom>
              <a:avLst/>
              <a:gdLst/>
              <a:ahLst/>
              <a:cxnLst/>
              <a:rect l="l" t="t" r="r" b="b"/>
              <a:pathLst>
                <a:path w="9337" h="31488" extrusionOk="0">
                  <a:moveTo>
                    <a:pt x="7141" y="0"/>
                  </a:moveTo>
                  <a:cubicBezTo>
                    <a:pt x="5732" y="0"/>
                    <a:pt x="3830" y="4461"/>
                    <a:pt x="3539" y="6076"/>
                  </a:cubicBezTo>
                  <a:cubicBezTo>
                    <a:pt x="1" y="25797"/>
                    <a:pt x="2306" y="29563"/>
                    <a:pt x="2535" y="29700"/>
                  </a:cubicBezTo>
                  <a:cubicBezTo>
                    <a:pt x="2831" y="29906"/>
                    <a:pt x="4475" y="31412"/>
                    <a:pt x="4680" y="31481"/>
                  </a:cubicBezTo>
                  <a:cubicBezTo>
                    <a:pt x="4693" y="31485"/>
                    <a:pt x="4705" y="31487"/>
                    <a:pt x="4716" y="31487"/>
                  </a:cubicBezTo>
                  <a:cubicBezTo>
                    <a:pt x="5040" y="31487"/>
                    <a:pt x="4637" y="29574"/>
                    <a:pt x="4703" y="28536"/>
                  </a:cubicBezTo>
                  <a:cubicBezTo>
                    <a:pt x="4703" y="28519"/>
                    <a:pt x="4703" y="28511"/>
                    <a:pt x="4704" y="28511"/>
                  </a:cubicBezTo>
                  <a:cubicBezTo>
                    <a:pt x="4711" y="28511"/>
                    <a:pt x="4751" y="29255"/>
                    <a:pt x="4771" y="29586"/>
                  </a:cubicBezTo>
                  <a:lnTo>
                    <a:pt x="4840" y="30431"/>
                  </a:lnTo>
                  <a:cubicBezTo>
                    <a:pt x="5319" y="30202"/>
                    <a:pt x="5319" y="29244"/>
                    <a:pt x="5388" y="28924"/>
                  </a:cubicBezTo>
                  <a:cubicBezTo>
                    <a:pt x="5502" y="28490"/>
                    <a:pt x="5411" y="28217"/>
                    <a:pt x="5365" y="28125"/>
                  </a:cubicBezTo>
                  <a:cubicBezTo>
                    <a:pt x="5137" y="27646"/>
                    <a:pt x="4703" y="26710"/>
                    <a:pt x="4634" y="25888"/>
                  </a:cubicBezTo>
                  <a:cubicBezTo>
                    <a:pt x="4612" y="25386"/>
                    <a:pt x="7944" y="9363"/>
                    <a:pt x="8538" y="7012"/>
                  </a:cubicBezTo>
                  <a:cubicBezTo>
                    <a:pt x="9336" y="3794"/>
                    <a:pt x="8332" y="119"/>
                    <a:pt x="7214" y="5"/>
                  </a:cubicBezTo>
                  <a:cubicBezTo>
                    <a:pt x="7190" y="2"/>
                    <a:pt x="7165" y="0"/>
                    <a:pt x="7141" y="0"/>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2" name="Rectangle 71"/>
          <p:cNvSpPr/>
          <p:nvPr/>
        </p:nvSpPr>
        <p:spPr>
          <a:xfrm>
            <a:off x="7280241" y="137577"/>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172233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6295" y="624110"/>
            <a:ext cx="9868317" cy="795616"/>
          </a:xfrm>
        </p:spPr>
        <p:txBody>
          <a:bodyPr>
            <a:normAutofit/>
          </a:bodyPr>
          <a:lstStyle/>
          <a:p>
            <a:pPr algn="ctr"/>
            <a:r>
              <a:rPr lang="fr-FR" sz="3300" b="1" dirty="0">
                <a:solidFill>
                  <a:schemeClr val="accent6"/>
                </a:solidFill>
                <a:latin typeface="+mn-lt"/>
              </a:rPr>
              <a:t>PRINCIPAUX PROBLEMES ET MOTIFS DE REJET (2)</a:t>
            </a:r>
          </a:p>
        </p:txBody>
      </p:sp>
      <p:sp>
        <p:nvSpPr>
          <p:cNvPr id="3" name="Espace réservé du contenu 2"/>
          <p:cNvSpPr>
            <a:spLocks noGrp="1"/>
          </p:cNvSpPr>
          <p:nvPr>
            <p:ph idx="1"/>
          </p:nvPr>
        </p:nvSpPr>
        <p:spPr>
          <a:xfrm>
            <a:off x="2043631" y="1419726"/>
            <a:ext cx="10010274" cy="5077327"/>
          </a:xfrm>
        </p:spPr>
        <p:txBody>
          <a:bodyPr>
            <a:normAutofit/>
          </a:bodyPr>
          <a:lstStyle/>
          <a:p>
            <a:pPr>
              <a:lnSpc>
                <a:spcPct val="87000"/>
              </a:lnSpc>
            </a:pPr>
            <a:r>
              <a:rPr lang="fr-FR" sz="3400" b="1" dirty="0">
                <a:latin typeface="Calibri" panose="020F0502020204030204" pitchFamily="34" charset="0"/>
                <a:ea typeface="Calibri" panose="020F0502020204030204" pitchFamily="34" charset="0"/>
                <a:cs typeface="Times New Roman" panose="02020603050405020304" pitchFamily="18" charset="0"/>
              </a:rPr>
              <a:t>Rapports d’évaluation des offres et projets de marchés</a:t>
            </a:r>
          </a:p>
          <a:p>
            <a:pPr lvl="1">
              <a:lnSpc>
                <a:spcPct val="87000"/>
              </a:lnSpc>
              <a:buFont typeface="Wingdings" panose="05000000000000000000" pitchFamily="2" charset="2"/>
              <a:buChar char="ü"/>
            </a:pPr>
            <a:r>
              <a:rPr lang="fr-FR" sz="3200" dirty="0">
                <a:latin typeface="Calibri" panose="020F0502020204030204" pitchFamily="34" charset="0"/>
                <a:ea typeface="Calibri" panose="020F0502020204030204" pitchFamily="34" charset="0"/>
                <a:cs typeface="Times New Roman" panose="02020603050405020304" pitchFamily="18" charset="0"/>
              </a:rPr>
              <a:t>Non-respect des critères exigés dans le DAO (Intangibilité du DAO)</a:t>
            </a:r>
          </a:p>
          <a:p>
            <a:pPr lvl="1">
              <a:lnSpc>
                <a:spcPct val="87000"/>
              </a:lnSpc>
              <a:buFont typeface="Wingdings" panose="05000000000000000000" pitchFamily="2" charset="2"/>
              <a:buChar char="ü"/>
            </a:pPr>
            <a:r>
              <a:rPr lang="fr-FR" sz="3200" dirty="0">
                <a:latin typeface="Calibri" panose="020F0502020204030204" pitchFamily="34" charset="0"/>
                <a:ea typeface="Calibri" panose="020F0502020204030204" pitchFamily="34" charset="0"/>
                <a:cs typeface="Times New Roman" panose="02020603050405020304" pitchFamily="18" charset="0"/>
              </a:rPr>
              <a:t>Non-respect du délai minimum de remise des offres</a:t>
            </a:r>
          </a:p>
          <a:p>
            <a:pPr marL="57150" indent="0">
              <a:lnSpc>
                <a:spcPct val="87000"/>
              </a:lnSpc>
              <a:buNone/>
            </a:pPr>
            <a:r>
              <a:rPr lang="fr-FR" sz="3400" b="1" dirty="0">
                <a:latin typeface="Calibri" panose="020F0502020204030204" pitchFamily="34" charset="0"/>
                <a:ea typeface="Calibri" panose="020F0502020204030204" pitchFamily="34" charset="0"/>
                <a:cs typeface="Times New Roman" panose="02020603050405020304" pitchFamily="18" charset="0"/>
              </a:rPr>
              <a:t>Cas des marchés de gré à gré: </a:t>
            </a:r>
          </a:p>
          <a:p>
            <a:pPr lvl="1">
              <a:lnSpc>
                <a:spcPct val="87000"/>
              </a:lnSpc>
              <a:buFont typeface="Wingdings" panose="05000000000000000000" pitchFamily="2" charset="2"/>
              <a:buChar char="ü"/>
            </a:pPr>
            <a:r>
              <a:rPr lang="fr-FR" sz="3200" dirty="0">
                <a:latin typeface="Calibri" panose="020F0502020204030204" pitchFamily="34" charset="0"/>
                <a:ea typeface="Calibri" panose="020F0502020204030204" pitchFamily="34" charset="0"/>
                <a:cs typeface="Times New Roman" panose="02020603050405020304" pitchFamily="18" charset="0"/>
              </a:rPr>
              <a:t>Justification du choix du titulaire et du montant du marché</a:t>
            </a:r>
          </a:p>
          <a:p>
            <a:pPr lvl="1">
              <a:lnSpc>
                <a:spcPct val="87000"/>
              </a:lnSpc>
              <a:buFont typeface="Wingdings" panose="05000000000000000000" pitchFamily="2" charset="2"/>
              <a:buChar char="ü"/>
            </a:pPr>
            <a:r>
              <a:rPr lang="fr-FR" sz="3200" dirty="0">
                <a:latin typeface="Calibri" panose="020F0502020204030204" pitchFamily="34" charset="0"/>
                <a:ea typeface="Calibri" panose="020F0502020204030204" pitchFamily="34" charset="0"/>
                <a:cs typeface="Times New Roman" panose="02020603050405020304" pitchFamily="18" charset="0"/>
              </a:rPr>
              <a:t>Non-respect des dispositions des documents-types</a:t>
            </a:r>
          </a:p>
          <a:p>
            <a:endParaRPr lang="fr-FR" dirty="0"/>
          </a:p>
        </p:txBody>
      </p:sp>
      <p:sp>
        <p:nvSpPr>
          <p:cNvPr id="4" name="Rectangle 3"/>
          <p:cNvSpPr/>
          <p:nvPr/>
        </p:nvSpPr>
        <p:spPr>
          <a:xfrm>
            <a:off x="7138930" y="0"/>
            <a:ext cx="5053069" cy="400110"/>
          </a:xfrm>
          <a:prstGeom prst="rect">
            <a:avLst/>
          </a:prstGeom>
        </p:spPr>
        <p:txBody>
          <a:bodyPr wrap="square">
            <a:spAutoFit/>
          </a:bodyPr>
          <a:lstStyle/>
          <a:p>
            <a:pPr algn="ctr"/>
            <a:r>
              <a:rPr lang="fr-FR" sz="2000" b="1" dirty="0">
                <a:solidFill>
                  <a:srgbClr val="0DA5A5"/>
                </a:solidFill>
              </a:rPr>
              <a:t>I-</a:t>
            </a:r>
            <a:r>
              <a:rPr lang="fr-FR" b="1" dirty="0">
                <a:solidFill>
                  <a:srgbClr val="0DA5A5"/>
                </a:solidFill>
              </a:rPr>
              <a:t> MODALITES DE CONTRÔLE A PRIORI DE LA CNM</a:t>
            </a:r>
          </a:p>
        </p:txBody>
      </p:sp>
    </p:spTree>
    <p:extLst>
      <p:ext uri="{BB962C8B-B14F-4D97-AF65-F5344CB8AC3E}">
        <p14:creationId xmlns:p14="http://schemas.microsoft.com/office/powerpoint/2010/main" val="39067901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7" name="Google Shape;1817;p39"/>
          <p:cNvSpPr/>
          <p:nvPr/>
        </p:nvSpPr>
        <p:spPr>
          <a:xfrm>
            <a:off x="4832291" y="7050783"/>
            <a:ext cx="59144" cy="77252"/>
          </a:xfrm>
          <a:custGeom>
            <a:avLst/>
            <a:gdLst/>
            <a:ahLst/>
            <a:cxnLst/>
            <a:rect l="l" t="t" r="r" b="b"/>
            <a:pathLst>
              <a:path w="712" h="930" extrusionOk="0">
                <a:moveTo>
                  <a:pt x="212" y="0"/>
                </a:moveTo>
                <a:lnTo>
                  <a:pt x="0" y="217"/>
                </a:lnTo>
                <a:lnTo>
                  <a:pt x="712" y="929"/>
                </a:lnTo>
                <a:cubicBezTo>
                  <a:pt x="697" y="770"/>
                  <a:pt x="684" y="613"/>
                  <a:pt x="669" y="453"/>
                </a:cubicBezTo>
                <a:lnTo>
                  <a:pt x="212"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8" name="Google Shape;1818;p39"/>
          <p:cNvSpPr/>
          <p:nvPr/>
        </p:nvSpPr>
        <p:spPr>
          <a:xfrm>
            <a:off x="4829052" y="7047627"/>
            <a:ext cx="20849" cy="21265"/>
          </a:xfrm>
          <a:custGeom>
            <a:avLst/>
            <a:gdLst/>
            <a:ahLst/>
            <a:cxnLst/>
            <a:rect l="l" t="t" r="r" b="b"/>
            <a:pathLst>
              <a:path w="251" h="256" extrusionOk="0">
                <a:moveTo>
                  <a:pt x="213" y="1"/>
                </a:moveTo>
                <a:lnTo>
                  <a:pt x="1" y="218"/>
                </a:lnTo>
                <a:lnTo>
                  <a:pt x="39" y="255"/>
                </a:lnTo>
                <a:lnTo>
                  <a:pt x="251" y="38"/>
                </a:lnTo>
                <a:lnTo>
                  <a:pt x="213"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4825978" y="7044552"/>
            <a:ext cx="20849" cy="21181"/>
          </a:xfrm>
          <a:custGeom>
            <a:avLst/>
            <a:gdLst/>
            <a:ahLst/>
            <a:cxnLst/>
            <a:rect l="l" t="t" r="r" b="b"/>
            <a:pathLst>
              <a:path w="251" h="255" extrusionOk="0">
                <a:moveTo>
                  <a:pt x="213" y="0"/>
                </a:moveTo>
                <a:lnTo>
                  <a:pt x="0" y="216"/>
                </a:lnTo>
                <a:lnTo>
                  <a:pt x="38" y="255"/>
                </a:lnTo>
                <a:lnTo>
                  <a:pt x="250" y="38"/>
                </a:lnTo>
                <a:lnTo>
                  <a:pt x="213"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3038064" y="7050783"/>
            <a:ext cx="447563" cy="432528"/>
          </a:xfrm>
          <a:custGeom>
            <a:avLst/>
            <a:gdLst/>
            <a:ahLst/>
            <a:cxnLst/>
            <a:rect l="l" t="t" r="r" b="b"/>
            <a:pathLst>
              <a:path w="5388" h="5207" extrusionOk="0">
                <a:moveTo>
                  <a:pt x="218" y="0"/>
                </a:moveTo>
                <a:lnTo>
                  <a:pt x="1" y="217"/>
                </a:lnTo>
                <a:lnTo>
                  <a:pt x="4995" y="5206"/>
                </a:lnTo>
                <a:cubicBezTo>
                  <a:pt x="5122" y="5193"/>
                  <a:pt x="5255" y="5178"/>
                  <a:pt x="5387" y="5169"/>
                </a:cubicBezTo>
                <a:lnTo>
                  <a:pt x="218"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3034991" y="7065652"/>
            <a:ext cx="83" cy="83"/>
          </a:xfrm>
          <a:custGeom>
            <a:avLst/>
            <a:gdLst/>
            <a:ahLst/>
            <a:cxnLst/>
            <a:rect l="l" t="t" r="r" b="b"/>
            <a:pathLst>
              <a:path w="1" h="1" extrusionOk="0">
                <a:moveTo>
                  <a:pt x="0" y="1"/>
                </a:move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3034991" y="7065652"/>
            <a:ext cx="3156" cy="3240"/>
          </a:xfrm>
          <a:custGeom>
            <a:avLst/>
            <a:gdLst/>
            <a:ahLst/>
            <a:cxnLst/>
            <a:rect l="l" t="t" r="r" b="b"/>
            <a:pathLst>
              <a:path w="38" h="39" extrusionOk="0">
                <a:moveTo>
                  <a:pt x="38" y="38"/>
                </a:moveTo>
                <a:lnTo>
                  <a:pt x="38" y="38"/>
                </a:lnTo>
                <a:lnTo>
                  <a:pt x="0"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3034992" y="7047627"/>
            <a:ext cx="21265" cy="21265"/>
          </a:xfrm>
          <a:custGeom>
            <a:avLst/>
            <a:gdLst/>
            <a:ahLst/>
            <a:cxnLst/>
            <a:rect l="l" t="t" r="r" b="b"/>
            <a:pathLst>
              <a:path w="256" h="256" extrusionOk="0">
                <a:moveTo>
                  <a:pt x="218" y="1"/>
                </a:moveTo>
                <a:lnTo>
                  <a:pt x="0"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p:cNvSpPr/>
          <p:nvPr/>
        </p:nvSpPr>
        <p:spPr>
          <a:xfrm>
            <a:off x="3031918" y="7062495"/>
            <a:ext cx="3156" cy="3240"/>
          </a:xfrm>
          <a:custGeom>
            <a:avLst/>
            <a:gdLst/>
            <a:ahLst/>
            <a:cxnLst/>
            <a:rect l="l" t="t" r="r" b="b"/>
            <a:pathLst>
              <a:path w="38" h="39" extrusionOk="0">
                <a:moveTo>
                  <a:pt x="0" y="0"/>
                </a:moveTo>
                <a:lnTo>
                  <a:pt x="0" y="0"/>
                </a:lnTo>
                <a:lnTo>
                  <a:pt x="37"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031918" y="7044552"/>
            <a:ext cx="21183" cy="21181"/>
          </a:xfrm>
          <a:custGeom>
            <a:avLst/>
            <a:gdLst/>
            <a:ahLst/>
            <a:cxnLst/>
            <a:rect l="l" t="t" r="r" b="b"/>
            <a:pathLst>
              <a:path w="255" h="255" extrusionOk="0">
                <a:moveTo>
                  <a:pt x="216" y="0"/>
                </a:moveTo>
                <a:lnTo>
                  <a:pt x="0" y="216"/>
                </a:lnTo>
                <a:lnTo>
                  <a:pt x="37" y="255"/>
                </a:lnTo>
                <a:lnTo>
                  <a:pt x="255" y="38"/>
                </a:lnTo>
                <a:lnTo>
                  <a:pt x="216"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6" name="Google Shape;1826;p39"/>
          <p:cNvSpPr/>
          <p:nvPr/>
        </p:nvSpPr>
        <p:spPr>
          <a:xfrm>
            <a:off x="1241261" y="7065652"/>
            <a:ext cx="3240" cy="3240"/>
          </a:xfrm>
          <a:custGeom>
            <a:avLst/>
            <a:gdLst/>
            <a:ahLst/>
            <a:cxnLst/>
            <a:rect l="l" t="t" r="r" b="b"/>
            <a:pathLst>
              <a:path w="39" h="39" extrusionOk="0">
                <a:moveTo>
                  <a:pt x="1" y="1"/>
                </a:moveTo>
                <a:lnTo>
                  <a:pt x="38" y="38"/>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7" name="Google Shape;1827;p39"/>
          <p:cNvSpPr/>
          <p:nvPr/>
        </p:nvSpPr>
        <p:spPr>
          <a:xfrm>
            <a:off x="1241262" y="7047627"/>
            <a:ext cx="21265" cy="21265"/>
          </a:xfrm>
          <a:custGeom>
            <a:avLst/>
            <a:gdLst/>
            <a:ahLst/>
            <a:cxnLst/>
            <a:rect l="l" t="t" r="r" b="b"/>
            <a:pathLst>
              <a:path w="256" h="256" extrusionOk="0">
                <a:moveTo>
                  <a:pt x="218" y="1"/>
                </a:moveTo>
                <a:lnTo>
                  <a:pt x="1" y="218"/>
                </a:lnTo>
                <a:lnTo>
                  <a:pt x="38" y="255"/>
                </a:lnTo>
                <a:lnTo>
                  <a:pt x="255" y="38"/>
                </a:lnTo>
                <a:lnTo>
                  <a:pt x="218" y="1"/>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8" name="Google Shape;1828;p39"/>
          <p:cNvSpPr/>
          <p:nvPr/>
        </p:nvSpPr>
        <p:spPr>
          <a:xfrm>
            <a:off x="1238189" y="7062495"/>
            <a:ext cx="3156" cy="3240"/>
          </a:xfrm>
          <a:custGeom>
            <a:avLst/>
            <a:gdLst/>
            <a:ahLst/>
            <a:cxnLst/>
            <a:rect l="l" t="t" r="r" b="b"/>
            <a:pathLst>
              <a:path w="38" h="39" extrusionOk="0">
                <a:moveTo>
                  <a:pt x="0" y="0"/>
                </a:moveTo>
                <a:lnTo>
                  <a:pt x="38" y="39"/>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9" name="Google Shape;1829;p39"/>
          <p:cNvSpPr/>
          <p:nvPr/>
        </p:nvSpPr>
        <p:spPr>
          <a:xfrm>
            <a:off x="1238189" y="7044552"/>
            <a:ext cx="21265" cy="21181"/>
          </a:xfrm>
          <a:custGeom>
            <a:avLst/>
            <a:gdLst/>
            <a:ahLst/>
            <a:cxnLst/>
            <a:rect l="l" t="t" r="r" b="b"/>
            <a:pathLst>
              <a:path w="256" h="255" extrusionOk="0">
                <a:moveTo>
                  <a:pt x="217" y="0"/>
                </a:moveTo>
                <a:lnTo>
                  <a:pt x="0" y="216"/>
                </a:lnTo>
                <a:lnTo>
                  <a:pt x="38" y="255"/>
                </a:lnTo>
                <a:lnTo>
                  <a:pt x="255" y="38"/>
                </a:lnTo>
                <a:lnTo>
                  <a:pt x="217" y="0"/>
                </a:lnTo>
                <a:close/>
              </a:path>
            </a:pathLst>
          </a:custGeom>
          <a:solidFill>
            <a:srgbClr val="231F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010;p50"/>
          <p:cNvSpPr txBox="1">
            <a:spLocks/>
          </p:cNvSpPr>
          <p:nvPr/>
        </p:nvSpPr>
        <p:spPr>
          <a:xfrm>
            <a:off x="487407" y="505591"/>
            <a:ext cx="9583479" cy="91387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fr-FR" sz="1867" b="1" kern="0" dirty="0">
                <a:solidFill>
                  <a:srgbClr val="C00000"/>
                </a:solidFill>
              </a:rPr>
              <a:t>RENTE D’ACCIDENT DE TRAVAIL  ET/OU MALADIE PROFESSIONNELLE POUR LES FONCTIONNAIRES</a:t>
            </a:r>
            <a:r>
              <a:rPr lang="fr-FR" sz="1867" kern="0" dirty="0">
                <a:solidFill>
                  <a:srgbClr val="C00000"/>
                </a:solidFill>
              </a:rPr>
              <a:t> :</a:t>
            </a:r>
          </a:p>
        </p:txBody>
      </p:sp>
      <p:graphicFrame>
        <p:nvGraphicFramePr>
          <p:cNvPr id="20" name="Tableau 19"/>
          <p:cNvGraphicFramePr>
            <a:graphicFrameLocks noGrp="1"/>
          </p:cNvGraphicFramePr>
          <p:nvPr/>
        </p:nvGraphicFramePr>
        <p:xfrm>
          <a:off x="2274849" y="1732929"/>
          <a:ext cx="8995319" cy="4754880"/>
        </p:xfrm>
        <a:graphic>
          <a:graphicData uri="http://schemas.openxmlformats.org/drawingml/2006/table">
            <a:tbl>
              <a:tblPr firstRow="1" bandRow="1"/>
              <a:tblGrid>
                <a:gridCol w="8995319">
                  <a:extLst>
                    <a:ext uri="{9D8B030D-6E8A-4147-A177-3AD203B41FA5}">
                      <a16:colId xmlns:a16="http://schemas.microsoft.com/office/drawing/2014/main" val="20000"/>
                    </a:ext>
                  </a:extLst>
                </a:gridCol>
              </a:tblGrid>
              <a:tr h="4754880">
                <a:tc>
                  <a:txBody>
                    <a:bodyPr/>
                    <a:lstStyle/>
                    <a:p>
                      <a:pPr marL="285750" indent="-285750" algn="just">
                        <a:lnSpc>
                          <a:spcPct val="200000"/>
                        </a:lnSpc>
                        <a:spcAft>
                          <a:spcPts val="600"/>
                        </a:spcAft>
                        <a:buFont typeface="Wingdings" panose="05000000000000000000" pitchFamily="2" charset="2"/>
                        <a:buChar char="q"/>
                      </a:pPr>
                      <a:r>
                        <a:rPr lang="fr-FR" sz="1900" b="0" i="0" u="sng" strike="noStrike" kern="1200" cap="none" dirty="0">
                          <a:solidFill>
                            <a:srgbClr val="002060"/>
                          </a:solidFill>
                          <a:effectLst/>
                          <a:latin typeface="Arial"/>
                          <a:ea typeface="Arial"/>
                          <a:cs typeface="Arial"/>
                        </a:rPr>
                        <a:t>BENEFICIAIRES</a:t>
                      </a:r>
                      <a:r>
                        <a:rPr lang="fr-FR" sz="1900" b="0" i="0" u="none" strike="noStrike" kern="1200" cap="none" dirty="0">
                          <a:solidFill>
                            <a:srgbClr val="002060"/>
                          </a:solidFill>
                          <a:effectLst/>
                          <a:latin typeface="Arial"/>
                          <a:ea typeface="Arial"/>
                          <a:cs typeface="Arial"/>
                        </a:rPr>
                        <a:t> :</a:t>
                      </a:r>
                    </a:p>
                    <a:p>
                      <a:pPr marL="432000" indent="-285750">
                        <a:lnSpc>
                          <a:spcPct val="100000"/>
                        </a:lnSpc>
                        <a:spcAft>
                          <a:spcPts val="600"/>
                        </a:spcAft>
                        <a:buFont typeface="Wingdings" panose="05000000000000000000" pitchFamily="2" charset="2"/>
                        <a:buChar char="v"/>
                        <a:defRPr/>
                      </a:pPr>
                      <a:r>
                        <a:rPr lang="fr-FR" sz="1900" b="0" i="0" u="none" strike="noStrike" kern="1200" cap="none" dirty="0">
                          <a:solidFill>
                            <a:srgbClr val="002060"/>
                          </a:solidFill>
                          <a:effectLst/>
                          <a:latin typeface="Arial"/>
                          <a:ea typeface="Arial"/>
                          <a:cs typeface="Arial"/>
                        </a:rPr>
                        <a:t>Agent fonctionnaire qui atteint d’une incapacité partielle permanente suite d’un accident de travail ou d’une maladie professionnelle;</a:t>
                      </a:r>
                    </a:p>
                    <a:p>
                      <a:pPr marL="432000" indent="-285750">
                        <a:lnSpc>
                          <a:spcPct val="100000"/>
                        </a:lnSpc>
                        <a:spcAft>
                          <a:spcPts val="600"/>
                        </a:spcAft>
                        <a:buFont typeface="Wingdings" panose="05000000000000000000" pitchFamily="2" charset="2"/>
                        <a:buChar char="v"/>
                        <a:defRPr/>
                      </a:pPr>
                      <a:r>
                        <a:rPr lang="fr-FR" sz="1900" b="0" i="0" u="none" strike="noStrike" kern="1200" cap="none" dirty="0">
                          <a:solidFill>
                            <a:srgbClr val="002060"/>
                          </a:solidFill>
                          <a:effectLst/>
                          <a:latin typeface="Arial"/>
                          <a:ea typeface="Arial"/>
                          <a:cs typeface="Arial"/>
                        </a:rPr>
                        <a:t>Le taux d’incapacité permanente partielle ou  IPP n’atteigne pas les 66%.</a:t>
                      </a:r>
                    </a:p>
                    <a:p>
                      <a:pPr marL="285750" indent="-285750">
                        <a:lnSpc>
                          <a:spcPct val="100000"/>
                        </a:lnSpc>
                        <a:spcAft>
                          <a:spcPts val="600"/>
                        </a:spcAft>
                        <a:buFont typeface="Wingdings" panose="05000000000000000000" pitchFamily="2" charset="2"/>
                        <a:buChar char="q"/>
                        <a:defRPr/>
                      </a:pPr>
                      <a:r>
                        <a:rPr lang="fr-FR" sz="1900" b="0" i="0" u="sng" strike="noStrike" kern="1200" cap="none" dirty="0">
                          <a:solidFill>
                            <a:srgbClr val="002060"/>
                          </a:solidFill>
                          <a:effectLst/>
                          <a:latin typeface="Arial"/>
                          <a:ea typeface="Arial"/>
                          <a:cs typeface="Arial"/>
                        </a:rPr>
                        <a:t>MODE DE CALCUL</a:t>
                      </a:r>
                      <a:r>
                        <a:rPr lang="fr-FR" sz="1900" b="0" i="0" u="none" strike="noStrike" kern="1200" cap="none" dirty="0">
                          <a:solidFill>
                            <a:srgbClr val="002060"/>
                          </a:solidFill>
                          <a:effectLst/>
                          <a:latin typeface="Arial"/>
                          <a:ea typeface="Arial"/>
                          <a:cs typeface="Arial"/>
                        </a:rPr>
                        <a:t> :</a:t>
                      </a:r>
                    </a:p>
                    <a:p>
                      <a:pPr marL="0" indent="0">
                        <a:lnSpc>
                          <a:spcPct val="100000"/>
                        </a:lnSpc>
                        <a:spcAft>
                          <a:spcPts val="600"/>
                        </a:spcAft>
                        <a:buFont typeface="Wingdings 3" panose="05040102010807070707" pitchFamily="18" charset="2"/>
                        <a:buNone/>
                        <a:defRPr/>
                      </a:pPr>
                      <a:r>
                        <a:rPr lang="fr-FR" sz="1900" b="0" i="0" u="none" strike="noStrike" kern="1200" cap="none" dirty="0">
                          <a:solidFill>
                            <a:srgbClr val="002060"/>
                          </a:solidFill>
                          <a:effectLst/>
                          <a:latin typeface="Arial"/>
                          <a:ea typeface="Arial"/>
                          <a:cs typeface="Arial"/>
                        </a:rPr>
                        <a:t>Indemnité = émoluments de base correspondant à l’indice 1000 FOP X Taux d’incapacité x 24 Mois</a:t>
                      </a:r>
                    </a:p>
                    <a:p>
                      <a:pPr marL="285750" indent="-285750">
                        <a:lnSpc>
                          <a:spcPct val="100000"/>
                        </a:lnSpc>
                        <a:spcAft>
                          <a:spcPts val="600"/>
                        </a:spcAft>
                        <a:buFont typeface="Wingdings" panose="05000000000000000000" pitchFamily="2" charset="2"/>
                        <a:buChar char="q"/>
                        <a:defRPr/>
                      </a:pPr>
                      <a:r>
                        <a:rPr lang="fr-FR" sz="1900" b="0" i="0" u="sng" strike="noStrike" kern="1200" cap="none" dirty="0">
                          <a:solidFill>
                            <a:srgbClr val="002060"/>
                          </a:solidFill>
                          <a:effectLst/>
                          <a:latin typeface="Arial"/>
                          <a:ea typeface="Arial"/>
                          <a:cs typeface="Arial"/>
                        </a:rPr>
                        <a:t>PRESCRIPTION</a:t>
                      </a:r>
                      <a:r>
                        <a:rPr lang="fr-FR" sz="1900" b="0" i="0" u="none" strike="noStrike" kern="1200" cap="none" dirty="0">
                          <a:solidFill>
                            <a:srgbClr val="002060"/>
                          </a:solidFill>
                          <a:effectLst/>
                          <a:latin typeface="Arial"/>
                          <a:ea typeface="Arial"/>
                          <a:cs typeface="Arial"/>
                        </a:rPr>
                        <a:t> :</a:t>
                      </a:r>
                      <a:br>
                        <a:rPr lang="fr-FR" sz="1900" b="0" i="0" u="none" strike="noStrike" kern="1200" cap="none" dirty="0">
                          <a:solidFill>
                            <a:srgbClr val="002060"/>
                          </a:solidFill>
                          <a:effectLst/>
                          <a:latin typeface="Arial"/>
                          <a:ea typeface="Arial"/>
                          <a:cs typeface="Arial"/>
                        </a:rPr>
                      </a:br>
                      <a:r>
                        <a:rPr lang="fr-FR" sz="1900" b="0" i="0" u="none" strike="noStrike" kern="1200" cap="none" dirty="0">
                          <a:solidFill>
                            <a:srgbClr val="002060"/>
                          </a:solidFill>
                          <a:effectLst/>
                          <a:latin typeface="Arial"/>
                          <a:ea typeface="Arial"/>
                          <a:cs typeface="Arial"/>
                        </a:rPr>
                        <a:t>Après constatation d’une consolidation des blessures par le médecin traitant, la victime ou ses ayants droits disposent d’un délai maximum de 12 Mois pour déclencher la demande d’indemnisation après avoir informé le Conseil Régional de Santé concerné.</a:t>
                      </a:r>
                    </a:p>
                    <a:p>
                      <a:pPr>
                        <a:defRPr/>
                      </a:pPr>
                      <a:endParaRPr lang="en-GB" sz="2100" dirty="0"/>
                    </a:p>
                  </a:txBody>
                  <a:tcPr marL="121920" marR="121920" marT="60960" marB="60960"/>
                </a:tc>
                <a:extLst>
                  <a:ext uri="{0D108BD9-81ED-4DB2-BD59-A6C34878D82A}">
                    <a16:rowId xmlns:a16="http://schemas.microsoft.com/office/drawing/2014/main" val="10000"/>
                  </a:ext>
                </a:extLst>
              </a:tr>
            </a:tbl>
          </a:graphicData>
        </a:graphic>
      </p:graphicFrame>
      <p:grpSp>
        <p:nvGrpSpPr>
          <p:cNvPr id="21" name="Google Shape;2603;p70"/>
          <p:cNvGrpSpPr/>
          <p:nvPr/>
        </p:nvGrpSpPr>
        <p:grpSpPr>
          <a:xfrm>
            <a:off x="163310" y="1225008"/>
            <a:ext cx="1953089" cy="4202181"/>
            <a:chOff x="4933417" y="1956270"/>
            <a:chExt cx="1187710" cy="2699581"/>
          </a:xfrm>
        </p:grpSpPr>
        <p:sp>
          <p:nvSpPr>
            <p:cNvPr id="22" name="Google Shape;2629;p70"/>
            <p:cNvSpPr/>
            <p:nvPr/>
          </p:nvSpPr>
          <p:spPr>
            <a:xfrm>
              <a:off x="5244022" y="4021761"/>
              <a:ext cx="726909" cy="52599"/>
            </a:xfrm>
            <a:custGeom>
              <a:avLst/>
              <a:gdLst/>
              <a:ahLst/>
              <a:cxnLst/>
              <a:rect l="l" t="t" r="r" b="b"/>
              <a:pathLst>
                <a:path w="30929" h="2238" extrusionOk="0">
                  <a:moveTo>
                    <a:pt x="0" y="0"/>
                  </a:moveTo>
                  <a:lnTo>
                    <a:pt x="0" y="2237"/>
                  </a:lnTo>
                  <a:lnTo>
                    <a:pt x="30929" y="2237"/>
                  </a:lnTo>
                  <a:lnTo>
                    <a:pt x="30929"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630;p70"/>
            <p:cNvSpPr/>
            <p:nvPr/>
          </p:nvSpPr>
          <p:spPr>
            <a:xfrm>
              <a:off x="4955415" y="4076474"/>
              <a:ext cx="1005343" cy="565447"/>
            </a:xfrm>
            <a:custGeom>
              <a:avLst/>
              <a:gdLst/>
              <a:ahLst/>
              <a:cxnLst/>
              <a:rect l="l" t="t" r="r" b="b"/>
              <a:pathLst>
                <a:path w="42776" h="24059" fill="none" extrusionOk="0">
                  <a:moveTo>
                    <a:pt x="30404" y="24058"/>
                  </a:moveTo>
                  <a:lnTo>
                    <a:pt x="42775" y="0"/>
                  </a:lnTo>
                  <a:lnTo>
                    <a:pt x="12372" y="0"/>
                  </a:lnTo>
                  <a:lnTo>
                    <a:pt x="0" y="24058"/>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631;p70"/>
            <p:cNvSpPr/>
            <p:nvPr/>
          </p:nvSpPr>
          <p:spPr>
            <a:xfrm>
              <a:off x="5141012" y="4278170"/>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632;p70"/>
            <p:cNvSpPr/>
            <p:nvPr/>
          </p:nvSpPr>
          <p:spPr>
            <a:xfrm>
              <a:off x="5016027" y="4520642"/>
              <a:ext cx="710833" cy="24"/>
            </a:xfrm>
            <a:custGeom>
              <a:avLst/>
              <a:gdLst/>
              <a:ahLst/>
              <a:cxnLst/>
              <a:rect l="l" t="t" r="r" b="b"/>
              <a:pathLst>
                <a:path w="30245" h="1" fill="none" extrusionOk="0">
                  <a:moveTo>
                    <a:pt x="30244" y="1"/>
                  </a:moveTo>
                  <a:lnTo>
                    <a:pt x="1"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633;p70"/>
            <p:cNvSpPr/>
            <p:nvPr/>
          </p:nvSpPr>
          <p:spPr>
            <a:xfrm>
              <a:off x="5639916" y="4572159"/>
              <a:ext cx="82094" cy="83692"/>
            </a:xfrm>
            <a:custGeom>
              <a:avLst/>
              <a:gdLst/>
              <a:ahLst/>
              <a:cxnLst/>
              <a:rect l="l" t="t" r="r" b="b"/>
              <a:pathLst>
                <a:path w="3493" h="3561" extrusionOk="0">
                  <a:moveTo>
                    <a:pt x="3493" y="0"/>
                  </a:moveTo>
                  <a:lnTo>
                    <a:pt x="1804" y="46"/>
                  </a:lnTo>
                  <a:lnTo>
                    <a:pt x="0" y="3561"/>
                  </a:lnTo>
                  <a:lnTo>
                    <a:pt x="0"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2634;p70"/>
            <p:cNvSpPr/>
            <p:nvPr/>
          </p:nvSpPr>
          <p:spPr>
            <a:xfrm>
              <a:off x="4933417" y="4572159"/>
              <a:ext cx="82094" cy="83692"/>
            </a:xfrm>
            <a:custGeom>
              <a:avLst/>
              <a:gdLst/>
              <a:ahLst/>
              <a:cxnLst/>
              <a:rect l="l" t="t" r="r" b="b"/>
              <a:pathLst>
                <a:path w="3493" h="3561" extrusionOk="0">
                  <a:moveTo>
                    <a:pt x="3493" y="0"/>
                  </a:moveTo>
                  <a:lnTo>
                    <a:pt x="1804" y="46"/>
                  </a:lnTo>
                  <a:lnTo>
                    <a:pt x="1" y="3561"/>
                  </a:lnTo>
                  <a:lnTo>
                    <a:pt x="1" y="3561"/>
                  </a:lnTo>
                  <a:lnTo>
                    <a:pt x="1690" y="3515"/>
                  </a:lnTo>
                  <a:lnTo>
                    <a:pt x="349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2635;p70"/>
            <p:cNvSpPr/>
            <p:nvPr/>
          </p:nvSpPr>
          <p:spPr>
            <a:xfrm>
              <a:off x="5960721" y="4076474"/>
              <a:ext cx="153448" cy="526809"/>
            </a:xfrm>
            <a:custGeom>
              <a:avLst/>
              <a:gdLst/>
              <a:ahLst/>
              <a:cxnLst/>
              <a:rect l="l" t="t" r="r" b="b"/>
              <a:pathLst>
                <a:path w="6529" h="22415" fill="none" extrusionOk="0">
                  <a:moveTo>
                    <a:pt x="6528" y="22415"/>
                  </a:moveTo>
                  <a:lnTo>
                    <a:pt x="0" y="0"/>
                  </a:lnTo>
                </a:path>
              </a:pathLst>
            </a:custGeom>
            <a:noFill/>
            <a:ln w="6275" cap="flat" cmpd="sng">
              <a:solidFill>
                <a:srgbClr val="18004C"/>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2636;p70"/>
            <p:cNvSpPr/>
            <p:nvPr/>
          </p:nvSpPr>
          <p:spPr>
            <a:xfrm>
              <a:off x="5248323" y="4076474"/>
              <a:ext cx="153448" cy="526809"/>
            </a:xfrm>
            <a:custGeom>
              <a:avLst/>
              <a:gdLst/>
              <a:ahLst/>
              <a:cxnLst/>
              <a:rect l="l" t="t" r="r" b="b"/>
              <a:pathLst>
                <a:path w="6529" h="22415" fill="none" extrusionOk="0">
                  <a:moveTo>
                    <a:pt x="6528" y="22415"/>
                  </a:moveTo>
                  <a:lnTo>
                    <a:pt x="0" y="0"/>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2637;p70"/>
            <p:cNvSpPr/>
            <p:nvPr/>
          </p:nvSpPr>
          <p:spPr>
            <a:xfrm>
              <a:off x="5793338" y="2250094"/>
              <a:ext cx="327789" cy="375194"/>
            </a:xfrm>
            <a:custGeom>
              <a:avLst/>
              <a:gdLst/>
              <a:ahLst/>
              <a:cxnLst/>
              <a:rect l="l" t="t" r="r" b="b"/>
              <a:pathLst>
                <a:path w="13947" h="15964" extrusionOk="0">
                  <a:moveTo>
                    <a:pt x="510" y="1"/>
                  </a:moveTo>
                  <a:cubicBezTo>
                    <a:pt x="361" y="1"/>
                    <a:pt x="206" y="20"/>
                    <a:pt x="46" y="60"/>
                  </a:cubicBezTo>
                  <a:cubicBezTo>
                    <a:pt x="1" y="83"/>
                    <a:pt x="320" y="311"/>
                    <a:pt x="434" y="448"/>
                  </a:cubicBezTo>
                  <a:cubicBezTo>
                    <a:pt x="1393" y="1658"/>
                    <a:pt x="1827" y="7455"/>
                    <a:pt x="1827" y="7455"/>
                  </a:cubicBezTo>
                  <a:cubicBezTo>
                    <a:pt x="1849" y="7547"/>
                    <a:pt x="1849" y="7935"/>
                    <a:pt x="1849" y="8528"/>
                  </a:cubicBezTo>
                  <a:cubicBezTo>
                    <a:pt x="822" y="14394"/>
                    <a:pt x="3675" y="15855"/>
                    <a:pt x="3675" y="15855"/>
                  </a:cubicBezTo>
                  <a:cubicBezTo>
                    <a:pt x="3780" y="15929"/>
                    <a:pt x="3902" y="15964"/>
                    <a:pt x="4038" y="15964"/>
                  </a:cubicBezTo>
                  <a:cubicBezTo>
                    <a:pt x="6205" y="15964"/>
                    <a:pt x="12007" y="7090"/>
                    <a:pt x="12007" y="7090"/>
                  </a:cubicBezTo>
                  <a:cubicBezTo>
                    <a:pt x="12623" y="6634"/>
                    <a:pt x="13947" y="4830"/>
                    <a:pt x="13901" y="4648"/>
                  </a:cubicBezTo>
                  <a:cubicBezTo>
                    <a:pt x="13833" y="4488"/>
                    <a:pt x="13559" y="4305"/>
                    <a:pt x="13467" y="4009"/>
                  </a:cubicBezTo>
                  <a:cubicBezTo>
                    <a:pt x="13399" y="3712"/>
                    <a:pt x="13285" y="3575"/>
                    <a:pt x="13057" y="3484"/>
                  </a:cubicBezTo>
                  <a:cubicBezTo>
                    <a:pt x="12828" y="3370"/>
                    <a:pt x="12760" y="3187"/>
                    <a:pt x="12760" y="3187"/>
                  </a:cubicBezTo>
                  <a:cubicBezTo>
                    <a:pt x="12760" y="3187"/>
                    <a:pt x="13901" y="1452"/>
                    <a:pt x="13604" y="1133"/>
                  </a:cubicBezTo>
                  <a:cubicBezTo>
                    <a:pt x="13599" y="1127"/>
                    <a:pt x="13592" y="1125"/>
                    <a:pt x="13583" y="1125"/>
                  </a:cubicBezTo>
                  <a:cubicBezTo>
                    <a:pt x="13249" y="1125"/>
                    <a:pt x="10477" y="4785"/>
                    <a:pt x="10477" y="4785"/>
                  </a:cubicBezTo>
                  <a:cubicBezTo>
                    <a:pt x="10477" y="4785"/>
                    <a:pt x="5148" y="8942"/>
                    <a:pt x="4937" y="8942"/>
                  </a:cubicBezTo>
                  <a:cubicBezTo>
                    <a:pt x="4934" y="8942"/>
                    <a:pt x="4932" y="8941"/>
                    <a:pt x="4931" y="8939"/>
                  </a:cubicBezTo>
                  <a:cubicBezTo>
                    <a:pt x="4176" y="5724"/>
                    <a:pt x="3094" y="1"/>
                    <a:pt x="510" y="1"/>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2638;p70"/>
            <p:cNvSpPr/>
            <p:nvPr/>
          </p:nvSpPr>
          <p:spPr>
            <a:xfrm>
              <a:off x="6070687" y="2326594"/>
              <a:ext cx="28438" cy="37040"/>
            </a:xfrm>
            <a:custGeom>
              <a:avLst/>
              <a:gdLst/>
              <a:ahLst/>
              <a:cxnLst/>
              <a:rect l="l" t="t" r="r" b="b"/>
              <a:pathLst>
                <a:path w="1210" h="1576" extrusionOk="0">
                  <a:moveTo>
                    <a:pt x="0" y="0"/>
                  </a:moveTo>
                  <a:lnTo>
                    <a:pt x="662" y="343"/>
                  </a:lnTo>
                  <a:cubicBezTo>
                    <a:pt x="753" y="411"/>
                    <a:pt x="890" y="457"/>
                    <a:pt x="982" y="525"/>
                  </a:cubicBezTo>
                  <a:cubicBezTo>
                    <a:pt x="1027" y="548"/>
                    <a:pt x="1073" y="594"/>
                    <a:pt x="1096" y="662"/>
                  </a:cubicBezTo>
                  <a:cubicBezTo>
                    <a:pt x="1096" y="708"/>
                    <a:pt x="1073" y="777"/>
                    <a:pt x="1027" y="822"/>
                  </a:cubicBezTo>
                  <a:cubicBezTo>
                    <a:pt x="845" y="982"/>
                    <a:pt x="594" y="1005"/>
                    <a:pt x="343" y="1005"/>
                  </a:cubicBezTo>
                  <a:cubicBezTo>
                    <a:pt x="320" y="1005"/>
                    <a:pt x="291" y="999"/>
                    <a:pt x="260" y="999"/>
                  </a:cubicBezTo>
                  <a:cubicBezTo>
                    <a:pt x="228" y="999"/>
                    <a:pt x="194" y="1005"/>
                    <a:pt x="160" y="1028"/>
                  </a:cubicBezTo>
                  <a:cubicBezTo>
                    <a:pt x="114" y="1073"/>
                    <a:pt x="160" y="1142"/>
                    <a:pt x="160" y="1210"/>
                  </a:cubicBezTo>
                  <a:lnTo>
                    <a:pt x="228" y="1575"/>
                  </a:lnTo>
                  <a:lnTo>
                    <a:pt x="251" y="1575"/>
                  </a:lnTo>
                  <a:lnTo>
                    <a:pt x="228" y="1187"/>
                  </a:lnTo>
                  <a:cubicBezTo>
                    <a:pt x="211" y="1152"/>
                    <a:pt x="207" y="1089"/>
                    <a:pt x="206" y="1073"/>
                  </a:cubicBezTo>
                  <a:lnTo>
                    <a:pt x="343" y="1073"/>
                  </a:lnTo>
                  <a:cubicBezTo>
                    <a:pt x="405" y="1079"/>
                    <a:pt x="470" y="1083"/>
                    <a:pt x="534" y="1083"/>
                  </a:cubicBezTo>
                  <a:cubicBezTo>
                    <a:pt x="729" y="1083"/>
                    <a:pt x="930" y="1045"/>
                    <a:pt x="1119" y="891"/>
                  </a:cubicBezTo>
                  <a:cubicBezTo>
                    <a:pt x="1164" y="845"/>
                    <a:pt x="1210" y="731"/>
                    <a:pt x="1187" y="640"/>
                  </a:cubicBezTo>
                  <a:cubicBezTo>
                    <a:pt x="1164" y="548"/>
                    <a:pt x="1096" y="480"/>
                    <a:pt x="1050" y="434"/>
                  </a:cubicBezTo>
                  <a:cubicBezTo>
                    <a:pt x="913" y="366"/>
                    <a:pt x="822" y="320"/>
                    <a:pt x="708" y="274"/>
                  </a:cubicBezTo>
                  <a:cubicBezTo>
                    <a:pt x="480" y="160"/>
                    <a:pt x="251" y="69"/>
                    <a:pt x="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2639;p70"/>
            <p:cNvSpPr/>
            <p:nvPr/>
          </p:nvSpPr>
          <p:spPr>
            <a:xfrm>
              <a:off x="6084624" y="2323374"/>
              <a:ext cx="9142" cy="9683"/>
            </a:xfrm>
            <a:custGeom>
              <a:avLst/>
              <a:gdLst/>
              <a:ahLst/>
              <a:cxnLst/>
              <a:rect l="l" t="t" r="r" b="b"/>
              <a:pathLst>
                <a:path w="389" h="412" extrusionOk="0">
                  <a:moveTo>
                    <a:pt x="389" y="1"/>
                  </a:moveTo>
                  <a:cubicBezTo>
                    <a:pt x="252" y="137"/>
                    <a:pt x="138" y="252"/>
                    <a:pt x="1" y="389"/>
                  </a:cubicBezTo>
                  <a:lnTo>
                    <a:pt x="23" y="411"/>
                  </a:lnTo>
                  <a:cubicBezTo>
                    <a:pt x="69" y="389"/>
                    <a:pt x="138" y="366"/>
                    <a:pt x="160" y="343"/>
                  </a:cubicBezTo>
                  <a:cubicBezTo>
                    <a:pt x="206" y="320"/>
                    <a:pt x="252" y="297"/>
                    <a:pt x="275" y="274"/>
                  </a:cubicBezTo>
                  <a:cubicBezTo>
                    <a:pt x="297" y="229"/>
                    <a:pt x="343" y="206"/>
                    <a:pt x="366" y="160"/>
                  </a:cubicBezTo>
                  <a:cubicBezTo>
                    <a:pt x="389" y="115"/>
                    <a:pt x="389" y="69"/>
                    <a:pt x="389" y="23"/>
                  </a:cubicBezTo>
                  <a:lnTo>
                    <a:pt x="3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2640;p70"/>
            <p:cNvSpPr/>
            <p:nvPr/>
          </p:nvSpPr>
          <p:spPr>
            <a:xfrm>
              <a:off x="6076586" y="2338392"/>
              <a:ext cx="28979" cy="20095"/>
            </a:xfrm>
            <a:custGeom>
              <a:avLst/>
              <a:gdLst/>
              <a:ahLst/>
              <a:cxnLst/>
              <a:rect l="l" t="t" r="r" b="b"/>
              <a:pathLst>
                <a:path w="1233" h="855" extrusionOk="0">
                  <a:moveTo>
                    <a:pt x="1233" y="1"/>
                  </a:moveTo>
                  <a:lnTo>
                    <a:pt x="1233" y="1"/>
                  </a:lnTo>
                  <a:cubicBezTo>
                    <a:pt x="1073" y="183"/>
                    <a:pt x="868" y="366"/>
                    <a:pt x="662" y="526"/>
                  </a:cubicBezTo>
                  <a:cubicBezTo>
                    <a:pt x="571" y="594"/>
                    <a:pt x="457" y="663"/>
                    <a:pt x="343" y="731"/>
                  </a:cubicBezTo>
                  <a:cubicBezTo>
                    <a:pt x="297" y="765"/>
                    <a:pt x="234" y="788"/>
                    <a:pt x="171" y="788"/>
                  </a:cubicBezTo>
                  <a:cubicBezTo>
                    <a:pt x="109" y="788"/>
                    <a:pt x="46" y="765"/>
                    <a:pt x="0" y="708"/>
                  </a:cubicBezTo>
                  <a:lnTo>
                    <a:pt x="0" y="731"/>
                  </a:lnTo>
                  <a:cubicBezTo>
                    <a:pt x="23" y="800"/>
                    <a:pt x="92" y="845"/>
                    <a:pt x="183" y="845"/>
                  </a:cubicBezTo>
                  <a:cubicBezTo>
                    <a:pt x="203" y="852"/>
                    <a:pt x="223" y="855"/>
                    <a:pt x="243" y="855"/>
                  </a:cubicBezTo>
                  <a:cubicBezTo>
                    <a:pt x="291" y="855"/>
                    <a:pt x="340" y="838"/>
                    <a:pt x="388" y="822"/>
                  </a:cubicBezTo>
                  <a:cubicBezTo>
                    <a:pt x="525" y="754"/>
                    <a:pt x="617" y="685"/>
                    <a:pt x="731" y="594"/>
                  </a:cubicBezTo>
                  <a:cubicBezTo>
                    <a:pt x="845" y="526"/>
                    <a:pt x="936" y="434"/>
                    <a:pt x="1027" y="320"/>
                  </a:cubicBezTo>
                  <a:cubicBezTo>
                    <a:pt x="1119" y="229"/>
                    <a:pt x="1187" y="115"/>
                    <a:pt x="12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2641;p70"/>
            <p:cNvSpPr/>
            <p:nvPr/>
          </p:nvSpPr>
          <p:spPr>
            <a:xfrm>
              <a:off x="6083026" y="2349132"/>
              <a:ext cx="28979" cy="18073"/>
            </a:xfrm>
            <a:custGeom>
              <a:avLst/>
              <a:gdLst/>
              <a:ahLst/>
              <a:cxnLst/>
              <a:rect l="l" t="t" r="r" b="b"/>
              <a:pathLst>
                <a:path w="1233" h="769" extrusionOk="0">
                  <a:moveTo>
                    <a:pt x="1210" y="0"/>
                  </a:moveTo>
                  <a:cubicBezTo>
                    <a:pt x="1096" y="91"/>
                    <a:pt x="982" y="183"/>
                    <a:pt x="868" y="274"/>
                  </a:cubicBezTo>
                  <a:cubicBezTo>
                    <a:pt x="776" y="388"/>
                    <a:pt x="662" y="502"/>
                    <a:pt x="548" y="571"/>
                  </a:cubicBezTo>
                  <a:cubicBezTo>
                    <a:pt x="473" y="627"/>
                    <a:pt x="367" y="668"/>
                    <a:pt x="281" y="668"/>
                  </a:cubicBezTo>
                  <a:cubicBezTo>
                    <a:pt x="262" y="668"/>
                    <a:pt x="245" y="666"/>
                    <a:pt x="228" y="662"/>
                  </a:cubicBezTo>
                  <a:cubicBezTo>
                    <a:pt x="137" y="616"/>
                    <a:pt x="69" y="479"/>
                    <a:pt x="0" y="343"/>
                  </a:cubicBezTo>
                  <a:lnTo>
                    <a:pt x="0" y="343"/>
                  </a:lnTo>
                  <a:cubicBezTo>
                    <a:pt x="23" y="479"/>
                    <a:pt x="46" y="639"/>
                    <a:pt x="206" y="731"/>
                  </a:cubicBezTo>
                  <a:cubicBezTo>
                    <a:pt x="247" y="758"/>
                    <a:pt x="290" y="769"/>
                    <a:pt x="334" y="769"/>
                  </a:cubicBezTo>
                  <a:cubicBezTo>
                    <a:pt x="435" y="769"/>
                    <a:pt x="537" y="710"/>
                    <a:pt x="616" y="662"/>
                  </a:cubicBezTo>
                  <a:cubicBezTo>
                    <a:pt x="731" y="571"/>
                    <a:pt x="845" y="457"/>
                    <a:pt x="936" y="343"/>
                  </a:cubicBezTo>
                  <a:cubicBezTo>
                    <a:pt x="1050" y="228"/>
                    <a:pt x="1141" y="114"/>
                    <a:pt x="12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2642;p70"/>
            <p:cNvSpPr/>
            <p:nvPr/>
          </p:nvSpPr>
          <p:spPr>
            <a:xfrm>
              <a:off x="6094824" y="2363610"/>
              <a:ext cx="18261" cy="10224"/>
            </a:xfrm>
            <a:custGeom>
              <a:avLst/>
              <a:gdLst/>
              <a:ahLst/>
              <a:cxnLst/>
              <a:rect l="l" t="t" r="r" b="b"/>
              <a:pathLst>
                <a:path w="777" h="435" extrusionOk="0">
                  <a:moveTo>
                    <a:pt x="0" y="0"/>
                  </a:moveTo>
                  <a:cubicBezTo>
                    <a:pt x="0" y="92"/>
                    <a:pt x="23" y="183"/>
                    <a:pt x="69" y="251"/>
                  </a:cubicBezTo>
                  <a:cubicBezTo>
                    <a:pt x="92" y="297"/>
                    <a:pt x="114" y="343"/>
                    <a:pt x="137" y="388"/>
                  </a:cubicBezTo>
                  <a:cubicBezTo>
                    <a:pt x="183" y="411"/>
                    <a:pt x="229" y="411"/>
                    <a:pt x="274" y="434"/>
                  </a:cubicBezTo>
                  <a:cubicBezTo>
                    <a:pt x="366" y="434"/>
                    <a:pt x="457" y="411"/>
                    <a:pt x="548" y="388"/>
                  </a:cubicBezTo>
                  <a:cubicBezTo>
                    <a:pt x="617" y="366"/>
                    <a:pt x="731" y="320"/>
                    <a:pt x="776" y="251"/>
                  </a:cubicBezTo>
                  <a:lnTo>
                    <a:pt x="776" y="229"/>
                  </a:lnTo>
                  <a:cubicBezTo>
                    <a:pt x="662" y="297"/>
                    <a:pt x="617" y="274"/>
                    <a:pt x="503" y="297"/>
                  </a:cubicBezTo>
                  <a:cubicBezTo>
                    <a:pt x="411" y="320"/>
                    <a:pt x="343" y="320"/>
                    <a:pt x="274" y="320"/>
                  </a:cubicBezTo>
                  <a:lnTo>
                    <a:pt x="206" y="320"/>
                  </a:lnTo>
                  <a:cubicBezTo>
                    <a:pt x="183" y="297"/>
                    <a:pt x="160" y="274"/>
                    <a:pt x="137" y="229"/>
                  </a:cubicBezTo>
                  <a:cubicBezTo>
                    <a:pt x="92" y="160"/>
                    <a:pt x="46" y="92"/>
                    <a:pt x="2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2643;p70"/>
            <p:cNvSpPr/>
            <p:nvPr/>
          </p:nvSpPr>
          <p:spPr>
            <a:xfrm>
              <a:off x="5235444" y="1956270"/>
              <a:ext cx="565447" cy="473857"/>
            </a:xfrm>
            <a:custGeom>
              <a:avLst/>
              <a:gdLst/>
              <a:ahLst/>
              <a:cxnLst/>
              <a:rect l="l" t="t" r="r" b="b"/>
              <a:pathLst>
                <a:path w="24059" h="20162" extrusionOk="0">
                  <a:moveTo>
                    <a:pt x="19066" y="0"/>
                  </a:moveTo>
                  <a:cubicBezTo>
                    <a:pt x="18471" y="0"/>
                    <a:pt x="17876" y="66"/>
                    <a:pt x="17302" y="191"/>
                  </a:cubicBezTo>
                  <a:cubicBezTo>
                    <a:pt x="11755" y="1332"/>
                    <a:pt x="2945" y="5303"/>
                    <a:pt x="0" y="8134"/>
                  </a:cubicBezTo>
                  <a:cubicBezTo>
                    <a:pt x="0" y="8134"/>
                    <a:pt x="12681" y="20162"/>
                    <a:pt x="17298" y="20162"/>
                  </a:cubicBezTo>
                  <a:cubicBezTo>
                    <a:pt x="17411" y="20162"/>
                    <a:pt x="17519" y="20155"/>
                    <a:pt x="17621" y="20140"/>
                  </a:cubicBezTo>
                  <a:lnTo>
                    <a:pt x="17370" y="16739"/>
                  </a:lnTo>
                  <a:cubicBezTo>
                    <a:pt x="17370" y="16739"/>
                    <a:pt x="13490" y="16282"/>
                    <a:pt x="13946" y="16054"/>
                  </a:cubicBezTo>
                  <a:cubicBezTo>
                    <a:pt x="14426" y="15826"/>
                    <a:pt x="17667" y="14593"/>
                    <a:pt x="18306" y="14228"/>
                  </a:cubicBezTo>
                  <a:cubicBezTo>
                    <a:pt x="18811" y="13958"/>
                    <a:pt x="19187" y="13929"/>
                    <a:pt x="19323" y="13929"/>
                  </a:cubicBezTo>
                  <a:cubicBezTo>
                    <a:pt x="19360" y="13929"/>
                    <a:pt x="19379" y="13931"/>
                    <a:pt x="19379" y="13931"/>
                  </a:cubicBezTo>
                  <a:lnTo>
                    <a:pt x="23967" y="3272"/>
                  </a:lnTo>
                  <a:cubicBezTo>
                    <a:pt x="24058" y="2633"/>
                    <a:pt x="22917" y="1126"/>
                    <a:pt x="22369" y="807"/>
                  </a:cubicBezTo>
                  <a:cubicBezTo>
                    <a:pt x="21375" y="250"/>
                    <a:pt x="20221" y="0"/>
                    <a:pt x="190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644;p70"/>
            <p:cNvSpPr/>
            <p:nvPr/>
          </p:nvSpPr>
          <p:spPr>
            <a:xfrm>
              <a:off x="5207100" y="1959654"/>
              <a:ext cx="458604" cy="166750"/>
            </a:xfrm>
            <a:custGeom>
              <a:avLst/>
              <a:gdLst/>
              <a:ahLst/>
              <a:cxnLst/>
              <a:rect l="l" t="t" r="r" b="b"/>
              <a:pathLst>
                <a:path w="19513" h="7095" extrusionOk="0">
                  <a:moveTo>
                    <a:pt x="19284" y="1"/>
                  </a:moveTo>
                  <a:cubicBezTo>
                    <a:pt x="16613" y="69"/>
                    <a:pt x="13897" y="1142"/>
                    <a:pt x="11409" y="2010"/>
                  </a:cubicBezTo>
                  <a:cubicBezTo>
                    <a:pt x="7574" y="3379"/>
                    <a:pt x="3808" y="5000"/>
                    <a:pt x="179" y="6780"/>
                  </a:cubicBezTo>
                  <a:cubicBezTo>
                    <a:pt x="0" y="6859"/>
                    <a:pt x="115" y="7094"/>
                    <a:pt x="268" y="7094"/>
                  </a:cubicBezTo>
                  <a:cubicBezTo>
                    <a:pt x="291" y="7094"/>
                    <a:pt x="315" y="7089"/>
                    <a:pt x="339" y="7077"/>
                  </a:cubicBezTo>
                  <a:cubicBezTo>
                    <a:pt x="3968" y="5274"/>
                    <a:pt x="7689" y="3676"/>
                    <a:pt x="11500" y="2329"/>
                  </a:cubicBezTo>
                  <a:cubicBezTo>
                    <a:pt x="13943" y="1462"/>
                    <a:pt x="16659" y="412"/>
                    <a:pt x="19284" y="343"/>
                  </a:cubicBezTo>
                  <a:cubicBezTo>
                    <a:pt x="19512" y="343"/>
                    <a:pt x="19512" y="1"/>
                    <a:pt x="1928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2645;p70"/>
            <p:cNvSpPr/>
            <p:nvPr/>
          </p:nvSpPr>
          <p:spPr>
            <a:xfrm>
              <a:off x="5624898" y="1985765"/>
              <a:ext cx="204942" cy="312137"/>
            </a:xfrm>
            <a:custGeom>
              <a:avLst/>
              <a:gdLst/>
              <a:ahLst/>
              <a:cxnLst/>
              <a:rect l="l" t="t" r="r" b="b"/>
              <a:pathLst>
                <a:path w="8720" h="13281" extrusionOk="0">
                  <a:moveTo>
                    <a:pt x="4312" y="0"/>
                  </a:moveTo>
                  <a:cubicBezTo>
                    <a:pt x="4054" y="0"/>
                    <a:pt x="3847" y="30"/>
                    <a:pt x="3721" y="54"/>
                  </a:cubicBezTo>
                  <a:cubicBezTo>
                    <a:pt x="3196" y="145"/>
                    <a:pt x="1416" y="237"/>
                    <a:pt x="1530" y="4391"/>
                  </a:cubicBezTo>
                  <a:cubicBezTo>
                    <a:pt x="1530" y="4482"/>
                    <a:pt x="1484" y="4551"/>
                    <a:pt x="1393" y="4551"/>
                  </a:cubicBezTo>
                  <a:cubicBezTo>
                    <a:pt x="1348" y="4551"/>
                    <a:pt x="1295" y="4549"/>
                    <a:pt x="1237" y="4549"/>
                  </a:cubicBezTo>
                  <a:cubicBezTo>
                    <a:pt x="848" y="4549"/>
                    <a:pt x="214" y="4601"/>
                    <a:pt x="115" y="5395"/>
                  </a:cubicBezTo>
                  <a:cubicBezTo>
                    <a:pt x="0" y="6308"/>
                    <a:pt x="891" y="6833"/>
                    <a:pt x="1416" y="6856"/>
                  </a:cubicBezTo>
                  <a:cubicBezTo>
                    <a:pt x="1575" y="6856"/>
                    <a:pt x="1918" y="6902"/>
                    <a:pt x="2032" y="7016"/>
                  </a:cubicBezTo>
                  <a:cubicBezTo>
                    <a:pt x="2351" y="7358"/>
                    <a:pt x="2488" y="8111"/>
                    <a:pt x="2739" y="9047"/>
                  </a:cubicBezTo>
                  <a:cubicBezTo>
                    <a:pt x="3287" y="11147"/>
                    <a:pt x="1644" y="12083"/>
                    <a:pt x="1644" y="12083"/>
                  </a:cubicBezTo>
                  <a:cubicBezTo>
                    <a:pt x="1644" y="12083"/>
                    <a:pt x="4068" y="13280"/>
                    <a:pt x="5671" y="13280"/>
                  </a:cubicBezTo>
                  <a:cubicBezTo>
                    <a:pt x="6473" y="13280"/>
                    <a:pt x="7069" y="12981"/>
                    <a:pt x="7053" y="12083"/>
                  </a:cubicBezTo>
                  <a:cubicBezTo>
                    <a:pt x="7053" y="12083"/>
                    <a:pt x="6620" y="7130"/>
                    <a:pt x="6643" y="7107"/>
                  </a:cubicBezTo>
                  <a:cubicBezTo>
                    <a:pt x="7076" y="6696"/>
                    <a:pt x="8720" y="6491"/>
                    <a:pt x="7693" y="2976"/>
                  </a:cubicBezTo>
                  <a:cubicBezTo>
                    <a:pt x="6919" y="405"/>
                    <a:pt x="5268" y="0"/>
                    <a:pt x="4312" y="0"/>
                  </a:cubicBezTo>
                  <a:close/>
                </a:path>
              </a:pathLst>
            </a:custGeom>
            <a:solidFill>
              <a:schemeClr val="tx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646;p70"/>
            <p:cNvSpPr/>
            <p:nvPr/>
          </p:nvSpPr>
          <p:spPr>
            <a:xfrm>
              <a:off x="5611008" y="1977915"/>
              <a:ext cx="141039" cy="114269"/>
            </a:xfrm>
            <a:custGeom>
              <a:avLst/>
              <a:gdLst/>
              <a:ahLst/>
              <a:cxnLst/>
              <a:rect l="l" t="t" r="r" b="b"/>
              <a:pathLst>
                <a:path w="6001" h="4862" extrusionOk="0">
                  <a:moveTo>
                    <a:pt x="5096" y="0"/>
                  </a:moveTo>
                  <a:cubicBezTo>
                    <a:pt x="1" y="0"/>
                    <a:pt x="2052" y="4862"/>
                    <a:pt x="2052" y="4862"/>
                  </a:cubicBezTo>
                  <a:cubicBezTo>
                    <a:pt x="2646" y="4497"/>
                    <a:pt x="6001" y="46"/>
                    <a:pt x="6001" y="46"/>
                  </a:cubicBezTo>
                  <a:cubicBezTo>
                    <a:pt x="5677" y="15"/>
                    <a:pt x="5376" y="0"/>
                    <a:pt x="50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2647;p70"/>
            <p:cNvSpPr/>
            <p:nvPr/>
          </p:nvSpPr>
          <p:spPr>
            <a:xfrm>
              <a:off x="5637237" y="2108611"/>
              <a:ext cx="28979" cy="18990"/>
            </a:xfrm>
            <a:custGeom>
              <a:avLst/>
              <a:gdLst/>
              <a:ahLst/>
              <a:cxnLst/>
              <a:rect l="l" t="t" r="r" b="b"/>
              <a:pathLst>
                <a:path w="1233" h="808" extrusionOk="0">
                  <a:moveTo>
                    <a:pt x="503" y="0"/>
                  </a:moveTo>
                  <a:cubicBezTo>
                    <a:pt x="198" y="0"/>
                    <a:pt x="0" y="419"/>
                    <a:pt x="0" y="419"/>
                  </a:cubicBezTo>
                  <a:lnTo>
                    <a:pt x="1233" y="807"/>
                  </a:lnTo>
                  <a:cubicBezTo>
                    <a:pt x="959" y="186"/>
                    <a:pt x="707" y="0"/>
                    <a:pt x="5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2648;p70"/>
            <p:cNvSpPr/>
            <p:nvPr/>
          </p:nvSpPr>
          <p:spPr>
            <a:xfrm>
              <a:off x="5767063" y="2086260"/>
              <a:ext cx="30060" cy="21176"/>
            </a:xfrm>
            <a:custGeom>
              <a:avLst/>
              <a:gdLst/>
              <a:ahLst/>
              <a:cxnLst/>
              <a:rect l="l" t="t" r="r" b="b"/>
              <a:pathLst>
                <a:path w="1279" h="901" extrusionOk="0">
                  <a:moveTo>
                    <a:pt x="1255" y="1"/>
                  </a:moveTo>
                  <a:lnTo>
                    <a:pt x="0" y="640"/>
                  </a:lnTo>
                  <a:cubicBezTo>
                    <a:pt x="0" y="640"/>
                    <a:pt x="371" y="901"/>
                    <a:pt x="686" y="901"/>
                  </a:cubicBezTo>
                  <a:cubicBezTo>
                    <a:pt x="777" y="901"/>
                    <a:pt x="864" y="879"/>
                    <a:pt x="936" y="822"/>
                  </a:cubicBezTo>
                  <a:cubicBezTo>
                    <a:pt x="1278" y="594"/>
                    <a:pt x="1255" y="1"/>
                    <a:pt x="12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2649;p70"/>
            <p:cNvSpPr/>
            <p:nvPr/>
          </p:nvSpPr>
          <p:spPr>
            <a:xfrm>
              <a:off x="5774019" y="2064803"/>
              <a:ext cx="17204" cy="21481"/>
            </a:xfrm>
            <a:custGeom>
              <a:avLst/>
              <a:gdLst/>
              <a:ahLst/>
              <a:cxnLst/>
              <a:rect l="l" t="t" r="r" b="b"/>
              <a:pathLst>
                <a:path w="732" h="914" extrusionOk="0">
                  <a:moveTo>
                    <a:pt x="1" y="1"/>
                  </a:moveTo>
                  <a:lnTo>
                    <a:pt x="206" y="914"/>
                  </a:lnTo>
                  <a:lnTo>
                    <a:pt x="640" y="708"/>
                  </a:lnTo>
                  <a:cubicBezTo>
                    <a:pt x="708" y="685"/>
                    <a:pt x="731" y="571"/>
                    <a:pt x="663" y="526"/>
                  </a:cubicBezTo>
                  <a:lnTo>
                    <a:pt x="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2650;p70"/>
            <p:cNvSpPr/>
            <p:nvPr/>
          </p:nvSpPr>
          <p:spPr>
            <a:xfrm>
              <a:off x="5734183" y="2043768"/>
              <a:ext cx="17345" cy="14078"/>
            </a:xfrm>
            <a:custGeom>
              <a:avLst/>
              <a:gdLst/>
              <a:ahLst/>
              <a:cxnLst/>
              <a:rect l="l" t="t" r="r" b="b"/>
              <a:pathLst>
                <a:path w="738" h="599" extrusionOk="0">
                  <a:moveTo>
                    <a:pt x="462" y="1"/>
                  </a:moveTo>
                  <a:cubicBezTo>
                    <a:pt x="379" y="1"/>
                    <a:pt x="291" y="25"/>
                    <a:pt x="212" y="74"/>
                  </a:cubicBezTo>
                  <a:cubicBezTo>
                    <a:pt x="71" y="175"/>
                    <a:pt x="1" y="599"/>
                    <a:pt x="66" y="599"/>
                  </a:cubicBezTo>
                  <a:cubicBezTo>
                    <a:pt x="74" y="599"/>
                    <a:pt x="85" y="592"/>
                    <a:pt x="98" y="576"/>
                  </a:cubicBezTo>
                  <a:cubicBezTo>
                    <a:pt x="349" y="211"/>
                    <a:pt x="737" y="120"/>
                    <a:pt x="737" y="120"/>
                  </a:cubicBezTo>
                  <a:cubicBezTo>
                    <a:pt x="672" y="42"/>
                    <a:pt x="571" y="1"/>
                    <a:pt x="4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2651;p70"/>
            <p:cNvSpPr/>
            <p:nvPr/>
          </p:nvSpPr>
          <p:spPr>
            <a:xfrm>
              <a:off x="5772962" y="2028868"/>
              <a:ext cx="22022" cy="8602"/>
            </a:xfrm>
            <a:custGeom>
              <a:avLst/>
              <a:gdLst/>
              <a:ahLst/>
              <a:cxnLst/>
              <a:rect l="l" t="t" r="r" b="b"/>
              <a:pathLst>
                <a:path w="937" h="366" extrusionOk="0">
                  <a:moveTo>
                    <a:pt x="388" y="0"/>
                  </a:moveTo>
                  <a:cubicBezTo>
                    <a:pt x="160" y="23"/>
                    <a:pt x="0" y="183"/>
                    <a:pt x="23" y="366"/>
                  </a:cubicBezTo>
                  <a:cubicBezTo>
                    <a:pt x="23" y="366"/>
                    <a:pt x="204" y="269"/>
                    <a:pt x="470" y="269"/>
                  </a:cubicBezTo>
                  <a:cubicBezTo>
                    <a:pt x="569" y="269"/>
                    <a:pt x="681" y="283"/>
                    <a:pt x="799" y="320"/>
                  </a:cubicBezTo>
                  <a:cubicBezTo>
                    <a:pt x="810" y="323"/>
                    <a:pt x="819" y="324"/>
                    <a:pt x="826" y="324"/>
                  </a:cubicBezTo>
                  <a:cubicBezTo>
                    <a:pt x="937" y="324"/>
                    <a:pt x="582" y="0"/>
                    <a:pt x="3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652;p70"/>
            <p:cNvSpPr/>
            <p:nvPr/>
          </p:nvSpPr>
          <p:spPr>
            <a:xfrm>
              <a:off x="5751504" y="2064732"/>
              <a:ext cx="9142" cy="13067"/>
            </a:xfrm>
            <a:custGeom>
              <a:avLst/>
              <a:gdLst/>
              <a:ahLst/>
              <a:cxnLst/>
              <a:rect l="l" t="t" r="r" b="b"/>
              <a:pathLst>
                <a:path w="389" h="556" extrusionOk="0">
                  <a:moveTo>
                    <a:pt x="114" y="0"/>
                  </a:moveTo>
                  <a:cubicBezTo>
                    <a:pt x="106" y="0"/>
                    <a:pt x="98" y="1"/>
                    <a:pt x="91" y="4"/>
                  </a:cubicBezTo>
                  <a:cubicBezTo>
                    <a:pt x="23" y="49"/>
                    <a:pt x="0" y="186"/>
                    <a:pt x="69" y="346"/>
                  </a:cubicBezTo>
                  <a:cubicBezTo>
                    <a:pt x="130" y="469"/>
                    <a:pt x="228" y="555"/>
                    <a:pt x="297" y="555"/>
                  </a:cubicBezTo>
                  <a:cubicBezTo>
                    <a:pt x="305" y="555"/>
                    <a:pt x="313" y="554"/>
                    <a:pt x="320" y="552"/>
                  </a:cubicBezTo>
                  <a:cubicBezTo>
                    <a:pt x="388" y="529"/>
                    <a:pt x="388" y="369"/>
                    <a:pt x="343" y="232"/>
                  </a:cubicBezTo>
                  <a:cubicBezTo>
                    <a:pt x="281" y="89"/>
                    <a:pt x="183" y="0"/>
                    <a:pt x="1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653;p70"/>
            <p:cNvSpPr/>
            <p:nvPr/>
          </p:nvSpPr>
          <p:spPr>
            <a:xfrm>
              <a:off x="5778861" y="2052394"/>
              <a:ext cx="8602" cy="12527"/>
            </a:xfrm>
            <a:custGeom>
              <a:avLst/>
              <a:gdLst/>
              <a:ahLst/>
              <a:cxnLst/>
              <a:rect l="l" t="t" r="r" b="b"/>
              <a:pathLst>
                <a:path w="366" h="533" extrusionOk="0">
                  <a:moveTo>
                    <a:pt x="113" y="0"/>
                  </a:moveTo>
                  <a:cubicBezTo>
                    <a:pt x="106" y="0"/>
                    <a:pt x="99" y="1"/>
                    <a:pt x="92" y="4"/>
                  </a:cubicBezTo>
                  <a:cubicBezTo>
                    <a:pt x="23" y="27"/>
                    <a:pt x="0" y="164"/>
                    <a:pt x="69" y="300"/>
                  </a:cubicBezTo>
                  <a:cubicBezTo>
                    <a:pt x="110" y="444"/>
                    <a:pt x="206" y="532"/>
                    <a:pt x="275" y="532"/>
                  </a:cubicBezTo>
                  <a:cubicBezTo>
                    <a:pt x="283" y="532"/>
                    <a:pt x="290" y="531"/>
                    <a:pt x="297" y="529"/>
                  </a:cubicBezTo>
                  <a:cubicBezTo>
                    <a:pt x="365" y="483"/>
                    <a:pt x="365" y="346"/>
                    <a:pt x="320" y="209"/>
                  </a:cubicBezTo>
                  <a:cubicBezTo>
                    <a:pt x="258" y="86"/>
                    <a:pt x="179" y="0"/>
                    <a:pt x="1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654;p70"/>
            <p:cNvSpPr/>
            <p:nvPr/>
          </p:nvSpPr>
          <p:spPr>
            <a:xfrm>
              <a:off x="5643136" y="1985154"/>
              <a:ext cx="105127" cy="107665"/>
            </a:xfrm>
            <a:custGeom>
              <a:avLst/>
              <a:gdLst/>
              <a:ahLst/>
              <a:cxnLst/>
              <a:rect l="l" t="t" r="r" b="b"/>
              <a:pathLst>
                <a:path w="4473" h="4581" extrusionOk="0">
                  <a:moveTo>
                    <a:pt x="4246" y="0"/>
                  </a:moveTo>
                  <a:cubicBezTo>
                    <a:pt x="4166" y="0"/>
                    <a:pt x="4086" y="57"/>
                    <a:pt x="4086" y="171"/>
                  </a:cubicBezTo>
                  <a:cubicBezTo>
                    <a:pt x="4153" y="2077"/>
                    <a:pt x="2348" y="4240"/>
                    <a:pt x="384" y="4240"/>
                  </a:cubicBezTo>
                  <a:cubicBezTo>
                    <a:pt x="325" y="4240"/>
                    <a:pt x="265" y="4238"/>
                    <a:pt x="206" y="4234"/>
                  </a:cubicBezTo>
                  <a:cubicBezTo>
                    <a:pt x="0" y="4234"/>
                    <a:pt x="0" y="4554"/>
                    <a:pt x="206" y="4577"/>
                  </a:cubicBezTo>
                  <a:cubicBezTo>
                    <a:pt x="257" y="4579"/>
                    <a:pt x="309" y="4581"/>
                    <a:pt x="360" y="4581"/>
                  </a:cubicBezTo>
                  <a:cubicBezTo>
                    <a:pt x="2514" y="4581"/>
                    <a:pt x="4473" y="2267"/>
                    <a:pt x="4406" y="171"/>
                  </a:cubicBezTo>
                  <a:cubicBezTo>
                    <a:pt x="4406" y="57"/>
                    <a:pt x="4326" y="0"/>
                    <a:pt x="42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655;p70"/>
            <p:cNvSpPr/>
            <p:nvPr/>
          </p:nvSpPr>
          <p:spPr>
            <a:xfrm>
              <a:off x="5656556" y="2157072"/>
              <a:ext cx="33280" cy="33280"/>
            </a:xfrm>
            <a:custGeom>
              <a:avLst/>
              <a:gdLst/>
              <a:ahLst/>
              <a:cxnLst/>
              <a:rect l="l" t="t" r="r" b="b"/>
              <a:pathLst>
                <a:path w="1416" h="1416"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656;p70"/>
            <p:cNvSpPr/>
            <p:nvPr/>
          </p:nvSpPr>
          <p:spPr>
            <a:xfrm>
              <a:off x="5656556" y="2190328"/>
              <a:ext cx="33280" cy="33303"/>
            </a:xfrm>
            <a:custGeom>
              <a:avLst/>
              <a:gdLst/>
              <a:ahLst/>
              <a:cxnLst/>
              <a:rect l="l" t="t" r="r" b="b"/>
              <a:pathLst>
                <a:path w="1416" h="1417" extrusionOk="0">
                  <a:moveTo>
                    <a:pt x="708" y="1"/>
                  </a:moveTo>
                  <a:cubicBezTo>
                    <a:pt x="320" y="1"/>
                    <a:pt x="0" y="320"/>
                    <a:pt x="0" y="708"/>
                  </a:cubicBezTo>
                  <a:cubicBezTo>
                    <a:pt x="0" y="1096"/>
                    <a:pt x="320" y="1416"/>
                    <a:pt x="708" y="1416"/>
                  </a:cubicBezTo>
                  <a:cubicBezTo>
                    <a:pt x="1096" y="1416"/>
                    <a:pt x="1415" y="1096"/>
                    <a:pt x="1415" y="708"/>
                  </a:cubicBezTo>
                  <a:cubicBezTo>
                    <a:pt x="1415" y="320"/>
                    <a:pt x="1096" y="1"/>
                    <a:pt x="708"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657;p70"/>
            <p:cNvSpPr/>
            <p:nvPr/>
          </p:nvSpPr>
          <p:spPr>
            <a:xfrm>
              <a:off x="5651174" y="2136156"/>
              <a:ext cx="45101" cy="34901"/>
            </a:xfrm>
            <a:custGeom>
              <a:avLst/>
              <a:gdLst/>
              <a:ahLst/>
              <a:cxnLst/>
              <a:rect l="l" t="t" r="r" b="b"/>
              <a:pathLst>
                <a:path w="1919" h="1485" extrusionOk="0">
                  <a:moveTo>
                    <a:pt x="1" y="0"/>
                  </a:moveTo>
                  <a:lnTo>
                    <a:pt x="937" y="1484"/>
                  </a:lnTo>
                  <a:lnTo>
                    <a:pt x="1918" y="69"/>
                  </a:lnTo>
                  <a:lnTo>
                    <a:pt x="1"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658;p70"/>
            <p:cNvSpPr/>
            <p:nvPr/>
          </p:nvSpPr>
          <p:spPr>
            <a:xfrm>
              <a:off x="5683912" y="3842580"/>
              <a:ext cx="107312" cy="150228"/>
            </a:xfrm>
            <a:custGeom>
              <a:avLst/>
              <a:gdLst/>
              <a:ahLst/>
              <a:cxnLst/>
              <a:rect l="l" t="t" r="r" b="b"/>
              <a:pathLst>
                <a:path w="4566" h="6392" extrusionOk="0">
                  <a:moveTo>
                    <a:pt x="4565" y="1"/>
                  </a:moveTo>
                  <a:lnTo>
                    <a:pt x="0" y="115"/>
                  </a:lnTo>
                  <a:lnTo>
                    <a:pt x="616" y="4383"/>
                  </a:lnTo>
                  <a:cubicBezTo>
                    <a:pt x="616" y="4383"/>
                    <a:pt x="1291" y="6391"/>
                    <a:pt x="2034" y="6391"/>
                  </a:cubicBezTo>
                  <a:cubicBezTo>
                    <a:pt x="2177" y="6391"/>
                    <a:pt x="2322" y="6317"/>
                    <a:pt x="2465" y="6141"/>
                  </a:cubicBezTo>
                  <a:cubicBezTo>
                    <a:pt x="3378" y="5045"/>
                    <a:pt x="4268" y="4452"/>
                    <a:pt x="4268" y="4452"/>
                  </a:cubicBezTo>
                  <a:lnTo>
                    <a:pt x="4565" y="1"/>
                  </a:lnTo>
                  <a:close/>
                </a:path>
              </a:pathLst>
            </a:custGeom>
            <a:solidFill>
              <a:schemeClr val="bg2">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659;p70"/>
            <p:cNvSpPr/>
            <p:nvPr/>
          </p:nvSpPr>
          <p:spPr>
            <a:xfrm>
              <a:off x="5363107" y="3847421"/>
              <a:ext cx="90156" cy="121273"/>
            </a:xfrm>
            <a:custGeom>
              <a:avLst/>
              <a:gdLst/>
              <a:ahLst/>
              <a:cxnLst/>
              <a:rect l="l" t="t" r="r" b="b"/>
              <a:pathLst>
                <a:path w="3836" h="5160" extrusionOk="0">
                  <a:moveTo>
                    <a:pt x="1" y="0"/>
                  </a:moveTo>
                  <a:lnTo>
                    <a:pt x="115" y="3949"/>
                  </a:lnTo>
                  <a:cubicBezTo>
                    <a:pt x="115" y="3949"/>
                    <a:pt x="457" y="5113"/>
                    <a:pt x="1119" y="5159"/>
                  </a:cubicBezTo>
                  <a:cubicBezTo>
                    <a:pt x="1124" y="5159"/>
                    <a:pt x="1128" y="5159"/>
                    <a:pt x="1133" y="5159"/>
                  </a:cubicBezTo>
                  <a:cubicBezTo>
                    <a:pt x="1510" y="5159"/>
                    <a:pt x="2511" y="4291"/>
                    <a:pt x="2511" y="4291"/>
                  </a:cubicBezTo>
                  <a:lnTo>
                    <a:pt x="3835" y="0"/>
                  </a:lnTo>
                  <a:close/>
                </a:path>
              </a:pathLst>
            </a:custGeom>
            <a:solidFill>
              <a:schemeClr val="accent3">
                <a:lumMod val="20000"/>
                <a:lumOff val="80000"/>
              </a:schemeClr>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660;p70"/>
            <p:cNvSpPr/>
            <p:nvPr/>
          </p:nvSpPr>
          <p:spPr>
            <a:xfrm>
              <a:off x="5686051" y="3929891"/>
              <a:ext cx="193684" cy="95115"/>
            </a:xfrm>
            <a:custGeom>
              <a:avLst/>
              <a:gdLst/>
              <a:ahLst/>
              <a:cxnLst/>
              <a:rect l="l" t="t" r="r" b="b"/>
              <a:pathLst>
                <a:path w="8241" h="4047" extrusionOk="0">
                  <a:moveTo>
                    <a:pt x="586" y="0"/>
                  </a:moveTo>
                  <a:cubicBezTo>
                    <a:pt x="566" y="0"/>
                    <a:pt x="546" y="2"/>
                    <a:pt x="525" y="6"/>
                  </a:cubicBezTo>
                  <a:cubicBezTo>
                    <a:pt x="388" y="29"/>
                    <a:pt x="297" y="97"/>
                    <a:pt x="274" y="189"/>
                  </a:cubicBezTo>
                  <a:cubicBezTo>
                    <a:pt x="160" y="828"/>
                    <a:pt x="0" y="3133"/>
                    <a:pt x="69" y="3841"/>
                  </a:cubicBezTo>
                  <a:cubicBezTo>
                    <a:pt x="81" y="3904"/>
                    <a:pt x="466" y="3939"/>
                    <a:pt x="810" y="3939"/>
                  </a:cubicBezTo>
                  <a:cubicBezTo>
                    <a:pt x="1092" y="3939"/>
                    <a:pt x="1347" y="3915"/>
                    <a:pt x="1347" y="3864"/>
                  </a:cubicBezTo>
                  <a:lnTo>
                    <a:pt x="1553" y="3065"/>
                  </a:lnTo>
                  <a:cubicBezTo>
                    <a:pt x="1541" y="2942"/>
                    <a:pt x="1590" y="2885"/>
                    <a:pt x="1656" y="2885"/>
                  </a:cubicBezTo>
                  <a:cubicBezTo>
                    <a:pt x="1725" y="2885"/>
                    <a:pt x="1814" y="2948"/>
                    <a:pt x="1872" y="3065"/>
                  </a:cubicBezTo>
                  <a:lnTo>
                    <a:pt x="2260" y="3886"/>
                  </a:lnTo>
                  <a:cubicBezTo>
                    <a:pt x="2306" y="3978"/>
                    <a:pt x="2420" y="4046"/>
                    <a:pt x="2557" y="4046"/>
                  </a:cubicBezTo>
                  <a:lnTo>
                    <a:pt x="7852" y="4001"/>
                  </a:lnTo>
                  <a:cubicBezTo>
                    <a:pt x="8103" y="4001"/>
                    <a:pt x="8240" y="3772"/>
                    <a:pt x="8058" y="3635"/>
                  </a:cubicBezTo>
                  <a:lnTo>
                    <a:pt x="4474" y="714"/>
                  </a:lnTo>
                  <a:cubicBezTo>
                    <a:pt x="4410" y="671"/>
                    <a:pt x="4330" y="648"/>
                    <a:pt x="4251" y="648"/>
                  </a:cubicBezTo>
                  <a:cubicBezTo>
                    <a:pt x="4164" y="648"/>
                    <a:pt x="4078" y="676"/>
                    <a:pt x="4018" y="737"/>
                  </a:cubicBezTo>
                  <a:cubicBezTo>
                    <a:pt x="3858" y="874"/>
                    <a:pt x="3333" y="1125"/>
                    <a:pt x="2922" y="1262"/>
                  </a:cubicBezTo>
                  <a:cubicBezTo>
                    <a:pt x="2867" y="1280"/>
                    <a:pt x="2807" y="1288"/>
                    <a:pt x="2745" y="1288"/>
                  </a:cubicBezTo>
                  <a:cubicBezTo>
                    <a:pt x="2108" y="1288"/>
                    <a:pt x="1134" y="409"/>
                    <a:pt x="822" y="97"/>
                  </a:cubicBezTo>
                  <a:cubicBezTo>
                    <a:pt x="766" y="41"/>
                    <a:pt x="679" y="0"/>
                    <a:pt x="586"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661;p70"/>
            <p:cNvSpPr/>
            <p:nvPr/>
          </p:nvSpPr>
          <p:spPr>
            <a:xfrm>
              <a:off x="5311614" y="3936189"/>
              <a:ext cx="126091" cy="130674"/>
            </a:xfrm>
            <a:custGeom>
              <a:avLst/>
              <a:gdLst/>
              <a:ahLst/>
              <a:cxnLst/>
              <a:rect l="l" t="t" r="r" b="b"/>
              <a:pathLst>
                <a:path w="5365" h="5560" extrusionOk="0">
                  <a:moveTo>
                    <a:pt x="2317" y="1"/>
                  </a:moveTo>
                  <a:cubicBezTo>
                    <a:pt x="2294" y="1"/>
                    <a:pt x="2272" y="12"/>
                    <a:pt x="2260" y="35"/>
                  </a:cubicBezTo>
                  <a:lnTo>
                    <a:pt x="206" y="3436"/>
                  </a:lnTo>
                  <a:cubicBezTo>
                    <a:pt x="0" y="3778"/>
                    <a:pt x="115" y="4166"/>
                    <a:pt x="503" y="4417"/>
                  </a:cubicBezTo>
                  <a:cubicBezTo>
                    <a:pt x="1142" y="4783"/>
                    <a:pt x="1667" y="5536"/>
                    <a:pt x="2078" y="5559"/>
                  </a:cubicBezTo>
                  <a:cubicBezTo>
                    <a:pt x="2088" y="5559"/>
                    <a:pt x="2098" y="5559"/>
                    <a:pt x="2108" y="5559"/>
                  </a:cubicBezTo>
                  <a:cubicBezTo>
                    <a:pt x="2818" y="5559"/>
                    <a:pt x="3936" y="4801"/>
                    <a:pt x="4565" y="4531"/>
                  </a:cubicBezTo>
                  <a:cubicBezTo>
                    <a:pt x="5022" y="4326"/>
                    <a:pt x="5364" y="4052"/>
                    <a:pt x="5296" y="3687"/>
                  </a:cubicBezTo>
                  <a:lnTo>
                    <a:pt x="4794" y="263"/>
                  </a:lnTo>
                  <a:cubicBezTo>
                    <a:pt x="4794" y="235"/>
                    <a:pt x="4768" y="215"/>
                    <a:pt x="4737" y="215"/>
                  </a:cubicBezTo>
                  <a:cubicBezTo>
                    <a:pt x="4718" y="215"/>
                    <a:pt x="4697" y="223"/>
                    <a:pt x="4680" y="240"/>
                  </a:cubicBezTo>
                  <a:lnTo>
                    <a:pt x="3904" y="948"/>
                  </a:lnTo>
                  <a:cubicBezTo>
                    <a:pt x="3792" y="1050"/>
                    <a:pt x="3589" y="1101"/>
                    <a:pt x="3385" y="1101"/>
                  </a:cubicBezTo>
                  <a:cubicBezTo>
                    <a:pt x="3131" y="1101"/>
                    <a:pt x="2874" y="1021"/>
                    <a:pt x="2785" y="857"/>
                  </a:cubicBezTo>
                  <a:cubicBezTo>
                    <a:pt x="2648" y="674"/>
                    <a:pt x="2374" y="35"/>
                    <a:pt x="2374" y="35"/>
                  </a:cubicBezTo>
                  <a:cubicBezTo>
                    <a:pt x="2363" y="12"/>
                    <a:pt x="2340" y="1"/>
                    <a:pt x="231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662;p70"/>
            <p:cNvSpPr/>
            <p:nvPr/>
          </p:nvSpPr>
          <p:spPr>
            <a:xfrm>
              <a:off x="5263858" y="2586434"/>
              <a:ext cx="726392" cy="1281215"/>
            </a:xfrm>
            <a:custGeom>
              <a:avLst/>
              <a:gdLst/>
              <a:ahLst/>
              <a:cxnLst/>
              <a:rect l="l" t="t" r="r" b="b"/>
              <a:pathLst>
                <a:path w="30907" h="54514" extrusionOk="0">
                  <a:moveTo>
                    <a:pt x="21639" y="1"/>
                  </a:moveTo>
                  <a:cubicBezTo>
                    <a:pt x="19194" y="1"/>
                    <a:pt x="16582" y="313"/>
                    <a:pt x="14290" y="380"/>
                  </a:cubicBezTo>
                  <a:cubicBezTo>
                    <a:pt x="12760" y="3119"/>
                    <a:pt x="11939" y="5105"/>
                    <a:pt x="11048" y="8597"/>
                  </a:cubicBezTo>
                  <a:cubicBezTo>
                    <a:pt x="10021" y="12614"/>
                    <a:pt x="480" y="46715"/>
                    <a:pt x="1" y="54042"/>
                  </a:cubicBezTo>
                  <a:cubicBezTo>
                    <a:pt x="812" y="54230"/>
                    <a:pt x="5074" y="54281"/>
                    <a:pt x="8282" y="54281"/>
                  </a:cubicBezTo>
                  <a:cubicBezTo>
                    <a:pt x="10127" y="54281"/>
                    <a:pt x="11624" y="54264"/>
                    <a:pt x="11916" y="54248"/>
                  </a:cubicBezTo>
                  <a:cubicBezTo>
                    <a:pt x="14472" y="46943"/>
                    <a:pt x="17896" y="23182"/>
                    <a:pt x="18992" y="18572"/>
                  </a:cubicBezTo>
                  <a:cubicBezTo>
                    <a:pt x="19063" y="18257"/>
                    <a:pt x="19318" y="18114"/>
                    <a:pt x="19575" y="18114"/>
                  </a:cubicBezTo>
                  <a:cubicBezTo>
                    <a:pt x="19895" y="18114"/>
                    <a:pt x="20217" y="18338"/>
                    <a:pt x="20179" y="18731"/>
                  </a:cubicBezTo>
                  <a:cubicBezTo>
                    <a:pt x="19539" y="24004"/>
                    <a:pt x="15728" y="46167"/>
                    <a:pt x="14061" y="54270"/>
                  </a:cubicBezTo>
                  <a:cubicBezTo>
                    <a:pt x="14420" y="54456"/>
                    <a:pt x="17552" y="54514"/>
                    <a:pt x="20474" y="54514"/>
                  </a:cubicBezTo>
                  <a:cubicBezTo>
                    <a:pt x="22951" y="54514"/>
                    <a:pt x="25278" y="54472"/>
                    <a:pt x="25634" y="54430"/>
                  </a:cubicBezTo>
                  <a:cubicBezTo>
                    <a:pt x="26478" y="45414"/>
                    <a:pt x="30906" y="11222"/>
                    <a:pt x="24219" y="152"/>
                  </a:cubicBezTo>
                  <a:cubicBezTo>
                    <a:pt x="23396" y="42"/>
                    <a:pt x="22529" y="1"/>
                    <a:pt x="21639"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663;p70"/>
            <p:cNvSpPr/>
            <p:nvPr/>
          </p:nvSpPr>
          <p:spPr>
            <a:xfrm>
              <a:off x="5809437" y="2600724"/>
              <a:ext cx="78334" cy="1257454"/>
            </a:xfrm>
            <a:custGeom>
              <a:avLst/>
              <a:gdLst/>
              <a:ahLst/>
              <a:cxnLst/>
              <a:rect l="l" t="t" r="r" b="b"/>
              <a:pathLst>
                <a:path w="3333" h="53503" fill="none" extrusionOk="0">
                  <a:moveTo>
                    <a:pt x="365" y="0"/>
                  </a:moveTo>
                  <a:cubicBezTo>
                    <a:pt x="365" y="0"/>
                    <a:pt x="3333" y="7510"/>
                    <a:pt x="3333" y="17028"/>
                  </a:cubicBezTo>
                  <a:cubicBezTo>
                    <a:pt x="3333" y="26569"/>
                    <a:pt x="0" y="53503"/>
                    <a:pt x="0" y="53503"/>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664;p70"/>
            <p:cNvSpPr/>
            <p:nvPr/>
          </p:nvSpPr>
          <p:spPr>
            <a:xfrm>
              <a:off x="5311074" y="2610900"/>
              <a:ext cx="324570" cy="1244058"/>
            </a:xfrm>
            <a:custGeom>
              <a:avLst/>
              <a:gdLst/>
              <a:ahLst/>
              <a:cxnLst/>
              <a:rect l="l" t="t" r="r" b="b"/>
              <a:pathLst>
                <a:path w="13810" h="52933" fill="none" extrusionOk="0">
                  <a:moveTo>
                    <a:pt x="1" y="52933"/>
                  </a:moveTo>
                  <a:lnTo>
                    <a:pt x="13810" y="1"/>
                  </a:ln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665;p70"/>
            <p:cNvSpPr/>
            <p:nvPr/>
          </p:nvSpPr>
          <p:spPr>
            <a:xfrm>
              <a:off x="5586261" y="2617340"/>
              <a:ext cx="93916" cy="204942"/>
            </a:xfrm>
            <a:custGeom>
              <a:avLst/>
              <a:gdLst/>
              <a:ahLst/>
              <a:cxnLst/>
              <a:rect l="l" t="t" r="r" b="b"/>
              <a:pathLst>
                <a:path w="3996" h="8720" fill="none" extrusionOk="0">
                  <a:moveTo>
                    <a:pt x="3995" y="1"/>
                  </a:moveTo>
                  <a:cubicBezTo>
                    <a:pt x="3995" y="1"/>
                    <a:pt x="3904" y="8720"/>
                    <a:pt x="1" y="8035"/>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666;p70"/>
            <p:cNvSpPr/>
            <p:nvPr/>
          </p:nvSpPr>
          <p:spPr>
            <a:xfrm>
              <a:off x="5779401" y="2612522"/>
              <a:ext cx="92294" cy="219419"/>
            </a:xfrm>
            <a:custGeom>
              <a:avLst/>
              <a:gdLst/>
              <a:ahLst/>
              <a:cxnLst/>
              <a:rect l="l" t="t" r="r" b="b"/>
              <a:pathLst>
                <a:path w="3927" h="9336" fill="none" extrusionOk="0">
                  <a:moveTo>
                    <a:pt x="3926" y="8651"/>
                  </a:moveTo>
                  <a:cubicBezTo>
                    <a:pt x="0" y="9336"/>
                    <a:pt x="548" y="0"/>
                    <a:pt x="548" y="0"/>
                  </a:cubicBezTo>
                </a:path>
              </a:pathLst>
            </a:custGeom>
            <a:noFill/>
            <a:ln w="9525" cap="flat" cmpd="sng">
              <a:solidFill>
                <a:schemeClr val="dk1"/>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667;p70"/>
            <p:cNvSpPr/>
            <p:nvPr/>
          </p:nvSpPr>
          <p:spPr>
            <a:xfrm>
              <a:off x="5517070" y="2260600"/>
              <a:ext cx="356768" cy="354089"/>
            </a:xfrm>
            <a:custGeom>
              <a:avLst/>
              <a:gdLst/>
              <a:ahLst/>
              <a:cxnLst/>
              <a:rect l="l" t="t" r="r" b="b"/>
              <a:pathLst>
                <a:path w="15180" h="15066" extrusionOk="0">
                  <a:moveTo>
                    <a:pt x="12760" y="1"/>
                  </a:moveTo>
                  <a:lnTo>
                    <a:pt x="12760" y="1"/>
                  </a:lnTo>
                  <a:cubicBezTo>
                    <a:pt x="11560" y="501"/>
                    <a:pt x="10374" y="665"/>
                    <a:pt x="9338" y="665"/>
                  </a:cubicBezTo>
                  <a:cubicBezTo>
                    <a:pt x="7397" y="665"/>
                    <a:pt x="5981" y="92"/>
                    <a:pt x="5981" y="92"/>
                  </a:cubicBezTo>
                  <a:cubicBezTo>
                    <a:pt x="5205" y="138"/>
                    <a:pt x="3401" y="1051"/>
                    <a:pt x="3401" y="1051"/>
                  </a:cubicBezTo>
                  <a:cubicBezTo>
                    <a:pt x="2466" y="3699"/>
                    <a:pt x="0" y="12053"/>
                    <a:pt x="2808" y="14518"/>
                  </a:cubicBezTo>
                  <a:cubicBezTo>
                    <a:pt x="5371" y="14920"/>
                    <a:pt x="7465" y="15065"/>
                    <a:pt x="9152" y="15065"/>
                  </a:cubicBezTo>
                  <a:cubicBezTo>
                    <a:pt x="13489" y="15065"/>
                    <a:pt x="15134" y="14107"/>
                    <a:pt x="15134" y="14107"/>
                  </a:cubicBezTo>
                  <a:cubicBezTo>
                    <a:pt x="15020" y="13787"/>
                    <a:pt x="14974" y="10729"/>
                    <a:pt x="15065" y="8583"/>
                  </a:cubicBezTo>
                  <a:cubicBezTo>
                    <a:pt x="15179" y="6461"/>
                    <a:pt x="12669" y="229"/>
                    <a:pt x="12760" y="1"/>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668;p70"/>
            <p:cNvSpPr/>
            <p:nvPr/>
          </p:nvSpPr>
          <p:spPr>
            <a:xfrm>
              <a:off x="5657073" y="2222526"/>
              <a:ext cx="121273" cy="117630"/>
            </a:xfrm>
            <a:custGeom>
              <a:avLst/>
              <a:gdLst/>
              <a:ahLst/>
              <a:cxnLst/>
              <a:rect l="l" t="t" r="r" b="b"/>
              <a:pathLst>
                <a:path w="5160" h="5005" extrusionOk="0">
                  <a:moveTo>
                    <a:pt x="1302" y="0"/>
                  </a:moveTo>
                  <a:lnTo>
                    <a:pt x="1" y="1689"/>
                  </a:lnTo>
                  <a:cubicBezTo>
                    <a:pt x="982" y="3127"/>
                    <a:pt x="4224" y="4611"/>
                    <a:pt x="4954" y="4999"/>
                  </a:cubicBezTo>
                  <a:cubicBezTo>
                    <a:pt x="4970" y="5003"/>
                    <a:pt x="4985" y="5005"/>
                    <a:pt x="5001" y="5005"/>
                  </a:cubicBezTo>
                  <a:cubicBezTo>
                    <a:pt x="5074" y="5005"/>
                    <a:pt x="5137" y="4961"/>
                    <a:pt x="5137" y="4885"/>
                  </a:cubicBezTo>
                  <a:lnTo>
                    <a:pt x="5159" y="1895"/>
                  </a:lnTo>
                  <a:cubicBezTo>
                    <a:pt x="2854" y="1096"/>
                    <a:pt x="1302" y="0"/>
                    <a:pt x="1302" y="0"/>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2669;p70"/>
            <p:cNvSpPr/>
            <p:nvPr/>
          </p:nvSpPr>
          <p:spPr>
            <a:xfrm>
              <a:off x="5777780" y="2220387"/>
              <a:ext cx="40800" cy="118406"/>
            </a:xfrm>
            <a:custGeom>
              <a:avLst/>
              <a:gdLst/>
              <a:ahLst/>
              <a:cxnLst/>
              <a:rect l="l" t="t" r="r" b="b"/>
              <a:pathLst>
                <a:path w="1736" h="5038" extrusionOk="0">
                  <a:moveTo>
                    <a:pt x="343" y="0"/>
                  </a:moveTo>
                  <a:cubicBezTo>
                    <a:pt x="343" y="0"/>
                    <a:pt x="731" y="1370"/>
                    <a:pt x="1" y="1917"/>
                  </a:cubicBezTo>
                  <a:lnTo>
                    <a:pt x="1005" y="4862"/>
                  </a:lnTo>
                  <a:cubicBezTo>
                    <a:pt x="1055" y="4988"/>
                    <a:pt x="1126" y="5037"/>
                    <a:pt x="1184" y="5037"/>
                  </a:cubicBezTo>
                  <a:cubicBezTo>
                    <a:pt x="1231" y="5037"/>
                    <a:pt x="1269" y="5004"/>
                    <a:pt x="1279" y="4953"/>
                  </a:cubicBezTo>
                  <a:cubicBezTo>
                    <a:pt x="1439" y="4223"/>
                    <a:pt x="1735" y="2579"/>
                    <a:pt x="1530" y="1621"/>
                  </a:cubicBezTo>
                  <a:lnTo>
                    <a:pt x="343" y="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2670;p70"/>
            <p:cNvSpPr/>
            <p:nvPr/>
          </p:nvSpPr>
          <p:spPr>
            <a:xfrm>
              <a:off x="5787439" y="2330895"/>
              <a:ext cx="9683" cy="18778"/>
            </a:xfrm>
            <a:custGeom>
              <a:avLst/>
              <a:gdLst/>
              <a:ahLst/>
              <a:cxnLst/>
              <a:rect l="l" t="t" r="r" b="b"/>
              <a:pathLst>
                <a:path w="412" h="799" extrusionOk="0">
                  <a:moveTo>
                    <a:pt x="206" y="0"/>
                  </a:moveTo>
                  <a:cubicBezTo>
                    <a:pt x="92" y="0"/>
                    <a:pt x="0" y="183"/>
                    <a:pt x="0" y="411"/>
                  </a:cubicBezTo>
                  <a:cubicBezTo>
                    <a:pt x="0" y="616"/>
                    <a:pt x="92" y="799"/>
                    <a:pt x="206" y="799"/>
                  </a:cubicBezTo>
                  <a:cubicBezTo>
                    <a:pt x="320" y="799"/>
                    <a:pt x="411" y="616"/>
                    <a:pt x="411" y="411"/>
                  </a:cubicBezTo>
                  <a:cubicBezTo>
                    <a:pt x="411" y="183"/>
                    <a:pt x="320" y="0"/>
                    <a:pt x="20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2671;p70"/>
            <p:cNvSpPr/>
            <p:nvPr/>
          </p:nvSpPr>
          <p:spPr>
            <a:xfrm>
              <a:off x="5789578" y="2371107"/>
              <a:ext cx="10224" cy="18285"/>
            </a:xfrm>
            <a:custGeom>
              <a:avLst/>
              <a:gdLst/>
              <a:ahLst/>
              <a:cxnLst/>
              <a:rect l="l" t="t" r="r" b="b"/>
              <a:pathLst>
                <a:path w="435" h="778" extrusionOk="0">
                  <a:moveTo>
                    <a:pt x="229" y="1"/>
                  </a:moveTo>
                  <a:cubicBezTo>
                    <a:pt x="115" y="1"/>
                    <a:pt x="1" y="161"/>
                    <a:pt x="1" y="389"/>
                  </a:cubicBezTo>
                  <a:cubicBezTo>
                    <a:pt x="1" y="617"/>
                    <a:pt x="115" y="777"/>
                    <a:pt x="229" y="777"/>
                  </a:cubicBezTo>
                  <a:cubicBezTo>
                    <a:pt x="343" y="777"/>
                    <a:pt x="434" y="617"/>
                    <a:pt x="434" y="389"/>
                  </a:cubicBezTo>
                  <a:cubicBezTo>
                    <a:pt x="434" y="161"/>
                    <a:pt x="343" y="1"/>
                    <a:pt x="2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2672;p70"/>
            <p:cNvSpPr/>
            <p:nvPr/>
          </p:nvSpPr>
          <p:spPr>
            <a:xfrm>
              <a:off x="5791740" y="2414563"/>
              <a:ext cx="10200" cy="18802"/>
            </a:xfrm>
            <a:custGeom>
              <a:avLst/>
              <a:gdLst/>
              <a:ahLst/>
              <a:cxnLst/>
              <a:rect l="l" t="t" r="r" b="b"/>
              <a:pathLst>
                <a:path w="434" h="800" extrusionOk="0">
                  <a:moveTo>
                    <a:pt x="205" y="1"/>
                  </a:moveTo>
                  <a:cubicBezTo>
                    <a:pt x="91" y="1"/>
                    <a:pt x="0" y="183"/>
                    <a:pt x="0" y="412"/>
                  </a:cubicBezTo>
                  <a:cubicBezTo>
                    <a:pt x="0" y="617"/>
                    <a:pt x="91" y="800"/>
                    <a:pt x="205" y="800"/>
                  </a:cubicBezTo>
                  <a:cubicBezTo>
                    <a:pt x="320" y="800"/>
                    <a:pt x="434" y="617"/>
                    <a:pt x="434" y="412"/>
                  </a:cubicBezTo>
                  <a:cubicBezTo>
                    <a:pt x="434" y="183"/>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2673;p70"/>
            <p:cNvSpPr/>
            <p:nvPr/>
          </p:nvSpPr>
          <p:spPr>
            <a:xfrm>
              <a:off x="5791740" y="2463377"/>
              <a:ext cx="10200" cy="18802"/>
            </a:xfrm>
            <a:custGeom>
              <a:avLst/>
              <a:gdLst/>
              <a:ahLst/>
              <a:cxnLst/>
              <a:rect l="l" t="t" r="r" b="b"/>
              <a:pathLst>
                <a:path w="434" h="800" extrusionOk="0">
                  <a:moveTo>
                    <a:pt x="205" y="1"/>
                  </a:moveTo>
                  <a:cubicBezTo>
                    <a:pt x="91" y="1"/>
                    <a:pt x="0" y="161"/>
                    <a:pt x="0" y="389"/>
                  </a:cubicBezTo>
                  <a:cubicBezTo>
                    <a:pt x="0" y="617"/>
                    <a:pt x="91" y="800"/>
                    <a:pt x="205" y="800"/>
                  </a:cubicBezTo>
                  <a:cubicBezTo>
                    <a:pt x="320" y="800"/>
                    <a:pt x="434" y="617"/>
                    <a:pt x="434" y="389"/>
                  </a:cubicBezTo>
                  <a:cubicBezTo>
                    <a:pt x="434" y="161"/>
                    <a:pt x="320" y="1"/>
                    <a:pt x="20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674;p70"/>
            <p:cNvSpPr/>
            <p:nvPr/>
          </p:nvSpPr>
          <p:spPr>
            <a:xfrm>
              <a:off x="5791740" y="2511674"/>
              <a:ext cx="10200" cy="18802"/>
            </a:xfrm>
            <a:custGeom>
              <a:avLst/>
              <a:gdLst/>
              <a:ahLst/>
              <a:cxnLst/>
              <a:rect l="l" t="t" r="r" b="b"/>
              <a:pathLst>
                <a:path w="434" h="800" extrusionOk="0">
                  <a:moveTo>
                    <a:pt x="205" y="0"/>
                  </a:moveTo>
                  <a:cubicBezTo>
                    <a:pt x="91" y="0"/>
                    <a:pt x="0" y="183"/>
                    <a:pt x="0" y="388"/>
                  </a:cubicBezTo>
                  <a:cubicBezTo>
                    <a:pt x="0" y="616"/>
                    <a:pt x="91" y="799"/>
                    <a:pt x="205" y="799"/>
                  </a:cubicBezTo>
                  <a:cubicBezTo>
                    <a:pt x="320" y="799"/>
                    <a:pt x="434" y="616"/>
                    <a:pt x="434" y="388"/>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2675;p70"/>
            <p:cNvSpPr/>
            <p:nvPr/>
          </p:nvSpPr>
          <p:spPr>
            <a:xfrm>
              <a:off x="5791740" y="2559947"/>
              <a:ext cx="10200" cy="18802"/>
            </a:xfrm>
            <a:custGeom>
              <a:avLst/>
              <a:gdLst/>
              <a:ahLst/>
              <a:cxnLst/>
              <a:rect l="l" t="t" r="r" b="b"/>
              <a:pathLst>
                <a:path w="434" h="800" extrusionOk="0">
                  <a:moveTo>
                    <a:pt x="205" y="0"/>
                  </a:moveTo>
                  <a:cubicBezTo>
                    <a:pt x="91" y="0"/>
                    <a:pt x="0" y="183"/>
                    <a:pt x="0" y="411"/>
                  </a:cubicBezTo>
                  <a:cubicBezTo>
                    <a:pt x="0" y="617"/>
                    <a:pt x="91" y="799"/>
                    <a:pt x="205" y="799"/>
                  </a:cubicBezTo>
                  <a:cubicBezTo>
                    <a:pt x="320" y="799"/>
                    <a:pt x="434" y="617"/>
                    <a:pt x="434" y="411"/>
                  </a:cubicBezTo>
                  <a:cubicBezTo>
                    <a:pt x="434" y="183"/>
                    <a:pt x="320" y="0"/>
                    <a:pt x="20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676;p70"/>
            <p:cNvSpPr/>
            <p:nvPr/>
          </p:nvSpPr>
          <p:spPr>
            <a:xfrm>
              <a:off x="5354529" y="2693510"/>
              <a:ext cx="382503" cy="357849"/>
            </a:xfrm>
            <a:custGeom>
              <a:avLst/>
              <a:gdLst/>
              <a:ahLst/>
              <a:cxnLst/>
              <a:rect l="l" t="t" r="r" b="b"/>
              <a:pathLst>
                <a:path w="16275" h="15226" extrusionOk="0">
                  <a:moveTo>
                    <a:pt x="4908" y="1"/>
                  </a:moveTo>
                  <a:lnTo>
                    <a:pt x="0" y="7647"/>
                  </a:lnTo>
                  <a:lnTo>
                    <a:pt x="11824" y="15225"/>
                  </a:lnTo>
                  <a:lnTo>
                    <a:pt x="15704" y="9177"/>
                  </a:lnTo>
                  <a:cubicBezTo>
                    <a:pt x="16275" y="8287"/>
                    <a:pt x="16024" y="7122"/>
                    <a:pt x="15134" y="6552"/>
                  </a:cubicBezTo>
                  <a:lnTo>
                    <a:pt x="490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677;p70"/>
            <p:cNvSpPr/>
            <p:nvPr/>
          </p:nvSpPr>
          <p:spPr>
            <a:xfrm>
              <a:off x="5512769" y="2832455"/>
              <a:ext cx="76736" cy="76736"/>
            </a:xfrm>
            <a:custGeom>
              <a:avLst/>
              <a:gdLst/>
              <a:ahLst/>
              <a:cxnLst/>
              <a:rect l="l" t="t" r="r" b="b"/>
              <a:pathLst>
                <a:path w="3265" h="3265" extrusionOk="0">
                  <a:moveTo>
                    <a:pt x="1644" y="1"/>
                  </a:moveTo>
                  <a:cubicBezTo>
                    <a:pt x="731" y="1"/>
                    <a:pt x="1" y="731"/>
                    <a:pt x="1" y="1644"/>
                  </a:cubicBezTo>
                  <a:cubicBezTo>
                    <a:pt x="1" y="2534"/>
                    <a:pt x="731" y="3265"/>
                    <a:pt x="1644" y="3265"/>
                  </a:cubicBezTo>
                  <a:cubicBezTo>
                    <a:pt x="2535" y="3265"/>
                    <a:pt x="3265" y="2534"/>
                    <a:pt x="3265" y="1644"/>
                  </a:cubicBezTo>
                  <a:cubicBezTo>
                    <a:pt x="3265" y="731"/>
                    <a:pt x="2535" y="1"/>
                    <a:pt x="16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678;p70"/>
            <p:cNvSpPr/>
            <p:nvPr/>
          </p:nvSpPr>
          <p:spPr>
            <a:xfrm>
              <a:off x="5445177" y="2277145"/>
              <a:ext cx="219443" cy="740047"/>
            </a:xfrm>
            <a:custGeom>
              <a:avLst/>
              <a:gdLst/>
              <a:ahLst/>
              <a:cxnLst/>
              <a:rect l="l" t="t" r="r" b="b"/>
              <a:pathLst>
                <a:path w="9337" h="31488" extrusionOk="0">
                  <a:moveTo>
                    <a:pt x="7141" y="0"/>
                  </a:moveTo>
                  <a:cubicBezTo>
                    <a:pt x="5732" y="0"/>
                    <a:pt x="3830" y="4461"/>
                    <a:pt x="3539" y="6076"/>
                  </a:cubicBezTo>
                  <a:cubicBezTo>
                    <a:pt x="1" y="25797"/>
                    <a:pt x="2306" y="29563"/>
                    <a:pt x="2535" y="29700"/>
                  </a:cubicBezTo>
                  <a:cubicBezTo>
                    <a:pt x="2831" y="29906"/>
                    <a:pt x="4475" y="31412"/>
                    <a:pt x="4680" y="31481"/>
                  </a:cubicBezTo>
                  <a:cubicBezTo>
                    <a:pt x="4693" y="31485"/>
                    <a:pt x="4705" y="31487"/>
                    <a:pt x="4716" y="31487"/>
                  </a:cubicBezTo>
                  <a:cubicBezTo>
                    <a:pt x="5040" y="31487"/>
                    <a:pt x="4637" y="29574"/>
                    <a:pt x="4703" y="28536"/>
                  </a:cubicBezTo>
                  <a:cubicBezTo>
                    <a:pt x="4703" y="28519"/>
                    <a:pt x="4703" y="28511"/>
                    <a:pt x="4704" y="28511"/>
                  </a:cubicBezTo>
                  <a:cubicBezTo>
                    <a:pt x="4711" y="28511"/>
                    <a:pt x="4751" y="29255"/>
                    <a:pt x="4771" y="29586"/>
                  </a:cubicBezTo>
                  <a:lnTo>
                    <a:pt x="4840" y="30431"/>
                  </a:lnTo>
                  <a:cubicBezTo>
                    <a:pt x="5319" y="30202"/>
                    <a:pt x="5319" y="29244"/>
                    <a:pt x="5388" y="28924"/>
                  </a:cubicBezTo>
                  <a:cubicBezTo>
                    <a:pt x="5502" y="28490"/>
                    <a:pt x="5411" y="28217"/>
                    <a:pt x="5365" y="28125"/>
                  </a:cubicBezTo>
                  <a:cubicBezTo>
                    <a:pt x="5137" y="27646"/>
                    <a:pt x="4703" y="26710"/>
                    <a:pt x="4634" y="25888"/>
                  </a:cubicBezTo>
                  <a:cubicBezTo>
                    <a:pt x="4612" y="25386"/>
                    <a:pt x="7944" y="9363"/>
                    <a:pt x="8538" y="7012"/>
                  </a:cubicBezTo>
                  <a:cubicBezTo>
                    <a:pt x="9336" y="3794"/>
                    <a:pt x="8332" y="119"/>
                    <a:pt x="7214" y="5"/>
                  </a:cubicBezTo>
                  <a:cubicBezTo>
                    <a:pt x="7190" y="2"/>
                    <a:pt x="7165" y="0"/>
                    <a:pt x="7141" y="0"/>
                  </a:cubicBezTo>
                  <a:close/>
                </a:path>
              </a:pathLst>
            </a:custGeom>
            <a:solidFill>
              <a:schemeClr val="bg2">
                <a:lumMod val="20000"/>
                <a:lumOff val="80000"/>
              </a:schemeClr>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2" name="Rectangle 71"/>
          <p:cNvSpPr/>
          <p:nvPr/>
        </p:nvSpPr>
        <p:spPr>
          <a:xfrm>
            <a:off x="7280241" y="137577"/>
            <a:ext cx="4748416" cy="369332"/>
          </a:xfrm>
          <a:prstGeom prst="rect">
            <a:avLst/>
          </a:prstGeom>
        </p:spPr>
        <p:txBody>
          <a:bodyPr wrap="none">
            <a:spAutoFit/>
          </a:bodyPr>
          <a:lstStyle/>
          <a:p>
            <a:r>
              <a:rPr lang="fr-FR" b="1" dirty="0">
                <a:solidFill>
                  <a:srgbClr val="0DA5A5"/>
                </a:solidFill>
                <a:latin typeface="Abadi"/>
              </a:rPr>
              <a:t>VI- GESTION DE LA SOLDE ET DES PENSIONS</a:t>
            </a:r>
            <a:endParaRPr lang="fr-FR" dirty="0"/>
          </a:p>
        </p:txBody>
      </p:sp>
    </p:spTree>
    <p:extLst>
      <p:ext uri="{BB962C8B-B14F-4D97-AF65-F5344CB8AC3E}">
        <p14:creationId xmlns:p14="http://schemas.microsoft.com/office/powerpoint/2010/main" val="24168576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4976" y="1863880"/>
            <a:ext cx="8915400" cy="3441032"/>
          </a:xfrm>
        </p:spPr>
        <p:txBody>
          <a:bodyPr>
            <a:normAutofit/>
          </a:bodyPr>
          <a:lstStyle/>
          <a:p>
            <a:pPr marL="0" indent="0" algn="ctr">
              <a:lnSpc>
                <a:spcPct val="90000"/>
              </a:lnSpc>
              <a:buClr>
                <a:srgbClr val="A53010"/>
              </a:buClr>
              <a:buNone/>
            </a:pPr>
            <a:endParaRPr lang="fr-FR" sz="4100" b="1" dirty="0">
              <a:solidFill>
                <a:srgbClr val="6AAC91"/>
              </a:solidFill>
            </a:endParaRPr>
          </a:p>
          <a:p>
            <a:pPr marL="0" indent="0" algn="ctr">
              <a:lnSpc>
                <a:spcPct val="90000"/>
              </a:lnSpc>
              <a:buClr>
                <a:srgbClr val="A53010"/>
              </a:buClr>
              <a:buNone/>
            </a:pPr>
            <a:r>
              <a:rPr lang="fr-FR" sz="4100" b="1" dirty="0">
                <a:solidFill>
                  <a:srgbClr val="0DA5A5"/>
                </a:solidFill>
                <a:latin typeface="Abadi"/>
              </a:rPr>
              <a:t>Merci de votre aimable</a:t>
            </a:r>
          </a:p>
          <a:p>
            <a:pPr marL="0" indent="0" algn="ctr">
              <a:lnSpc>
                <a:spcPct val="90000"/>
              </a:lnSpc>
              <a:buClr>
                <a:srgbClr val="A53010"/>
              </a:buClr>
              <a:buNone/>
            </a:pPr>
            <a:r>
              <a:rPr lang="fr-FR" sz="4100" b="1" dirty="0">
                <a:solidFill>
                  <a:srgbClr val="0DA5A5"/>
                </a:solidFill>
                <a:latin typeface="Abadi"/>
              </a:rPr>
              <a:t> attention.</a:t>
            </a:r>
          </a:p>
          <a:p>
            <a:pPr marL="0" indent="0" algn="ctr">
              <a:lnSpc>
                <a:spcPct val="90000"/>
              </a:lnSpc>
              <a:buClr>
                <a:srgbClr val="A53010"/>
              </a:buClr>
              <a:buNone/>
            </a:pPr>
            <a:endParaRPr lang="fr-FR" sz="4100" b="1" dirty="0">
              <a:solidFill>
                <a:srgbClr val="6AAC91"/>
              </a:solidFill>
            </a:endParaRPr>
          </a:p>
        </p:txBody>
      </p:sp>
    </p:spTree>
    <p:extLst>
      <p:ext uri="{BB962C8B-B14F-4D97-AF65-F5344CB8AC3E}">
        <p14:creationId xmlns:p14="http://schemas.microsoft.com/office/powerpoint/2010/main" val="22646249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03272-8307-4036-8010-E909FA490653}"/>
              </a:ext>
            </a:extLst>
          </p:cNvPr>
          <p:cNvSpPr>
            <a:spLocks noGrp="1"/>
          </p:cNvSpPr>
          <p:nvPr>
            <p:ph type="title"/>
          </p:nvPr>
        </p:nvSpPr>
        <p:spPr>
          <a:xfrm>
            <a:off x="2019733" y="2080653"/>
            <a:ext cx="8229600" cy="1354162"/>
          </a:xfrm>
        </p:spPr>
        <p:txBody>
          <a:bodyPr>
            <a:normAutofit fontScale="90000"/>
          </a:bodyPr>
          <a:lstStyle/>
          <a:p>
            <a:pPr algn="ctr"/>
            <a:br>
              <a:rPr lang="fr-FR" b="1" dirty="0">
                <a:solidFill>
                  <a:srgbClr val="0DA5A5"/>
                </a:solidFill>
                <a:latin typeface="Abadi"/>
              </a:rPr>
            </a:br>
            <a:r>
              <a:rPr lang="fr-FR" b="1" dirty="0">
                <a:solidFill>
                  <a:srgbClr val="0DA5A5"/>
                </a:solidFill>
                <a:latin typeface="+mn-lt"/>
              </a:rPr>
              <a:t>VII- CONTRÔLE FINANCIER</a:t>
            </a:r>
            <a:br>
              <a:rPr lang="fr-FR" dirty="0">
                <a:solidFill>
                  <a:srgbClr val="0DA5A5"/>
                </a:solidFill>
                <a:latin typeface="+mn-lt"/>
              </a:rPr>
            </a:br>
            <a:endParaRPr lang="fr-FR" dirty="0">
              <a:latin typeface="+mn-lt"/>
              <a:cs typeface="Times New Roman" panose="02020603050405020304" pitchFamily="18" charset="0"/>
            </a:endParaRPr>
          </a:p>
        </p:txBody>
      </p:sp>
      <p:pic>
        <p:nvPicPr>
          <p:cNvPr id="4" name="Picture 2">
            <a:extLst>
              <a:ext uri="{FF2B5EF4-FFF2-40B4-BE49-F238E27FC236}">
                <a16:creationId xmlns:a16="http://schemas.microsoft.com/office/drawing/2014/main" id="{5285B1FF-DCCA-4167-8358-696425C0B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208" y="365371"/>
            <a:ext cx="1909584" cy="11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6059277" y="5497417"/>
            <a:ext cx="5552501" cy="369332"/>
          </a:xfrm>
          <a:prstGeom prst="rect">
            <a:avLst/>
          </a:prstGeom>
          <a:noFill/>
        </p:spPr>
        <p:txBody>
          <a:bodyPr wrap="square" rtlCol="0">
            <a:spAutoFit/>
          </a:bodyPr>
          <a:lstStyle/>
          <a:p>
            <a:r>
              <a:rPr lang="fr-FR" dirty="0"/>
              <a:t>DIRECTION GENERALE DU CONTRÔLE FINANCIER</a:t>
            </a:r>
          </a:p>
        </p:txBody>
      </p:sp>
    </p:spTree>
    <p:extLst>
      <p:ext uri="{BB962C8B-B14F-4D97-AF65-F5344CB8AC3E}">
        <p14:creationId xmlns:p14="http://schemas.microsoft.com/office/powerpoint/2010/main" val="34272998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3E102-CE37-467B-B40C-448D566C16D5}"/>
              </a:ext>
            </a:extLst>
          </p:cNvPr>
          <p:cNvSpPr>
            <a:spLocks noGrp="1"/>
          </p:cNvSpPr>
          <p:nvPr>
            <p:ph type="title"/>
          </p:nvPr>
        </p:nvSpPr>
        <p:spPr>
          <a:xfrm>
            <a:off x="1993900" y="911226"/>
            <a:ext cx="8229600" cy="862013"/>
          </a:xfrm>
        </p:spPr>
        <p:txBody>
          <a:bodyPr anchor="t"/>
          <a:lstStyle/>
          <a:p>
            <a:pPr algn="ctr">
              <a:defRPr/>
            </a:pPr>
            <a:r>
              <a:rPr lang="fr-FR" sz="3200" b="1" u="sng" dirty="0">
                <a:solidFill>
                  <a:srgbClr val="00B050"/>
                </a:solidFill>
                <a:latin typeface="+mn-lt"/>
                <a:ea typeface="+mn-ea"/>
                <a:cs typeface="+mn-cs"/>
              </a:rPr>
              <a:t>EXECUTION BUDGETAIRE </a:t>
            </a:r>
          </a:p>
        </p:txBody>
      </p:sp>
      <p:sp>
        <p:nvSpPr>
          <p:cNvPr id="6147" name="Espace réservé du contenu 2">
            <a:extLst>
              <a:ext uri="{FF2B5EF4-FFF2-40B4-BE49-F238E27FC236}">
                <a16:creationId xmlns:a16="http://schemas.microsoft.com/office/drawing/2014/main" id="{B04B7D9A-F84E-440C-8937-67C810C320B8}"/>
              </a:ext>
            </a:extLst>
          </p:cNvPr>
          <p:cNvSpPr>
            <a:spLocks noGrp="1"/>
          </p:cNvSpPr>
          <p:nvPr>
            <p:ph idx="1"/>
          </p:nvPr>
        </p:nvSpPr>
        <p:spPr>
          <a:xfrm>
            <a:off x="2135188" y="1557339"/>
            <a:ext cx="8229600" cy="4103687"/>
          </a:xfrm>
        </p:spPr>
        <p:txBody>
          <a:bodyPr/>
          <a:lstStyle/>
          <a:p>
            <a:pPr algn="just">
              <a:buFont typeface="Wingdings 2" panose="05020102010507070707" pitchFamily="18" charset="2"/>
              <a:buNone/>
            </a:pPr>
            <a:endParaRPr lang="fr-FR" altLang="x-none" b="1" u="sng"/>
          </a:p>
          <a:p>
            <a:pPr>
              <a:buFont typeface="Wingdings" panose="05000000000000000000" pitchFamily="2" charset="2"/>
              <a:buChar char="§"/>
            </a:pPr>
            <a:r>
              <a:rPr lang="fr-FR" altLang="x-none"/>
              <a:t>Interdiction formelle aux marchés de régularisation (Cf. Circulaire de régulation des marchés publics N°002-MEF/ARMP/2020 du 29 Décembre 2021 en son point XXVIII).</a:t>
            </a:r>
          </a:p>
          <a:p>
            <a:pPr>
              <a:buFont typeface="Wingdings" panose="05000000000000000000" pitchFamily="2" charset="2"/>
              <a:buChar char="Ø"/>
            </a:pPr>
            <a:r>
              <a:rPr lang="fr-FR" altLang="x-none" sz="2800" b="1" u="sng"/>
              <a:t>VISA</a:t>
            </a:r>
            <a:endParaRPr lang="fr-FR" altLang="x-none" sz="2800" b="1"/>
          </a:p>
          <a:p>
            <a:r>
              <a:rPr lang="fr-FR" altLang="x-none" sz="2800"/>
              <a:t>Pour recevoir le visa du Contrôle Financier, les DEF et les projets de marché, convention ou contrat peuvent être présentés en même temps. </a:t>
            </a:r>
          </a:p>
          <a:p>
            <a:pPr>
              <a:buFont typeface="Wingdings" panose="05000000000000000000" pitchFamily="2" charset="2"/>
              <a:buChar char="§"/>
            </a:pPr>
            <a:endParaRPr lang="fr-FR" altLang="x-none"/>
          </a:p>
          <a:p>
            <a:pPr algn="just">
              <a:buFont typeface="Wingdings 2" panose="05020102010507070707" pitchFamily="18" charset="2"/>
              <a:buNone/>
            </a:pPr>
            <a:endParaRPr lang="fr-FR" altLang="x-none"/>
          </a:p>
          <a:p>
            <a:pPr algn="just">
              <a:buFont typeface="Wingdings 2" panose="05020102010507070707" pitchFamily="18" charset="2"/>
              <a:buNone/>
            </a:pPr>
            <a:endParaRPr lang="fr-FR" altLang="x-none"/>
          </a:p>
        </p:txBody>
      </p:sp>
      <p:sp>
        <p:nvSpPr>
          <p:cNvPr id="6148" name="Espace réservé du numéro de diapositive 3">
            <a:extLst>
              <a:ext uri="{FF2B5EF4-FFF2-40B4-BE49-F238E27FC236}">
                <a16:creationId xmlns:a16="http://schemas.microsoft.com/office/drawing/2014/main" id="{9C190509-B363-4845-9DE5-4C669A8F3E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DF005199-337A-4AA2-85F0-D244535D9857}" type="slidenum">
              <a:rPr lang="fr-FR" altLang="en-US">
                <a:solidFill>
                  <a:srgbClr val="045C75"/>
                </a:solidFill>
                <a:latin typeface="Constantia" panose="02030602050306030303" pitchFamily="18" charset="0"/>
              </a:rPr>
              <a:pPr fontAlgn="base">
                <a:spcBef>
                  <a:spcPct val="0"/>
                </a:spcBef>
                <a:spcAft>
                  <a:spcPct val="0"/>
                </a:spcAft>
              </a:pPr>
              <a:t>93</a:t>
            </a:fld>
            <a:endParaRPr lang="fr-FR" altLang="en-US">
              <a:solidFill>
                <a:srgbClr val="045C75"/>
              </a:solidFill>
              <a:latin typeface="Constantia" panose="02030602050306030303" pitchFamily="18" charset="0"/>
            </a:endParaRPr>
          </a:p>
        </p:txBody>
      </p:sp>
      <p:sp>
        <p:nvSpPr>
          <p:cNvPr id="5" name="Rectangle 4"/>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D0F82642-E262-441A-9ED4-1F7E02102C4C}"/>
              </a:ext>
            </a:extLst>
          </p:cNvPr>
          <p:cNvSpPr>
            <a:spLocks noGrp="1"/>
          </p:cNvSpPr>
          <p:nvPr>
            <p:ph type="title"/>
          </p:nvPr>
        </p:nvSpPr>
        <p:spPr>
          <a:xfrm>
            <a:off x="2139950" y="600075"/>
            <a:ext cx="8229600" cy="1143000"/>
          </a:xfrm>
        </p:spPr>
        <p:txBody>
          <a:bodyPr anchor="t"/>
          <a:lstStyle/>
          <a:p>
            <a:pPr algn="ctr">
              <a:defRPr/>
            </a:pPr>
            <a:r>
              <a:rPr lang="fr-FR" sz="3200" b="1" u="sng" dirty="0">
                <a:solidFill>
                  <a:srgbClr val="00B050"/>
                </a:solidFill>
                <a:latin typeface="+mn-lt"/>
                <a:ea typeface="+mn-ea"/>
                <a:cs typeface="+mn-cs"/>
              </a:rPr>
              <a:t>EXECUTION BUDGETAIRE ( suite )  </a:t>
            </a:r>
          </a:p>
        </p:txBody>
      </p:sp>
      <p:sp>
        <p:nvSpPr>
          <p:cNvPr id="7170" name="Espace réservé du contenu 2">
            <a:extLst>
              <a:ext uri="{FF2B5EF4-FFF2-40B4-BE49-F238E27FC236}">
                <a16:creationId xmlns:a16="http://schemas.microsoft.com/office/drawing/2014/main" id="{801203D1-00D6-48FD-AFC4-1C51C8C87610}"/>
              </a:ext>
            </a:extLst>
          </p:cNvPr>
          <p:cNvSpPr>
            <a:spLocks noGrp="1"/>
          </p:cNvSpPr>
          <p:nvPr>
            <p:ph idx="1"/>
          </p:nvPr>
        </p:nvSpPr>
        <p:spPr>
          <a:xfrm>
            <a:off x="1843088" y="1457326"/>
            <a:ext cx="8526462" cy="5184775"/>
          </a:xfrm>
        </p:spPr>
        <p:txBody>
          <a:bodyPr>
            <a:normAutofit lnSpcReduction="10000"/>
          </a:bodyPr>
          <a:lstStyle/>
          <a:p>
            <a:pPr>
              <a:buFont typeface="Wingdings" panose="05000000000000000000" pitchFamily="2" charset="2"/>
              <a:buChar char="Ø"/>
            </a:pPr>
            <a:r>
              <a:rPr lang="fr-FR" altLang="x-none" b="1" u="sng"/>
              <a:t>DISPOSITIONS SPECIFIQUES</a:t>
            </a:r>
            <a:r>
              <a:rPr lang="fr-FR" altLang="x-none" u="sng"/>
              <a:t> </a:t>
            </a:r>
          </a:p>
          <a:p>
            <a:pPr>
              <a:buFont typeface="Wingdings" panose="05000000000000000000" pitchFamily="2" charset="2"/>
              <a:buChar char="v"/>
            </a:pPr>
            <a:r>
              <a:rPr lang="fr-FR" altLang="x-none" u="sng"/>
              <a:t> </a:t>
            </a:r>
            <a:r>
              <a:rPr lang="fr-FR" altLang="x-none" sz="2000" b="1" u="sng">
                <a:solidFill>
                  <a:srgbClr val="0076A3"/>
                </a:solidFill>
              </a:rPr>
              <a:t>Procédures à suivre pour les demandes d’autorisation d’engagement et de transfert de plus de 200 millions d’Ariary</a:t>
            </a:r>
            <a:r>
              <a:rPr lang="fr-FR" altLang="x-none" b="1"/>
              <a:t> </a:t>
            </a:r>
          </a:p>
          <a:p>
            <a:pPr>
              <a:buFont typeface="Wingdings 2" panose="05020102010507070707" pitchFamily="18" charset="2"/>
              <a:buNone/>
            </a:pPr>
            <a:r>
              <a:rPr lang="fr-FR" altLang="x-none" sz="2000"/>
              <a:t>Autorisation préalable du PRM et du PM sauf pour : </a:t>
            </a:r>
          </a:p>
          <a:p>
            <a:pPr>
              <a:buFont typeface="Wingdings" panose="05000000000000000000" pitchFamily="2" charset="2"/>
              <a:buChar char="q"/>
            </a:pPr>
            <a:r>
              <a:rPr lang="fr-FR" altLang="x-none" sz="2000"/>
              <a:t>Les dépenses de contributions internationales ; </a:t>
            </a:r>
          </a:p>
          <a:p>
            <a:pPr>
              <a:buFont typeface="Wingdings" panose="05000000000000000000" pitchFamily="2" charset="2"/>
              <a:buChar char="q"/>
            </a:pPr>
            <a:r>
              <a:rPr lang="fr-FR" altLang="x-none" sz="2000"/>
              <a:t>Les dépenses liées au Projet « Appui aux Développements Régionaux/Districts » convention 075 du MID</a:t>
            </a:r>
          </a:p>
          <a:p>
            <a:pPr>
              <a:buFont typeface="Wingdings" panose="05000000000000000000" pitchFamily="2" charset="2"/>
              <a:buChar char="q"/>
            </a:pPr>
            <a:r>
              <a:rPr lang="fr-FR" altLang="x-none" sz="2000"/>
              <a:t>Les dépenses sur financement extérieur (engagement global ou engagement de régularisation budgétaire) ;  </a:t>
            </a:r>
          </a:p>
          <a:p>
            <a:pPr>
              <a:buFont typeface="Wingdings" panose="05000000000000000000" pitchFamily="2" charset="2"/>
              <a:buChar char="q"/>
            </a:pPr>
            <a:r>
              <a:rPr lang="fr-FR" altLang="x-none" sz="2000"/>
              <a:t>Les dépenses ayant le caractère de solde, pension et services de la dette ; </a:t>
            </a:r>
          </a:p>
          <a:p>
            <a:pPr>
              <a:buFont typeface="Wingdings" panose="05000000000000000000" pitchFamily="2" charset="2"/>
              <a:buChar char="q"/>
            </a:pPr>
            <a:r>
              <a:rPr lang="fr-FR" altLang="x-none" sz="2000"/>
              <a:t>Les dépenses spécifiques à caractère inéluctable dans les pays de résidence des Représentations de Madagascar à l’extérieur ; </a:t>
            </a:r>
          </a:p>
          <a:p>
            <a:pPr>
              <a:buFont typeface="Wingdings" panose="05000000000000000000" pitchFamily="2" charset="2"/>
              <a:buChar char="q"/>
            </a:pPr>
            <a:r>
              <a:rPr lang="fr-FR" altLang="x-none" sz="2000"/>
              <a:t>Les charges liées aux opérations de transport et de sécurisation de fonds publics </a:t>
            </a:r>
          </a:p>
          <a:p>
            <a:pPr>
              <a:buFont typeface="Wingdings" panose="05000000000000000000" pitchFamily="2" charset="2"/>
              <a:buChar char="q"/>
            </a:pPr>
            <a:endParaRPr lang="fr-FR" altLang="x-none" sz="2000"/>
          </a:p>
        </p:txBody>
      </p:sp>
      <p:sp>
        <p:nvSpPr>
          <p:cNvPr id="7171" name="Espace réservé du numéro de diapositive 3">
            <a:extLst>
              <a:ext uri="{FF2B5EF4-FFF2-40B4-BE49-F238E27FC236}">
                <a16:creationId xmlns:a16="http://schemas.microsoft.com/office/drawing/2014/main" id="{FC6544C1-F75D-416D-BA58-D84E8FB6BB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2232FF4-93F3-49D0-81C8-3E1BC7C611B9}" type="slidenum">
              <a:rPr lang="fr-FR" altLang="en-US">
                <a:solidFill>
                  <a:srgbClr val="045C75"/>
                </a:solidFill>
                <a:latin typeface="Constantia" panose="02030602050306030303" pitchFamily="18" charset="0"/>
              </a:rPr>
              <a:pPr fontAlgn="base">
                <a:spcBef>
                  <a:spcPct val="0"/>
                </a:spcBef>
                <a:spcAft>
                  <a:spcPct val="0"/>
                </a:spcAft>
              </a:pPr>
              <a:t>94</a:t>
            </a:fld>
            <a:endParaRPr lang="fr-FR" altLang="en-US">
              <a:solidFill>
                <a:srgbClr val="045C75"/>
              </a:solidFill>
              <a:latin typeface="Constantia" panose="02030602050306030303" pitchFamily="18" charset="0"/>
            </a:endParaRPr>
          </a:p>
        </p:txBody>
      </p:sp>
      <p:sp>
        <p:nvSpPr>
          <p:cNvPr id="6" name="Rectangle 5"/>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DC67F5F-706E-44F6-A94F-C4380829ACDF}"/>
              </a:ext>
            </a:extLst>
          </p:cNvPr>
          <p:cNvSpPr>
            <a:spLocks noGrp="1"/>
          </p:cNvSpPr>
          <p:nvPr>
            <p:ph type="title"/>
          </p:nvPr>
        </p:nvSpPr>
        <p:spPr/>
        <p:txBody>
          <a:bodyPr anchor="t"/>
          <a:lstStyle/>
          <a:p>
            <a:pPr algn="ctr">
              <a:defRPr/>
            </a:pPr>
            <a:r>
              <a:rPr lang="fr-FR" sz="3200" b="1" u="sng" dirty="0">
                <a:solidFill>
                  <a:srgbClr val="00B050"/>
                </a:solidFill>
                <a:latin typeface="+mn-lt"/>
                <a:ea typeface="+mn-ea"/>
                <a:cs typeface="+mn-cs"/>
              </a:rPr>
              <a:t>EXECUTION BUDGETAIRE ( suite )  </a:t>
            </a:r>
          </a:p>
        </p:txBody>
      </p:sp>
      <p:sp>
        <p:nvSpPr>
          <p:cNvPr id="8194" name="Espace réservé du contenu 2">
            <a:extLst>
              <a:ext uri="{FF2B5EF4-FFF2-40B4-BE49-F238E27FC236}">
                <a16:creationId xmlns:a16="http://schemas.microsoft.com/office/drawing/2014/main" id="{5413160B-220C-4D64-B855-52F4D17A6D8C}"/>
              </a:ext>
            </a:extLst>
          </p:cNvPr>
          <p:cNvSpPr>
            <a:spLocks noGrp="1"/>
          </p:cNvSpPr>
          <p:nvPr>
            <p:ph idx="1"/>
          </p:nvPr>
        </p:nvSpPr>
        <p:spPr>
          <a:xfrm>
            <a:off x="1981200" y="1276351"/>
            <a:ext cx="8229600" cy="5248275"/>
          </a:xfrm>
        </p:spPr>
        <p:txBody>
          <a:bodyPr/>
          <a:lstStyle/>
          <a:p>
            <a:pPr>
              <a:buFont typeface="Wingdings" panose="05000000000000000000" pitchFamily="2" charset="2"/>
              <a:buChar char="v"/>
            </a:pPr>
            <a:r>
              <a:rPr lang="fr-FR" altLang="x-none" sz="2000" b="1" u="sng">
                <a:solidFill>
                  <a:srgbClr val="0076A3"/>
                </a:solidFill>
              </a:rPr>
              <a:t>Contrat d’abonnement</a:t>
            </a:r>
            <a:r>
              <a:rPr lang="fr-FR" altLang="x-none"/>
              <a:t> :	</a:t>
            </a:r>
          </a:p>
          <a:p>
            <a:pPr>
              <a:buFont typeface="Wingdings 2" panose="05020102010507070707" pitchFamily="18" charset="2"/>
              <a:buNone/>
            </a:pPr>
            <a:r>
              <a:rPr lang="fr-FR" altLang="x-none" sz="2000"/>
              <a:t>Visa du Contrôle Financier pour tous les contrats d’abonnements (exception : contrôle préalable dans le cadre du CHED</a:t>
            </a:r>
            <a:r>
              <a:rPr lang="fr-FR" altLang="x-none" sz="2400"/>
              <a:t>). </a:t>
            </a:r>
          </a:p>
          <a:p>
            <a:pPr>
              <a:buFont typeface="Wingdings" panose="05000000000000000000" pitchFamily="2" charset="2"/>
              <a:buChar char="v"/>
            </a:pPr>
            <a:r>
              <a:rPr lang="fr-FR" altLang="x-none" b="1"/>
              <a:t> </a:t>
            </a:r>
            <a:r>
              <a:rPr lang="fr-FR" altLang="x-none" sz="2000" b="1" u="sng">
                <a:solidFill>
                  <a:srgbClr val="0076A3"/>
                </a:solidFill>
              </a:rPr>
              <a:t>Projets financés entièrement par subventions ou dons des PTF</a:t>
            </a:r>
          </a:p>
          <a:p>
            <a:r>
              <a:rPr lang="fr-FR" altLang="x-none" sz="2000"/>
              <a:t>Engagement global sur présentation de PTBA avec avis de non objection des PTFs</a:t>
            </a:r>
          </a:p>
          <a:p>
            <a:r>
              <a:rPr lang="fr-FR" altLang="x-none" sz="2000"/>
              <a:t>Ministères tutelles des projets à prendre un décret d’avance en cas de signature de nouvelles conventions en cours d’exercice. </a:t>
            </a:r>
          </a:p>
          <a:p>
            <a:r>
              <a:rPr lang="fr-FR" altLang="x-none" sz="2000"/>
              <a:t>L’inexistence des comptes du PCOP relatifs aux besoins de l’agence d’exécution dans le budget d’exécution de la LF n’empêche pas le décaissement des fonds. Toutefois, le RdP et l’ORDSEC devront procéder à un aménagement interne des crédits inscrits dans la convention en vue de la régularisation</a:t>
            </a:r>
            <a:r>
              <a:rPr lang="fr-FR" altLang="x-none" sz="1800"/>
              <a:t>.</a:t>
            </a:r>
          </a:p>
          <a:p>
            <a:pPr>
              <a:buFont typeface="Wingdings" panose="05000000000000000000" pitchFamily="2" charset="2"/>
              <a:buChar char="q"/>
            </a:pPr>
            <a:endParaRPr lang="fr-FR" altLang="x-none" sz="1800"/>
          </a:p>
          <a:p>
            <a:pPr>
              <a:buFont typeface="Wingdings" panose="05000000000000000000" pitchFamily="2" charset="2"/>
              <a:buChar char="q"/>
            </a:pPr>
            <a:endParaRPr lang="fr-FR" altLang="x-none" sz="1800"/>
          </a:p>
        </p:txBody>
      </p:sp>
      <p:sp>
        <p:nvSpPr>
          <p:cNvPr id="8195" name="Espace réservé du numéro de diapositive 3">
            <a:extLst>
              <a:ext uri="{FF2B5EF4-FFF2-40B4-BE49-F238E27FC236}">
                <a16:creationId xmlns:a16="http://schemas.microsoft.com/office/drawing/2014/main" id="{DAFC84FC-D705-443E-8DDE-CF6C739BC1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21851A79-A4C1-4BEF-A51B-AEE57D03C687}" type="slidenum">
              <a:rPr lang="fr-FR" altLang="en-US">
                <a:solidFill>
                  <a:srgbClr val="045C75"/>
                </a:solidFill>
                <a:latin typeface="Constantia" panose="02030602050306030303" pitchFamily="18" charset="0"/>
              </a:rPr>
              <a:pPr fontAlgn="base">
                <a:spcBef>
                  <a:spcPct val="0"/>
                </a:spcBef>
                <a:spcAft>
                  <a:spcPct val="0"/>
                </a:spcAft>
              </a:pPr>
              <a:t>95</a:t>
            </a:fld>
            <a:endParaRPr lang="fr-FR" altLang="en-US">
              <a:solidFill>
                <a:srgbClr val="045C75"/>
              </a:solidFill>
              <a:latin typeface="Constantia" panose="02030602050306030303" pitchFamily="18" charset="0"/>
            </a:endParaRPr>
          </a:p>
        </p:txBody>
      </p:sp>
      <p:sp>
        <p:nvSpPr>
          <p:cNvPr id="6" name="Rectangle 5"/>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B3F69EA-6B0B-4C31-BEF9-48037795137B}"/>
              </a:ext>
            </a:extLst>
          </p:cNvPr>
          <p:cNvSpPr>
            <a:spLocks noGrp="1"/>
          </p:cNvSpPr>
          <p:nvPr>
            <p:ph type="title"/>
          </p:nvPr>
        </p:nvSpPr>
        <p:spPr>
          <a:xfrm>
            <a:off x="1981200" y="549275"/>
            <a:ext cx="8229600" cy="1143000"/>
          </a:xfrm>
        </p:spPr>
        <p:txBody>
          <a:bodyPr anchor="t"/>
          <a:lstStyle/>
          <a:p>
            <a:pPr algn="ctr">
              <a:defRPr/>
            </a:pPr>
            <a:r>
              <a:rPr lang="fr-FR" sz="3200" b="1" u="sng" dirty="0">
                <a:solidFill>
                  <a:srgbClr val="00B050"/>
                </a:solidFill>
                <a:latin typeface="+mn-lt"/>
                <a:ea typeface="+mn-ea"/>
                <a:cs typeface="+mn-cs"/>
              </a:rPr>
              <a:t>EXECUTION BUDGETAIRE ( suite )  </a:t>
            </a:r>
          </a:p>
        </p:txBody>
      </p:sp>
      <p:sp>
        <p:nvSpPr>
          <p:cNvPr id="9218" name="Espace réservé du contenu 2">
            <a:extLst>
              <a:ext uri="{FF2B5EF4-FFF2-40B4-BE49-F238E27FC236}">
                <a16:creationId xmlns:a16="http://schemas.microsoft.com/office/drawing/2014/main" id="{A0D1A48C-77FA-403A-8576-8330CDA5263F}"/>
              </a:ext>
            </a:extLst>
          </p:cNvPr>
          <p:cNvSpPr>
            <a:spLocks noGrp="1"/>
          </p:cNvSpPr>
          <p:nvPr>
            <p:ph idx="1"/>
          </p:nvPr>
        </p:nvSpPr>
        <p:spPr>
          <a:xfrm>
            <a:off x="1847850" y="1049338"/>
            <a:ext cx="8229600" cy="5518150"/>
          </a:xfrm>
        </p:spPr>
        <p:txBody>
          <a:bodyPr/>
          <a:lstStyle/>
          <a:p>
            <a:pPr>
              <a:buFont typeface="Wingdings" panose="05000000000000000000" pitchFamily="2" charset="2"/>
              <a:buChar char="v"/>
            </a:pPr>
            <a:r>
              <a:rPr lang="fr-FR" altLang="x-none" sz="2000" b="1" u="sng">
                <a:solidFill>
                  <a:srgbClr val="0076A3"/>
                </a:solidFill>
              </a:rPr>
              <a:t>Crédits d’Investissement destinés à l’Appui au Développement (CIAD)</a:t>
            </a:r>
          </a:p>
          <a:p>
            <a:pPr>
              <a:buFont typeface="Wingdings 2" panose="05020102010507070707" pitchFamily="18" charset="2"/>
              <a:buNone/>
            </a:pPr>
            <a:r>
              <a:rPr lang="fr-FR" altLang="x-none" sz="2000" b="1" i="1">
                <a:solidFill>
                  <a:srgbClr val="FF0000"/>
                </a:solidFill>
              </a:rPr>
              <a:t>Exécution des CIAD :</a:t>
            </a:r>
            <a:endParaRPr lang="fr-FR" altLang="x-none" sz="2000">
              <a:solidFill>
                <a:srgbClr val="FF0000"/>
              </a:solidFill>
            </a:endParaRPr>
          </a:p>
          <a:p>
            <a:r>
              <a:rPr lang="fr-FR" altLang="x-none" sz="2000"/>
              <a:t>Autorisation à l’utilisation du compte 2317X sans dépasser le 35 % du montant annuel des crédits. </a:t>
            </a:r>
          </a:p>
          <a:p>
            <a:pPr>
              <a:buFont typeface="Wingdings 2" panose="05020102010507070707" pitchFamily="18" charset="2"/>
              <a:buNone/>
            </a:pPr>
            <a:r>
              <a:rPr lang="fr-FR" altLang="x-none" sz="2000" b="1" i="1">
                <a:solidFill>
                  <a:srgbClr val="FF0000"/>
                </a:solidFill>
              </a:rPr>
              <a:t> Autres :</a:t>
            </a:r>
          </a:p>
          <a:p>
            <a:pPr>
              <a:buFont typeface="Wingdings 2" panose="05020102010507070707" pitchFamily="18" charset="2"/>
              <a:buNone/>
            </a:pPr>
            <a:r>
              <a:rPr lang="fr-FR" altLang="x-none" sz="2000"/>
              <a:t>Le programme d'emploi du CIAD au niveau des Districts est un acte à incidence financière dans la mesure où il décrit les lignes de crédits et l'utilisation des fonds y étant consacrés.  </a:t>
            </a:r>
          </a:p>
          <a:p>
            <a:pPr>
              <a:buFont typeface="Wingdings 2" panose="05020102010507070707" pitchFamily="18" charset="2"/>
              <a:buNone/>
            </a:pPr>
            <a:r>
              <a:rPr lang="fr-FR" altLang="x-none" sz="2000"/>
              <a:t>Visas du Contrôle Financier dans le cadre d’un engagement global : </a:t>
            </a:r>
          </a:p>
          <a:p>
            <a:r>
              <a:rPr lang="fr-FR" altLang="x-none" sz="2000"/>
              <a:t>Le projet de décision portant versement au compte 46778 </a:t>
            </a:r>
          </a:p>
          <a:p>
            <a:r>
              <a:rPr lang="fr-FR" altLang="x-none" sz="2000"/>
              <a:t>Le programme d’emploi dudit crédit ; </a:t>
            </a:r>
          </a:p>
          <a:p>
            <a:r>
              <a:rPr lang="fr-FR" altLang="x-none" sz="2000"/>
              <a:t>Le TEF relatif au dit engagement global.</a:t>
            </a:r>
            <a:endParaRPr lang="fr-FR" altLang="x-none"/>
          </a:p>
          <a:p>
            <a:pPr>
              <a:buFont typeface="Wingdings 2" panose="05020102010507070707" pitchFamily="18" charset="2"/>
              <a:buNone/>
            </a:pPr>
            <a:endParaRPr lang="fr-FR" altLang="x-none"/>
          </a:p>
        </p:txBody>
      </p:sp>
      <p:sp>
        <p:nvSpPr>
          <p:cNvPr id="9219" name="Espace réservé du numéro de diapositive 3">
            <a:extLst>
              <a:ext uri="{FF2B5EF4-FFF2-40B4-BE49-F238E27FC236}">
                <a16:creationId xmlns:a16="http://schemas.microsoft.com/office/drawing/2014/main" id="{7F976B6D-3364-4FC3-98C0-F6F71B1117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8E20D7A7-2F79-4781-9178-711345470506}" type="slidenum">
              <a:rPr lang="fr-FR" altLang="en-US">
                <a:solidFill>
                  <a:srgbClr val="045C75"/>
                </a:solidFill>
                <a:latin typeface="Constantia" panose="02030602050306030303" pitchFamily="18" charset="0"/>
              </a:rPr>
              <a:pPr fontAlgn="base">
                <a:spcBef>
                  <a:spcPct val="0"/>
                </a:spcBef>
                <a:spcAft>
                  <a:spcPct val="0"/>
                </a:spcAft>
              </a:pPr>
              <a:t>96</a:t>
            </a:fld>
            <a:endParaRPr lang="fr-FR" altLang="en-US">
              <a:solidFill>
                <a:srgbClr val="045C75"/>
              </a:solidFill>
              <a:latin typeface="Constantia" panose="02030602050306030303" pitchFamily="18" charset="0"/>
            </a:endParaRPr>
          </a:p>
        </p:txBody>
      </p:sp>
      <p:sp>
        <p:nvSpPr>
          <p:cNvPr id="6" name="Rectangle 5"/>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83CF119-7EBC-45C0-9381-100A2D1C82C9}"/>
              </a:ext>
            </a:extLst>
          </p:cNvPr>
          <p:cNvSpPr>
            <a:spLocks noGrp="1"/>
          </p:cNvSpPr>
          <p:nvPr>
            <p:ph type="title"/>
          </p:nvPr>
        </p:nvSpPr>
        <p:spPr>
          <a:xfrm>
            <a:off x="1981200" y="704851"/>
            <a:ext cx="8229600" cy="779463"/>
          </a:xfrm>
        </p:spPr>
        <p:txBody>
          <a:bodyPr anchor="t"/>
          <a:lstStyle/>
          <a:p>
            <a:pPr algn="ctr">
              <a:defRPr/>
            </a:pPr>
            <a:r>
              <a:rPr lang="fr-FR" sz="3200" b="1" u="sng" dirty="0">
                <a:solidFill>
                  <a:srgbClr val="00B050"/>
                </a:solidFill>
                <a:latin typeface="+mn-lt"/>
                <a:ea typeface="+mn-ea"/>
                <a:cs typeface="+mn-cs"/>
              </a:rPr>
              <a:t>EXECUTION BUDGETAIRE ( suite )  </a:t>
            </a:r>
          </a:p>
        </p:txBody>
      </p:sp>
      <p:sp>
        <p:nvSpPr>
          <p:cNvPr id="10242" name="Espace réservé du contenu 2">
            <a:extLst>
              <a:ext uri="{FF2B5EF4-FFF2-40B4-BE49-F238E27FC236}">
                <a16:creationId xmlns:a16="http://schemas.microsoft.com/office/drawing/2014/main" id="{B40BE77A-3811-45A9-9EA3-1402269C062C}"/>
              </a:ext>
            </a:extLst>
          </p:cNvPr>
          <p:cNvSpPr>
            <a:spLocks noGrp="1"/>
          </p:cNvSpPr>
          <p:nvPr>
            <p:ph idx="1"/>
          </p:nvPr>
        </p:nvSpPr>
        <p:spPr>
          <a:xfrm>
            <a:off x="1968500" y="1444626"/>
            <a:ext cx="8229600" cy="4911725"/>
          </a:xfrm>
        </p:spPr>
        <p:txBody>
          <a:bodyPr/>
          <a:lstStyle/>
          <a:p>
            <a:pPr>
              <a:buFont typeface="Wingdings" panose="05000000000000000000" pitchFamily="2" charset="2"/>
              <a:buChar char="v"/>
            </a:pPr>
            <a:r>
              <a:rPr lang="fr-FR" altLang="x-none" sz="2400" b="1" u="sng">
                <a:solidFill>
                  <a:srgbClr val="0076A3"/>
                </a:solidFill>
              </a:rPr>
              <a:t>Règlement des arriérés TVA :</a:t>
            </a:r>
          </a:p>
          <a:p>
            <a:pPr>
              <a:buFont typeface="Wingdings 2" panose="05020102010507070707" pitchFamily="18" charset="2"/>
              <a:buNone/>
            </a:pPr>
            <a:r>
              <a:rPr lang="fr-FR" altLang="x-none" sz="2400"/>
              <a:t>Les arriérés TVA de l’exercice 2019 et antérieurs sont à adresser à l DGCFAG et supportées par le budget du MEF</a:t>
            </a:r>
            <a:r>
              <a:rPr lang="fr-FR" altLang="x-none" sz="3200"/>
              <a:t>.</a:t>
            </a:r>
          </a:p>
          <a:p>
            <a:pPr>
              <a:buFont typeface="Wingdings" panose="05000000000000000000" pitchFamily="2" charset="2"/>
              <a:buChar char="v"/>
            </a:pPr>
            <a:r>
              <a:rPr lang="fr-FR" altLang="x-none" sz="2400" b="1" u="sng">
                <a:solidFill>
                  <a:srgbClr val="0076A3"/>
                </a:solidFill>
              </a:rPr>
              <a:t>Compte 2317 « Frais de pré-exploitation »  </a:t>
            </a:r>
          </a:p>
          <a:p>
            <a:r>
              <a:rPr lang="fr-FR" altLang="x-none" sz="2400"/>
              <a:t>Les dépenses correspondantes au compte 2317 (autres que CIAD) ne doivent dépasser 25% des crédits de paiement (RPI) alloués.  </a:t>
            </a:r>
          </a:p>
          <a:p>
            <a:r>
              <a:rPr lang="fr-FR" altLang="x-none" sz="2400"/>
              <a:t>Pour le sous compte 23174, les dépenses en Carburants et Lubrifiants ne doivent pas dépasser les 25% des crédits y inscrits.</a:t>
            </a:r>
          </a:p>
          <a:p>
            <a:pPr>
              <a:buFont typeface="Wingdings 2" panose="05020102010507070707" pitchFamily="18" charset="2"/>
              <a:buNone/>
            </a:pPr>
            <a:endParaRPr lang="fr-FR" altLang="x-none" sz="2400"/>
          </a:p>
        </p:txBody>
      </p:sp>
      <p:sp>
        <p:nvSpPr>
          <p:cNvPr id="10243" name="Espace réservé du numéro de diapositive 3">
            <a:extLst>
              <a:ext uri="{FF2B5EF4-FFF2-40B4-BE49-F238E27FC236}">
                <a16:creationId xmlns:a16="http://schemas.microsoft.com/office/drawing/2014/main" id="{B4083C5B-82F0-4EE9-8F86-5426974742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22ABD5EE-0E7A-43B2-9C79-8873BE5EFF54}" type="slidenum">
              <a:rPr lang="fr-FR" altLang="en-US">
                <a:solidFill>
                  <a:srgbClr val="045C75"/>
                </a:solidFill>
                <a:latin typeface="Constantia" panose="02030602050306030303" pitchFamily="18" charset="0"/>
              </a:rPr>
              <a:pPr fontAlgn="base">
                <a:spcBef>
                  <a:spcPct val="0"/>
                </a:spcBef>
                <a:spcAft>
                  <a:spcPct val="0"/>
                </a:spcAft>
              </a:pPr>
              <a:t>97</a:t>
            </a:fld>
            <a:endParaRPr lang="fr-FR" altLang="en-US">
              <a:solidFill>
                <a:srgbClr val="045C75"/>
              </a:solidFill>
              <a:latin typeface="Constantia" panose="02030602050306030303" pitchFamily="18" charset="0"/>
            </a:endParaRPr>
          </a:p>
        </p:txBody>
      </p:sp>
      <p:sp>
        <p:nvSpPr>
          <p:cNvPr id="6" name="Rectangle 5"/>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a:extLst>
              <a:ext uri="{FF2B5EF4-FFF2-40B4-BE49-F238E27FC236}">
                <a16:creationId xmlns:a16="http://schemas.microsoft.com/office/drawing/2014/main" id="{A40A5806-9748-4749-BF65-6633BB36C10E}"/>
              </a:ext>
            </a:extLst>
          </p:cNvPr>
          <p:cNvSpPr>
            <a:spLocks noGrp="1"/>
          </p:cNvSpPr>
          <p:nvPr>
            <p:ph idx="1"/>
          </p:nvPr>
        </p:nvSpPr>
        <p:spPr>
          <a:xfrm>
            <a:off x="1992313" y="692151"/>
            <a:ext cx="8229600" cy="5184775"/>
          </a:xfrm>
        </p:spPr>
        <p:txBody>
          <a:bodyPr>
            <a:normAutofit lnSpcReduction="10000"/>
          </a:bodyPr>
          <a:lstStyle/>
          <a:p>
            <a:pPr algn="just">
              <a:buFont typeface="Wingdings" panose="05000000000000000000" pitchFamily="2" charset="2"/>
              <a:buChar char="Ø"/>
            </a:pPr>
            <a:r>
              <a:rPr lang="fr-FR" altLang="x-none" b="1" u="sng"/>
              <a:t>AUTRES DISPOSITIONS CONCERNANT L’EXECUTION</a:t>
            </a:r>
          </a:p>
          <a:p>
            <a:pPr>
              <a:buFont typeface="Wingdings" panose="05000000000000000000" pitchFamily="2" charset="2"/>
              <a:buChar char="v"/>
            </a:pPr>
            <a:r>
              <a:rPr lang="fr-FR" altLang="x-none" sz="2000" b="1" u="sng">
                <a:solidFill>
                  <a:srgbClr val="0076A3"/>
                </a:solidFill>
              </a:rPr>
              <a:t>Modification et mouvements de crédits</a:t>
            </a:r>
            <a:r>
              <a:rPr lang="fr-FR" altLang="x-none" sz="2400" b="1"/>
              <a:t> :</a:t>
            </a:r>
            <a:endParaRPr lang="fr-FR" altLang="x-none" sz="2400"/>
          </a:p>
          <a:p>
            <a:r>
              <a:rPr lang="fr-FR" altLang="x-none" sz="2400"/>
              <a:t>Les comptes 23172 et 23174 ainsi que 6131 ne peuvent être renfloués par d’autres comptes ou d’autres sous comptes que sur autorisation du MEF assorti d’un programme d’emploi avec visa préalable du CF.</a:t>
            </a:r>
          </a:p>
          <a:p>
            <a:r>
              <a:rPr lang="fr-FR" altLang="x-none" sz="2400"/>
              <a:t>Tout aménagement de crédits sur les sous-comptes du 2317 sera effectué par voie d’Arrêté. </a:t>
            </a:r>
          </a:p>
          <a:p>
            <a:pPr>
              <a:buFont typeface="Wingdings" panose="05000000000000000000" pitchFamily="2" charset="2"/>
              <a:buChar char="v"/>
            </a:pPr>
            <a:r>
              <a:rPr lang="fr-FR" altLang="x-none" sz="2000" b="1" u="sng">
                <a:solidFill>
                  <a:srgbClr val="0076A3"/>
                </a:solidFill>
              </a:rPr>
              <a:t>Virement de crédits</a:t>
            </a:r>
            <a:r>
              <a:rPr lang="fr-FR" altLang="x-none" sz="2400" b="1" i="1"/>
              <a:t> : </a:t>
            </a:r>
            <a:endParaRPr lang="fr-FR" altLang="x-none" sz="2400"/>
          </a:p>
          <a:p>
            <a:r>
              <a:rPr lang="fr-FR" altLang="x-none" sz="2400"/>
              <a:t>Cumul de taux sans excéder les 10% des crédits initiaux du programme de prélèvement pour les virements de crédits entre programmes d’un même Ministère en cours d’une même année (article 19 LOLF).</a:t>
            </a:r>
          </a:p>
          <a:p>
            <a:pPr algn="just">
              <a:buFont typeface="Wingdings 2" panose="05020102010507070707" pitchFamily="18" charset="2"/>
              <a:buNone/>
            </a:pPr>
            <a:endParaRPr lang="fr-FR" altLang="x-none" b="1" u="sng"/>
          </a:p>
        </p:txBody>
      </p:sp>
      <p:sp>
        <p:nvSpPr>
          <p:cNvPr id="11267" name="Espace réservé du numéro de diapositive 3">
            <a:extLst>
              <a:ext uri="{FF2B5EF4-FFF2-40B4-BE49-F238E27FC236}">
                <a16:creationId xmlns:a16="http://schemas.microsoft.com/office/drawing/2014/main" id="{49DF19A2-2CE0-4286-88B2-CADED1BF79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82581A62-EB67-4587-9FDA-548EB834F34E}" type="slidenum">
              <a:rPr lang="fr-FR" altLang="en-US">
                <a:solidFill>
                  <a:srgbClr val="045C75"/>
                </a:solidFill>
                <a:latin typeface="Constantia" panose="02030602050306030303" pitchFamily="18" charset="0"/>
              </a:rPr>
              <a:pPr fontAlgn="base">
                <a:spcBef>
                  <a:spcPct val="0"/>
                </a:spcBef>
                <a:spcAft>
                  <a:spcPct val="0"/>
                </a:spcAft>
              </a:pPr>
              <a:t>98</a:t>
            </a:fld>
            <a:endParaRPr lang="fr-FR" altLang="en-US">
              <a:solidFill>
                <a:srgbClr val="045C75"/>
              </a:solidFill>
              <a:latin typeface="Constantia" panose="02030602050306030303" pitchFamily="18" charset="0"/>
            </a:endParaRPr>
          </a:p>
        </p:txBody>
      </p:sp>
      <p:sp>
        <p:nvSpPr>
          <p:cNvPr id="4" name="Rectangle 3"/>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2">
            <a:extLst>
              <a:ext uri="{FF2B5EF4-FFF2-40B4-BE49-F238E27FC236}">
                <a16:creationId xmlns:a16="http://schemas.microsoft.com/office/drawing/2014/main" id="{DFB5E7AA-1677-46FF-8324-35FDE023C88B}"/>
              </a:ext>
            </a:extLst>
          </p:cNvPr>
          <p:cNvSpPr>
            <a:spLocks noGrp="1"/>
          </p:cNvSpPr>
          <p:nvPr>
            <p:ph idx="1"/>
          </p:nvPr>
        </p:nvSpPr>
        <p:spPr>
          <a:xfrm>
            <a:off x="1981200" y="1700214"/>
            <a:ext cx="8229600" cy="4624387"/>
          </a:xfrm>
        </p:spPr>
        <p:txBody>
          <a:bodyPr/>
          <a:lstStyle/>
          <a:p>
            <a:pPr>
              <a:buFont typeface="Wingdings" panose="05000000000000000000" pitchFamily="2" charset="2"/>
              <a:buChar char="v"/>
            </a:pPr>
            <a:r>
              <a:rPr lang="fr-FR" altLang="x-none" b="1">
                <a:solidFill>
                  <a:srgbClr val="FF0000"/>
                </a:solidFill>
              </a:rPr>
              <a:t>Comptes définitifs  </a:t>
            </a:r>
          </a:p>
          <a:p>
            <a:r>
              <a:rPr lang="fr-FR" altLang="x-none" b="1">
                <a:solidFill>
                  <a:srgbClr val="00B050"/>
                </a:solidFill>
              </a:rPr>
              <a:t>Budget Général </a:t>
            </a:r>
            <a:r>
              <a:rPr lang="fr-FR" altLang="x-none">
                <a:solidFill>
                  <a:srgbClr val="00B050"/>
                </a:solidFill>
              </a:rPr>
              <a:t> </a:t>
            </a:r>
          </a:p>
          <a:p>
            <a:pPr>
              <a:buFont typeface="Wingdings 2" panose="05020102010507070707" pitchFamily="18" charset="2"/>
              <a:buNone/>
            </a:pPr>
            <a:r>
              <a:rPr lang="fr-FR" altLang="x-none"/>
              <a:t>Transmission à la Direction du Budget des BCSE centraux 2021 avant le </a:t>
            </a:r>
            <a:r>
              <a:rPr lang="fr-FR" altLang="x-none" b="1"/>
              <a:t>25 Mars 2022</a:t>
            </a:r>
            <a:r>
              <a:rPr lang="fr-FR" altLang="x-none"/>
              <a:t>. </a:t>
            </a:r>
          </a:p>
          <a:p>
            <a:r>
              <a:rPr lang="fr-FR" altLang="x-none" b="1">
                <a:solidFill>
                  <a:srgbClr val="00B050"/>
                </a:solidFill>
              </a:rPr>
              <a:t>Dépassement de crédits </a:t>
            </a:r>
            <a:r>
              <a:rPr lang="fr-FR" altLang="x-none">
                <a:solidFill>
                  <a:srgbClr val="00B050"/>
                </a:solidFill>
              </a:rPr>
              <a:t> </a:t>
            </a:r>
          </a:p>
          <a:p>
            <a:pPr>
              <a:buFont typeface="Wingdings 2" panose="05020102010507070707" pitchFamily="18" charset="2"/>
              <a:buNone/>
            </a:pPr>
            <a:r>
              <a:rPr lang="fr-FR" altLang="x-none"/>
              <a:t>Seuls les dépassements résultant de circonstance de force majeure peuvent être approuvés (articles 2 et 43 LOLF).</a:t>
            </a:r>
          </a:p>
          <a:p>
            <a:endParaRPr lang="fr-FR" altLang="x-none"/>
          </a:p>
        </p:txBody>
      </p:sp>
      <p:sp>
        <p:nvSpPr>
          <p:cNvPr id="12291" name="Espace réservé du numéro de diapositive 3">
            <a:extLst>
              <a:ext uri="{FF2B5EF4-FFF2-40B4-BE49-F238E27FC236}">
                <a16:creationId xmlns:a16="http://schemas.microsoft.com/office/drawing/2014/main" id="{9AB03C51-B363-4131-A180-3C57F48D90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DE13A5D0-120B-4829-906A-7BF0EF03D745}" type="slidenum">
              <a:rPr lang="fr-FR" altLang="en-US">
                <a:solidFill>
                  <a:srgbClr val="045C75"/>
                </a:solidFill>
                <a:latin typeface="Constantia" panose="02030602050306030303" pitchFamily="18" charset="0"/>
              </a:rPr>
              <a:pPr fontAlgn="base">
                <a:spcBef>
                  <a:spcPct val="0"/>
                </a:spcBef>
                <a:spcAft>
                  <a:spcPct val="0"/>
                </a:spcAft>
              </a:pPr>
              <a:t>99</a:t>
            </a:fld>
            <a:endParaRPr lang="fr-FR" altLang="en-US">
              <a:solidFill>
                <a:srgbClr val="045C75"/>
              </a:solidFill>
              <a:latin typeface="Constantia" panose="02030602050306030303" pitchFamily="18" charset="0"/>
            </a:endParaRPr>
          </a:p>
        </p:txBody>
      </p:sp>
      <p:sp>
        <p:nvSpPr>
          <p:cNvPr id="4" name="Rectangle 3"/>
          <p:cNvSpPr/>
          <p:nvPr/>
        </p:nvSpPr>
        <p:spPr>
          <a:xfrm>
            <a:off x="8844952" y="170628"/>
            <a:ext cx="2896947" cy="369332"/>
          </a:xfrm>
          <a:prstGeom prst="rect">
            <a:avLst/>
          </a:prstGeom>
        </p:spPr>
        <p:txBody>
          <a:bodyPr wrap="none">
            <a:spAutoFit/>
          </a:bodyPr>
          <a:lstStyle/>
          <a:p>
            <a:r>
              <a:rPr lang="fr-FR" b="1" dirty="0">
                <a:solidFill>
                  <a:srgbClr val="0DA5A5"/>
                </a:solidFill>
                <a:latin typeface="Abadi"/>
              </a:rPr>
              <a:t>VII- CONTRÔLE FINANCIER</a:t>
            </a:r>
            <a:endParaRPr lang="fr-FR" dirty="0"/>
          </a:p>
        </p:txBody>
      </p:sp>
    </p:spTree>
  </p:cSld>
  <p:clrMapOvr>
    <a:masterClrMapping/>
  </p:clrMapOvr>
</p:sld>
</file>

<file path=ppt/theme/theme1.xml><?xml version="1.0" encoding="utf-8"?>
<a:theme xmlns:a="http://schemas.openxmlformats.org/drawingml/2006/main" name="TF10001025">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898</TotalTime>
  <Words>11177</Words>
  <Application>Microsoft Office PowerPoint</Application>
  <PresentationFormat>Grand écran</PresentationFormat>
  <Paragraphs>2056</Paragraphs>
  <Slides>230</Slides>
  <Notes>74</Notes>
  <HiddenSlides>0</HiddenSlides>
  <MMClips>0</MMClips>
  <ScaleCrop>false</ScaleCrop>
  <HeadingPairs>
    <vt:vector size="4" baseType="variant">
      <vt:variant>
        <vt:lpstr>Thème</vt:lpstr>
      </vt:variant>
      <vt:variant>
        <vt:i4>1</vt:i4>
      </vt:variant>
      <vt:variant>
        <vt:lpstr>Titres des diapositives</vt:lpstr>
      </vt:variant>
      <vt:variant>
        <vt:i4>230</vt:i4>
      </vt:variant>
    </vt:vector>
  </HeadingPairs>
  <TitlesOfParts>
    <vt:vector size="231" baseType="lpstr">
      <vt:lpstr>TF10001025</vt:lpstr>
      <vt:lpstr>Présentation PowerPoint</vt:lpstr>
      <vt:lpstr>PROGRAMME</vt:lpstr>
      <vt:lpstr>  </vt:lpstr>
      <vt:lpstr>CONTRÔLE A PRIORI</vt:lpstr>
      <vt:lpstr>PROCEDURES DEVANT LA CNM</vt:lpstr>
      <vt:lpstr>CIRCUIT D’UN DOSSIER </vt:lpstr>
      <vt:lpstr>ALLEGEMENT DU CONTRÔLE A PRIORI</vt:lpstr>
      <vt:lpstr>PRINCIPAUX PROBLEMES ET MOTIFS DE REJET (1)</vt:lpstr>
      <vt:lpstr>PRINCIPAUX PROBLEMES ET MOTIFS DE REJET (2)</vt:lpstr>
      <vt:lpstr>PRINCIPAUX PROBLEMES ET MOTIFS DE REJET (3)</vt:lpstr>
      <vt:lpstr>Présentation PowerPoint</vt:lpstr>
      <vt:lpstr>  DIRECTION DU BUDGET/DGFAG</vt:lpstr>
      <vt:lpstr>PLAN </vt:lpstr>
      <vt:lpstr>A - PREALABLES A L’EXECUTION   </vt:lpstr>
      <vt:lpstr>A - PREALABLES A L’EXECUTION  </vt:lpstr>
      <vt:lpstr>A - PREALABLES A L’EXECUTION   </vt:lpstr>
      <vt:lpstr>B –POINTS SAILLANTS DE L’EXECUTION   </vt:lpstr>
      <vt:lpstr>B –POINTS SAILLANTS DE L’EXECUTION   </vt:lpstr>
      <vt:lpstr>B –POINTS SAILLANTS DE L’EXECUTION    </vt:lpstr>
      <vt:lpstr>B –POINTS SAILLANTS DE L’EXECUTION    </vt:lpstr>
      <vt:lpstr>B –POINTS SAILLANTS DE L’EXECUTION    </vt:lpstr>
      <vt:lpstr>B –POINTS SAILLANTS DE L’EXECUTION    </vt:lpstr>
      <vt:lpstr>B –POINTS SAILLANTS DE L’EXECUTION    </vt:lpstr>
      <vt:lpstr>B –POINTS SAILLANTS DE L’EXECUTION    </vt:lpstr>
      <vt:lpstr>B –POINTS SAILLANTS DE L’EXECUTION    </vt:lpstr>
      <vt:lpstr>B –POINTS SAILLANTS DE L’EXECUTION    </vt:lpstr>
      <vt:lpstr>B –POINTS SAILLANTS DE L’EXECUTION    </vt:lpstr>
      <vt:lpstr>B –POINTS SAILLANTS DE L’EXECUTION    </vt:lpstr>
      <vt:lpstr>C –RAPPEL DU ROLE DE LA TUTELLE TECHNIQUE DES EPN  </vt:lpstr>
      <vt:lpstr>Présentation PowerPoint</vt:lpstr>
      <vt:lpstr> III- SYSTÈME INTEGRE INFORMATISE DE GESTION DES FINANCES PUBLIQUES   </vt:lpstr>
      <vt:lpstr>Présentation PowerPoint</vt:lpstr>
      <vt:lpstr>PORTAIL</vt:lpstr>
      <vt:lpstr>ACCES SIIGFP</vt:lpstr>
      <vt:lpstr>Présentation PowerPoint</vt:lpstr>
      <vt:lpstr>Présentation PowerPoint</vt:lpstr>
      <vt:lpstr>Présentation PowerPoint</vt:lpstr>
      <vt:lpstr>Présentation PowerPoint</vt:lpstr>
      <vt:lpstr>Présentation PowerPoint</vt:lpstr>
      <vt:lpstr>PLAN D’ENGAGEMENT</vt:lpstr>
      <vt:lpstr>Présentation PowerPoint</vt:lpstr>
      <vt:lpstr>ENGAGEMENT: Recherche Ligne</vt:lpstr>
      <vt:lpstr>ENGAGEMENT: Remplissage champ</vt:lpstr>
      <vt:lpstr>ENGAGEMENT: sélection </vt:lpstr>
      <vt:lpstr>ENGAGEMENT: Validation choix </vt:lpstr>
      <vt:lpstr>LIQUIDATION: Recherche BTEF</vt:lpstr>
      <vt:lpstr>LIQUIDATION: Remplissage champ et validation</vt:lpstr>
      <vt:lpstr>Présentation PowerPoint</vt:lpstr>
      <vt:lpstr>IV- GESTION DU PATRIMOINE DE L’ETAT </vt:lpstr>
      <vt:lpstr>A- COMPTABILITE DES MATIERES</vt:lpstr>
      <vt:lpstr>QUITUS </vt:lpstr>
      <vt:lpstr>OUVERTURE DE COMPTE-MATIÈRES</vt:lpstr>
      <vt:lpstr>CONDAMNATION</vt:lpstr>
      <vt:lpstr>B- TRANSIT ADMINISTRATIF </vt:lpstr>
      <vt:lpstr>TAUX D’INDEMNITÉ DE DÉPLACEMENT INTÉRIEUR</vt:lpstr>
      <vt:lpstr> SYSTÈME INTÉGRÉ INFORMATISÉ DE LA GESTION DU TRANSIT ADMINISTRATIF (SIIGTA)</vt:lpstr>
      <vt:lpstr>C- VEHICULES ADMINISTRATIFS </vt:lpstr>
      <vt:lpstr>CONDUITE DE VÉHICULE ADMINISTRATIF</vt:lpstr>
      <vt:lpstr> ENTRETIEN DES VEHICULES ADMINISTRATIFS</vt:lpstr>
      <vt:lpstr>LOCATION DE VOITURE</vt:lpstr>
      <vt:lpstr>D- LOGEMENTS ET BATIMENTS ADMINISTRATIFS</vt:lpstr>
      <vt:lpstr>OCCUPATION DES LOGEMENTS ET BATIMENTS ADMINISTRATIFS</vt:lpstr>
      <vt:lpstr>BAIL À LOYER</vt:lpstr>
      <vt:lpstr>NON CUMUL D’AVANTAGE  EN MATIÈRE DE LOGEMENT</vt:lpstr>
      <vt:lpstr> ENTRETIEN, RÉHABILITATION ET CONSTRUCTION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VI- GESTION DE LA SOLDE ET DES PENSIONS </vt:lpstr>
      <vt:lpstr>PLAN DE L’INTERVENTION</vt:lpstr>
      <vt:lpstr>Présentation PowerPoint</vt:lpstr>
      <vt:lpstr>CADRE CONCEPTUEL</vt:lpstr>
      <vt:lpstr>Mesures à  prendre afin d’éviter le retard de validation</vt:lpstr>
      <vt:lpstr>Présentation PowerPoint</vt:lpstr>
      <vt:lpstr>Présentation PowerPoint</vt:lpstr>
      <vt:lpstr>Trop perçu sur solde  </vt:lpstr>
      <vt:lpstr>TITRES DE PAIEMENT NON TOUCHES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VII- CONTRÔLE FINANCIER </vt:lpstr>
      <vt:lpstr>EXECUTION BUDGETAIRE </vt:lpstr>
      <vt:lpstr>EXECUTION BUDGETAIRE ( suite )  </vt:lpstr>
      <vt:lpstr>EXECUTION BUDGETAIRE ( suite )  </vt:lpstr>
      <vt:lpstr>EXECUTION BUDGETAIRE ( suite )  </vt:lpstr>
      <vt:lpstr>EXECUTION BUDGETAIRE ( suite )  </vt:lpstr>
      <vt:lpstr>Présentation PowerPoint</vt:lpstr>
      <vt:lpstr>Présentation PowerPoint</vt:lpstr>
      <vt:lpstr>ETABLISSEMENTS PUBLICS NATIONAUX </vt:lpstr>
      <vt:lpstr>ETABLISSEMENTS PUBLICS NATIONAUX </vt:lpstr>
      <vt:lpstr>ETABLISSEMENTS PUBLICS NATIONAUX </vt:lpstr>
      <vt:lpstr>Présentation PowerPoint</vt:lpstr>
      <vt:lpstr>Présentation PowerPoint</vt:lpstr>
      <vt:lpstr>Présentation PowerPoint</vt:lpstr>
      <vt:lpstr>CONTRÔLE FINANCIER  </vt:lpstr>
      <vt:lpstr>Présentation PowerPoint</vt:lpstr>
      <vt:lpstr>GESTION DU PATRIMOINE </vt:lpstr>
      <vt:lpstr>GESTION DU PATRIMOINE </vt:lpstr>
      <vt:lpstr>GESTION DU PATRIMOINE </vt:lpstr>
      <vt:lpstr>GESTION DE LA SOLDE  </vt:lpstr>
      <vt:lpstr>OPERATIONS AVEC LE SECTEUR PRIVE </vt:lpstr>
      <vt:lpstr>DISPOSITIONS FISCALES </vt:lpstr>
      <vt:lpstr>TABLEAU RECAPITULATIF DES DATES LIMITES DANS LA CIRCULAIRE D’EXECUTION BUDGETAIRE (Extrait) </vt:lpstr>
      <vt:lpstr>Présentation PowerPoint</vt:lpstr>
      <vt:lpstr> VIII- OPERATIONS AU NIVEAU DU TRESOR PUBLIC </vt:lpstr>
      <vt:lpstr>PLAN DE L’INTERVENTION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8- Etablissements Publics Nationaux</vt:lpstr>
      <vt:lpstr>9- Principales observations sur les dossiers d’ordonnancement transmis auprès des postes comptables</vt:lpstr>
      <vt:lpstr>10 - SPECL</vt:lpstr>
      <vt:lpstr>11- Recettes Non Fiscales</vt:lpstr>
      <vt:lpstr>12 - Ticket aménagement</vt:lpstr>
      <vt:lpstr>13- Nomenclature des Pièces Justificatives</vt:lpstr>
      <vt:lpstr>Présentation PowerPoint</vt:lpstr>
      <vt:lpstr> IX- OPERATIONS AVEC LE SECTEUR PRIVE </vt:lpstr>
      <vt:lpstr>Présentation PowerPoint</vt:lpstr>
      <vt:lpstr>Présentation PowerPoint</vt:lpstr>
      <vt:lpstr>A- Objet du Mécanisme</vt:lpstr>
      <vt:lpstr>C- Le contenu du  mécanisme de suivi </vt:lpstr>
      <vt:lpstr>D- Mise en œuvre du mécanisme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X- DISPOSITIONS FISCALES </vt:lpstr>
      <vt:lpstr>Présentation PowerPoint</vt:lpstr>
      <vt:lpstr>Présentation PowerPoint</vt:lpstr>
      <vt:lpstr>IMPOT SUR LES REVENUS</vt:lpstr>
      <vt:lpstr>IMPOT SUR LES REVENUS</vt:lpstr>
      <vt:lpstr>IMPOT SYNTHETIQUE</vt:lpstr>
      <vt:lpstr>IMPOT SUR LES REVENUS SALARIAUX ET ASSIMILES</vt:lpstr>
      <vt:lpstr>IMPOT SUR LES REVENUS  DES CAPITAUX MOBILIERS</vt:lpstr>
      <vt:lpstr>DROIT D’ACCISES</vt:lpstr>
      <vt:lpstr>TAXE SUR LA VALEUR AJOUTEE</vt:lpstr>
      <vt:lpstr>TAXE SUR LA VALEUR AJOUTEE</vt:lpstr>
      <vt:lpstr>IMPOTS LOCAUX</vt:lpstr>
      <vt:lpstr>IMPOTS LOCAUX</vt:lpstr>
      <vt:lpstr>DISPOSITIONS COMMUNES</vt:lpstr>
      <vt:lpstr>Présentation PowerPoint</vt:lpstr>
      <vt:lpstr>INSERTION DES DISPOSITIONS FISCALES RELATIVES AUX  ZEF DANS LE CGI</vt:lpstr>
      <vt:lpstr>Présentation PowerPoint</vt:lpstr>
      <vt:lpstr>DISPOSITIONS FISCALES RELATIVES A L’IMP</vt:lpstr>
      <vt:lpstr>DISPOSITIONS FISCALES RELATIVES A L’IMP</vt:lpstr>
      <vt:lpstr>DISPOSITIONS FISCALES RELATIVES A L’IMP</vt:lpstr>
      <vt:lpstr>DISPOSITIONS FISCALES RELATIVES A L’IMP</vt:lpstr>
      <vt:lpstr>DISPOSITIONS FISCALES RELATIVES A L’IMP</vt:lpstr>
      <vt:lpstr>DISPOSITIONS FISCALES RELATIVES A L’IMP</vt:lpstr>
      <vt:lpstr>DISPOSITIONS FISCALES RELATIVES A L’IMP</vt:lpstr>
      <vt:lpstr>DISPOSITIONS FISCALES RELATIVES A L’IMP</vt:lpstr>
      <vt:lpstr>DISPOSITIONS FISCALES RELATIVES A L’IMP</vt:lpstr>
      <vt:lpstr>DISPOSITIONS FISCALES RELATIVES A L’IMP</vt:lpstr>
      <vt:lpstr>DISPOSITIONS FISCALES RELATIVES A L’IMP</vt:lpstr>
      <vt:lpstr>DISPOSITIONS FISCALES RELATIVES A L’IMP</vt:lpstr>
      <vt:lpstr>Présentation PowerPoint</vt:lpstr>
      <vt:lpstr> XI- DISPOSITIONS DOUANIERES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o.solofonirina@gmail.com</cp:lastModifiedBy>
  <cp:revision>328</cp:revision>
  <dcterms:created xsi:type="dcterms:W3CDTF">2022-01-31T10:30:41Z</dcterms:created>
  <dcterms:modified xsi:type="dcterms:W3CDTF">2022-02-07T06:25:26Z</dcterms:modified>
</cp:coreProperties>
</file>